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7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0" d="100"/>
          <a:sy n="70" d="100"/>
        </p:scale>
        <p:origin x="-510" y="-108"/>
      </p:cViewPr>
      <p:guideLst>
        <p:guide orient="horz" pos="2160"/>
        <p:guide pos="2880"/>
      </p:guideLst>
    </p:cSldViewPr>
  </p:slideViewPr>
  <p:outlineViewPr>
    <p:cViewPr>
      <p:scale>
        <a:sx n="33" d="100"/>
        <a:sy n="33" d="100"/>
      </p:scale>
      <p:origin x="0" y="17424"/>
    </p:cViewPr>
  </p:outlineViewPr>
  <p:notesTextViewPr>
    <p:cViewPr>
      <p:scale>
        <a:sx n="1" d="1"/>
        <a:sy n="1" d="1"/>
      </p:scale>
      <p:origin x="0" y="0"/>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92E900A-4177-46E3-9146-5B61B6300DF0}" type="datetimeFigureOut">
              <a:rPr lang="en-US" smtClean="0"/>
              <a:pPr/>
              <a:t>3/16/2015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ECE8EA9-EBFA-4E4B-A835-6408569593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2E900A-4177-46E3-9146-5B61B6300DF0}"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E8EA9-EBFA-4E4B-A835-6408569593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92E900A-4177-46E3-9146-5B61B6300DF0}" type="datetimeFigureOut">
              <a:rPr lang="en-US" smtClean="0"/>
              <a:pPr/>
              <a:t>3/16/2015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ECE8EA9-EBFA-4E4B-A835-6408569593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92E900A-4177-46E3-9146-5B61B6300DF0}"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CE8EA9-EBFA-4E4B-A835-64085695935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92E900A-4177-46E3-9146-5B61B6300DF0}" type="datetimeFigureOut">
              <a:rPr lang="en-US" smtClean="0"/>
              <a:pPr/>
              <a:t>3/16/2015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ECE8EA9-EBFA-4E4B-A835-64085695935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92E900A-4177-46E3-9146-5B61B6300DF0}" type="datetimeFigureOut">
              <a:rPr lang="en-US" smtClean="0"/>
              <a:pPr/>
              <a:t>3/16/2015</a:t>
            </a:fld>
            <a:endParaRPr lang="en-US"/>
          </a:p>
        </p:txBody>
      </p:sp>
      <p:sp>
        <p:nvSpPr>
          <p:cNvPr id="10" name="Slide Number Placeholder 9"/>
          <p:cNvSpPr>
            <a:spLocks noGrp="1"/>
          </p:cNvSpPr>
          <p:nvPr>
            <p:ph type="sldNum" sz="quarter" idx="16"/>
          </p:nvPr>
        </p:nvSpPr>
        <p:spPr/>
        <p:txBody>
          <a:bodyPr rtlCol="0"/>
          <a:lstStyle/>
          <a:p>
            <a:fld id="{0ECE8EA9-EBFA-4E4B-A835-64085695935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92E900A-4177-46E3-9146-5B61B6300DF0}" type="datetimeFigureOut">
              <a:rPr lang="en-US" smtClean="0"/>
              <a:pPr/>
              <a:t>3/16/2015</a:t>
            </a:fld>
            <a:endParaRPr lang="en-US"/>
          </a:p>
        </p:txBody>
      </p:sp>
      <p:sp>
        <p:nvSpPr>
          <p:cNvPr id="12" name="Slide Number Placeholder 11"/>
          <p:cNvSpPr>
            <a:spLocks noGrp="1"/>
          </p:cNvSpPr>
          <p:nvPr>
            <p:ph type="sldNum" sz="quarter" idx="16"/>
          </p:nvPr>
        </p:nvSpPr>
        <p:spPr/>
        <p:txBody>
          <a:bodyPr rtlCol="0"/>
          <a:lstStyle/>
          <a:p>
            <a:fld id="{0ECE8EA9-EBFA-4E4B-A835-64085695935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2E900A-4177-46E3-9146-5B61B6300DF0}" type="datetimeFigureOut">
              <a:rPr lang="en-US" smtClean="0"/>
              <a:pPr/>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ECE8EA9-EBFA-4E4B-A835-6408569593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E900A-4177-46E3-9146-5B61B6300DF0}" type="datetimeFigureOut">
              <a:rPr lang="en-US" smtClean="0"/>
              <a:pPr/>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ECE8EA9-EBFA-4E4B-A835-6408569593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2E900A-4177-46E3-9146-5B61B6300DF0}"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ECE8EA9-EBFA-4E4B-A835-64085695935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92E900A-4177-46E3-9146-5B61B6300DF0}" type="datetimeFigureOut">
              <a:rPr lang="en-US" smtClean="0"/>
              <a:pPr/>
              <a:t>3/16/2015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ECE8EA9-EBFA-4E4B-A835-64085695935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92E900A-4177-46E3-9146-5B61B6300DF0}" type="datetimeFigureOut">
              <a:rPr lang="en-US" smtClean="0"/>
              <a:pPr/>
              <a:t>3/16/2015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ECE8EA9-EBFA-4E4B-A835-6408569593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#1</a:t>
            </a:r>
            <a:endParaRPr lang="en-US" dirty="0"/>
          </a:p>
        </p:txBody>
      </p:sp>
      <p:sp>
        <p:nvSpPr>
          <p:cNvPr id="5" name="Content Placeholder 4"/>
          <p:cNvSpPr>
            <a:spLocks noGrp="1"/>
          </p:cNvSpPr>
          <p:nvPr>
            <p:ph sz="quarter" idx="1"/>
          </p:nvPr>
        </p:nvSpPr>
        <p:spPr>
          <a:xfrm>
            <a:off x="0" y="1600200"/>
            <a:ext cx="9144000" cy="5257800"/>
          </a:xfrm>
        </p:spPr>
        <p:txBody>
          <a:bodyPr>
            <a:normAutofit/>
          </a:bodyPr>
          <a:lstStyle/>
          <a:p>
            <a:r>
              <a:rPr lang="en-US" dirty="0" smtClean="0"/>
              <a:t>Review: Why can gasses like sulfur dioxide (SO</a:t>
            </a:r>
            <a:r>
              <a:rPr lang="en-US" baseline="-25000" dirty="0" smtClean="0"/>
              <a:t>2</a:t>
            </a:r>
            <a:r>
              <a:rPr lang="en-US" dirty="0" smtClean="0"/>
              <a:t>), a gas found in both volcanic ash and industrial factories, be harmful to soil?</a:t>
            </a:r>
          </a:p>
          <a:p>
            <a:endParaRPr lang="en-US" dirty="0" smtClean="0"/>
          </a:p>
          <a:p>
            <a:r>
              <a:rPr lang="en-US" dirty="0" smtClean="0"/>
              <a:t>Review:  What are the four layers of atmosphere and their functions?</a:t>
            </a:r>
          </a:p>
          <a:p>
            <a:endParaRPr lang="en-US" dirty="0" smtClean="0"/>
          </a:p>
          <a:p>
            <a:r>
              <a:rPr lang="en-US" dirty="0" smtClean="0"/>
              <a:t>Review: How does the temperature of an inner city compare to its surrounding suburbs?  Why do you think there is such a temperature disparity?</a:t>
            </a:r>
          </a:p>
        </p:txBody>
      </p:sp>
    </p:spTree>
    <p:extLst>
      <p:ext uri="{BB962C8B-B14F-4D97-AF65-F5344CB8AC3E}">
        <p14:creationId xmlns:p14="http://schemas.microsoft.com/office/powerpoint/2010/main" xmlns="" val="357887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153400" cy="990600"/>
          </a:xfrm>
        </p:spPr>
        <p:txBody>
          <a:bodyPr/>
          <a:lstStyle/>
          <a:p>
            <a:r>
              <a:rPr lang="en-US" dirty="0" smtClean="0"/>
              <a:t>Types of Pollutants</a:t>
            </a:r>
            <a:endParaRPr lang="en-US" dirty="0"/>
          </a:p>
        </p:txBody>
      </p:sp>
      <p:sp>
        <p:nvSpPr>
          <p:cNvPr id="3" name="Content Placeholder 2"/>
          <p:cNvSpPr>
            <a:spLocks noGrp="1"/>
          </p:cNvSpPr>
          <p:nvPr>
            <p:ph sz="quarter" idx="1"/>
          </p:nvPr>
        </p:nvSpPr>
        <p:spPr>
          <a:xfrm>
            <a:off x="152400" y="1589566"/>
            <a:ext cx="4343400" cy="5039833"/>
          </a:xfrm>
        </p:spPr>
        <p:txBody>
          <a:bodyPr>
            <a:normAutofit lnSpcReduction="10000"/>
          </a:bodyPr>
          <a:lstStyle/>
          <a:p>
            <a:r>
              <a:rPr lang="en-US" b="1" u="sng" dirty="0" smtClean="0"/>
              <a:t>Primary Pollutants </a:t>
            </a:r>
            <a:r>
              <a:rPr lang="en-US" dirty="0" smtClean="0"/>
              <a:t>– pollutants that INITIALLY rise into atmos.</a:t>
            </a:r>
          </a:p>
          <a:p>
            <a:pPr lvl="1"/>
            <a:r>
              <a:rPr lang="en-US" dirty="0" smtClean="0"/>
              <a:t>Ex. SO</a:t>
            </a:r>
            <a:r>
              <a:rPr lang="en-US" baseline="-25000" dirty="0" smtClean="0"/>
              <a:t>2</a:t>
            </a:r>
          </a:p>
          <a:p>
            <a:endParaRPr lang="en-US" dirty="0" smtClean="0"/>
          </a:p>
          <a:p>
            <a:r>
              <a:rPr lang="en-US" b="1" u="sng" dirty="0" smtClean="0"/>
              <a:t>Secondary Pollutants </a:t>
            </a:r>
            <a:r>
              <a:rPr lang="en-US" dirty="0" smtClean="0"/>
              <a:t>– pollutants that form AFTER chemical reactions in atmos.</a:t>
            </a:r>
          </a:p>
          <a:p>
            <a:pPr lvl="1"/>
            <a:r>
              <a:rPr lang="en-US" dirty="0" smtClean="0"/>
              <a:t>Ex. SO</a:t>
            </a:r>
            <a:r>
              <a:rPr lang="en-US" baseline="-25000" dirty="0" smtClean="0"/>
              <a:t>3</a:t>
            </a:r>
            <a:r>
              <a:rPr lang="en-US" dirty="0" smtClean="0"/>
              <a:t> (combines with O in atmos.)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648200" y="381000"/>
            <a:ext cx="4495800" cy="6172200"/>
          </a:xfrm>
          <a:prstGeom prst="rect">
            <a:avLst/>
          </a:prstGeom>
          <a:noFill/>
          <a:ln w="9525">
            <a:noFill/>
            <a:miter lim="800000"/>
            <a:headEnd/>
            <a:tailEnd/>
          </a:ln>
        </p:spPr>
      </p:pic>
    </p:spTree>
    <p:extLst>
      <p:ext uri="{BB962C8B-B14F-4D97-AF65-F5344CB8AC3E}">
        <p14:creationId xmlns:p14="http://schemas.microsoft.com/office/powerpoint/2010/main" xmlns="" val="478227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2209800"/>
            <a:ext cx="9144000" cy="4648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0" y="0"/>
            <a:ext cx="9144000" cy="2209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Auto Pollution: Smog</a:t>
            </a:r>
            <a:endParaRPr lang="en-US" dirty="0"/>
          </a:p>
        </p:txBody>
      </p:sp>
      <p:sp>
        <p:nvSpPr>
          <p:cNvPr id="3" name="Content Placeholder 2"/>
          <p:cNvSpPr>
            <a:spLocks noGrp="1"/>
          </p:cNvSpPr>
          <p:nvPr>
            <p:ph sz="quarter" idx="1"/>
          </p:nvPr>
        </p:nvSpPr>
        <p:spPr>
          <a:xfrm>
            <a:off x="152400" y="1589566"/>
            <a:ext cx="8153400" cy="5268433"/>
          </a:xfrm>
        </p:spPr>
        <p:txBody>
          <a:bodyPr>
            <a:normAutofit/>
          </a:bodyPr>
          <a:lstStyle/>
          <a:p>
            <a:r>
              <a:rPr lang="en-US" b="1" u="sng" dirty="0" smtClean="0"/>
              <a:t>Smog</a:t>
            </a:r>
            <a:r>
              <a:rPr lang="en-US" dirty="0" smtClean="0"/>
              <a:t> – “smoky fog”</a:t>
            </a:r>
          </a:p>
          <a:p>
            <a:endParaRPr lang="en-US" dirty="0" smtClean="0"/>
          </a:p>
          <a:p>
            <a:pPr>
              <a:buNone/>
            </a:pPr>
            <a:r>
              <a:rPr lang="en-US" dirty="0" smtClean="0">
                <a:solidFill>
                  <a:schemeClr val="bg1"/>
                </a:solidFill>
              </a:rPr>
              <a:t>Two Types:</a:t>
            </a:r>
          </a:p>
          <a:p>
            <a:r>
              <a:rPr lang="en-US" i="1" u="sng" dirty="0" smtClean="0">
                <a:solidFill>
                  <a:schemeClr val="bg1"/>
                </a:solidFill>
              </a:rPr>
              <a:t>Industrial</a:t>
            </a:r>
            <a:r>
              <a:rPr lang="en-US" dirty="0" smtClean="0">
                <a:solidFill>
                  <a:schemeClr val="bg1"/>
                </a:solidFill>
              </a:rPr>
              <a:t> (factories) – sulfur or carbon-based</a:t>
            </a:r>
          </a:p>
          <a:p>
            <a:endParaRPr lang="en-US" dirty="0" smtClean="0">
              <a:solidFill>
                <a:schemeClr val="bg1"/>
              </a:solidFill>
            </a:endParaRPr>
          </a:p>
          <a:p>
            <a:r>
              <a:rPr lang="en-US" i="1" u="sng" dirty="0" smtClean="0">
                <a:solidFill>
                  <a:schemeClr val="bg1"/>
                </a:solidFill>
              </a:rPr>
              <a:t>Photochemical</a:t>
            </a:r>
            <a:r>
              <a:rPr lang="en-US" dirty="0" smtClean="0">
                <a:solidFill>
                  <a:schemeClr val="bg1"/>
                </a:solidFill>
              </a:rPr>
              <a:t> (cars) – nitrogen-based</a:t>
            </a:r>
          </a:p>
          <a:p>
            <a:endParaRPr lang="en-US" dirty="0" smtClean="0">
              <a:solidFill>
                <a:schemeClr val="bg1"/>
              </a:solidFill>
            </a:endParaRPr>
          </a:p>
          <a:p>
            <a:pPr>
              <a:buNone/>
            </a:pPr>
            <a:r>
              <a:rPr lang="en-US" u="sng" dirty="0" smtClean="0">
                <a:solidFill>
                  <a:schemeClr val="bg1"/>
                </a:solidFill>
              </a:rPr>
              <a:t>Influenced By</a:t>
            </a:r>
            <a:r>
              <a:rPr lang="en-US" dirty="0" smtClean="0">
                <a:solidFill>
                  <a:schemeClr val="bg1"/>
                </a:solidFill>
              </a:rPr>
              <a:t>:</a:t>
            </a:r>
          </a:p>
          <a:p>
            <a:r>
              <a:rPr lang="en-US" dirty="0" smtClean="0">
                <a:solidFill>
                  <a:schemeClr val="bg1"/>
                </a:solidFill>
              </a:rPr>
              <a:t>Sunlight, population size, transportation, location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780944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 Progress: Los Angeles</a:t>
            </a:r>
            <a:endParaRPr lang="en-US" dirty="0"/>
          </a:p>
        </p:txBody>
      </p:sp>
      <p:sp>
        <p:nvSpPr>
          <p:cNvPr id="3" name="Content Placeholder 2"/>
          <p:cNvSpPr>
            <a:spLocks noGrp="1"/>
          </p:cNvSpPr>
          <p:nvPr>
            <p:ph sz="quarter" idx="1"/>
          </p:nvPr>
        </p:nvSpPr>
        <p:spPr>
          <a:xfrm>
            <a:off x="0" y="1589566"/>
            <a:ext cx="4495800" cy="5268433"/>
          </a:xfrm>
        </p:spPr>
        <p:txBody>
          <a:bodyPr/>
          <a:lstStyle/>
          <a:p>
            <a:r>
              <a:rPr lang="en-US" dirty="0" smtClean="0"/>
              <a:t>Morning Rush Hour – NO</a:t>
            </a:r>
            <a:r>
              <a:rPr lang="en-US" baseline="-25000" dirty="0" smtClean="0"/>
              <a:t>2</a:t>
            </a:r>
            <a:r>
              <a:rPr lang="en-US" dirty="0" smtClean="0"/>
              <a:t> builds</a:t>
            </a:r>
          </a:p>
          <a:p>
            <a:pPr lvl="1"/>
            <a:r>
              <a:rPr lang="en-US" dirty="0" smtClean="0"/>
              <a:t>2NO + O</a:t>
            </a:r>
            <a:r>
              <a:rPr lang="en-US" baseline="-25000" dirty="0" smtClean="0"/>
              <a:t>2</a:t>
            </a:r>
            <a:r>
              <a:rPr lang="en-US" dirty="0" smtClean="0"/>
              <a:t> </a:t>
            </a:r>
            <a:r>
              <a:rPr lang="en-US" dirty="0" smtClean="0">
                <a:sym typeface="Wingdings" pitchFamily="2" charset="2"/>
              </a:rPr>
              <a:t> 2NO</a:t>
            </a:r>
            <a:r>
              <a:rPr lang="en-US" baseline="-25000" dirty="0" smtClean="0">
                <a:sym typeface="Wingdings" pitchFamily="2" charset="2"/>
              </a:rPr>
              <a:t>2</a:t>
            </a:r>
          </a:p>
          <a:p>
            <a:pPr lvl="1"/>
            <a:endParaRPr lang="en-US" dirty="0" smtClean="0"/>
          </a:p>
          <a:p>
            <a:r>
              <a:rPr lang="en-US" dirty="0" smtClean="0"/>
              <a:t>Afternoon Sun – NO</a:t>
            </a:r>
            <a:r>
              <a:rPr lang="en-US" baseline="-25000" dirty="0" smtClean="0"/>
              <a:t>2</a:t>
            </a:r>
            <a:r>
              <a:rPr lang="en-US" dirty="0" smtClean="0"/>
              <a:t> breaks down to form Ozone (O</a:t>
            </a:r>
            <a:r>
              <a:rPr lang="en-US" baseline="-25000" dirty="0" smtClean="0"/>
              <a:t>3</a:t>
            </a:r>
            <a:r>
              <a:rPr lang="en-US" dirty="0" smtClean="0"/>
              <a:t>)</a:t>
            </a:r>
          </a:p>
          <a:p>
            <a:pPr lvl="1"/>
            <a:r>
              <a:rPr lang="en-US" dirty="0" smtClean="0"/>
              <a:t>NO</a:t>
            </a:r>
            <a:r>
              <a:rPr lang="en-US" baseline="-25000" dirty="0" smtClean="0"/>
              <a:t>2</a:t>
            </a:r>
            <a:r>
              <a:rPr lang="en-US" dirty="0" smtClean="0"/>
              <a:t> + O</a:t>
            </a:r>
            <a:r>
              <a:rPr lang="en-US" baseline="-25000" dirty="0" smtClean="0"/>
              <a:t>2</a:t>
            </a:r>
            <a:r>
              <a:rPr lang="en-US" dirty="0" smtClean="0"/>
              <a:t> </a:t>
            </a:r>
            <a:r>
              <a:rPr lang="en-US" dirty="0" smtClean="0">
                <a:sym typeface="Wingdings" pitchFamily="2" charset="2"/>
              </a:rPr>
              <a:t> NO + O</a:t>
            </a:r>
            <a:r>
              <a:rPr lang="en-US" baseline="-25000" dirty="0" smtClean="0">
                <a:sym typeface="Wingdings" pitchFamily="2" charset="2"/>
              </a:rPr>
              <a:t>3</a:t>
            </a:r>
          </a:p>
          <a:p>
            <a:pPr lvl="1"/>
            <a:endParaRPr lang="en-US" dirty="0" smtClean="0">
              <a:sym typeface="Wingdings" pitchFamily="2" charset="2"/>
            </a:endParaRPr>
          </a:p>
          <a:p>
            <a:pPr lvl="1"/>
            <a:r>
              <a:rPr lang="en-US" dirty="0" smtClean="0"/>
              <a:t>NO</a:t>
            </a:r>
            <a:r>
              <a:rPr lang="en-US" baseline="-25000" dirty="0" smtClean="0"/>
              <a:t>2</a:t>
            </a:r>
            <a:r>
              <a:rPr lang="en-US" dirty="0" smtClean="0"/>
              <a:t>/NO = brown color</a:t>
            </a:r>
          </a:p>
          <a:p>
            <a:endParaRPr lang="en-US" dirty="0" smtClean="0"/>
          </a:p>
          <a:p>
            <a:endParaRPr lang="en-U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876800" y="1524000"/>
            <a:ext cx="4267200" cy="25648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876800" y="4114800"/>
            <a:ext cx="4267200" cy="2743200"/>
          </a:xfrm>
          <a:prstGeom prst="rect">
            <a:avLst/>
          </a:prstGeom>
          <a:noFill/>
          <a:ln w="9525">
            <a:noFill/>
            <a:miter lim="800000"/>
            <a:headEnd/>
            <a:tailEnd/>
          </a:ln>
          <a:effectLst/>
        </p:spPr>
      </p:pic>
    </p:spTree>
    <p:extLst>
      <p:ext uri="{BB962C8B-B14F-4D97-AF65-F5344CB8AC3E}">
        <p14:creationId xmlns:p14="http://schemas.microsoft.com/office/powerpoint/2010/main" xmlns="" val="140081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95800" y="0"/>
            <a:ext cx="4953000" cy="4495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Effects of Smog</a:t>
            </a:r>
            <a:endParaRPr lang="en-US" dirty="0"/>
          </a:p>
        </p:txBody>
      </p:sp>
      <p:sp>
        <p:nvSpPr>
          <p:cNvPr id="3" name="Content Placeholder 2"/>
          <p:cNvSpPr>
            <a:spLocks noGrp="1"/>
          </p:cNvSpPr>
          <p:nvPr>
            <p:ph sz="quarter" idx="1"/>
          </p:nvPr>
        </p:nvSpPr>
        <p:spPr>
          <a:xfrm>
            <a:off x="0" y="1676400"/>
            <a:ext cx="4800600" cy="5181600"/>
          </a:xfrm>
        </p:spPr>
        <p:txBody>
          <a:bodyPr>
            <a:normAutofit/>
          </a:bodyPr>
          <a:lstStyle/>
          <a:p>
            <a:r>
              <a:rPr lang="en-US" dirty="0" smtClean="0"/>
              <a:t>Normal: Hot air rises</a:t>
            </a:r>
          </a:p>
          <a:p>
            <a:pPr>
              <a:buNone/>
            </a:pPr>
            <a:r>
              <a:rPr lang="en-US" dirty="0" smtClean="0"/>
              <a:t>With Smog:</a:t>
            </a:r>
          </a:p>
          <a:p>
            <a:r>
              <a:rPr lang="en-US" b="1" u="sng" dirty="0" smtClean="0"/>
              <a:t>Temp. Inversion</a:t>
            </a:r>
            <a:r>
              <a:rPr lang="en-US" dirty="0" smtClean="0"/>
              <a:t> – cool air trapped under warm air (no circulation) </a:t>
            </a:r>
            <a:r>
              <a:rPr lang="en-US" dirty="0" smtClean="0">
                <a:sym typeface="Wingdings" pitchFamily="2" charset="2"/>
              </a:rPr>
              <a:t> valleys</a:t>
            </a:r>
            <a:endParaRPr lang="en-US" dirty="0" smtClean="0"/>
          </a:p>
          <a:p>
            <a:pPr lvl="1"/>
            <a:r>
              <a:rPr lang="en-US" i="1" dirty="0" smtClean="0"/>
              <a:t>Asthma, lung cancer, </a:t>
            </a:r>
          </a:p>
          <a:p>
            <a:endParaRPr lang="en-US" b="1" u="sng" dirty="0" smtClean="0"/>
          </a:p>
          <a:p>
            <a:r>
              <a:rPr lang="en-US" b="1" u="sng" dirty="0" smtClean="0"/>
              <a:t>Heat Islands </a:t>
            </a:r>
            <a:r>
              <a:rPr lang="en-US" dirty="0" smtClean="0"/>
              <a:t>(cities) – hotter temps than surrounding area</a:t>
            </a:r>
          </a:p>
          <a:p>
            <a:pPr lvl="1"/>
            <a:r>
              <a:rPr lang="en-US" i="1" dirty="0" smtClean="0"/>
              <a:t>Weather changes, deaths</a:t>
            </a:r>
          </a:p>
          <a:p>
            <a:pPr lvl="1"/>
            <a:endParaRPr lang="en-US" dirty="0" smtClean="0"/>
          </a:p>
          <a:p>
            <a:endParaRPr lang="en-US" dirty="0" smtClean="0"/>
          </a:p>
        </p:txBody>
      </p:sp>
      <p:pic>
        <p:nvPicPr>
          <p:cNvPr id="2051" name="Picture 3"/>
          <p:cNvPicPr>
            <a:picLocks noChangeAspect="1" noChangeArrowheads="1"/>
          </p:cNvPicPr>
          <p:nvPr/>
        </p:nvPicPr>
        <p:blipFill>
          <a:blip r:embed="rId3" cstate="print"/>
          <a:srcRect/>
          <a:stretch>
            <a:fillRect/>
          </a:stretch>
        </p:blipFill>
        <p:spPr bwMode="auto">
          <a:xfrm>
            <a:off x="4724400" y="4419600"/>
            <a:ext cx="4419600" cy="2438400"/>
          </a:xfrm>
          <a:prstGeom prst="rect">
            <a:avLst/>
          </a:prstGeom>
          <a:noFill/>
          <a:ln w="9525">
            <a:noFill/>
            <a:miter lim="800000"/>
            <a:headEnd/>
            <a:tailEnd/>
          </a:ln>
          <a:effectLst/>
        </p:spPr>
      </p:pic>
    </p:spTree>
    <p:extLst>
      <p:ext uri="{BB962C8B-B14F-4D97-AF65-F5344CB8AC3E}">
        <p14:creationId xmlns:p14="http://schemas.microsoft.com/office/powerpoint/2010/main" xmlns="" val="328900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876800" y="3124200"/>
            <a:ext cx="4114800" cy="3733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Contents of a </a:t>
            </a:r>
            <a:br>
              <a:rPr lang="en-US" dirty="0" smtClean="0"/>
            </a:br>
            <a:r>
              <a:rPr lang="en-US" dirty="0" smtClean="0"/>
              <a:t>Cigarette</a:t>
            </a:r>
            <a:endParaRPr lang="en-US" dirty="0"/>
          </a:p>
        </p:txBody>
      </p:sp>
      <p:sp>
        <p:nvSpPr>
          <p:cNvPr id="3" name="Content Placeholder 2"/>
          <p:cNvSpPr>
            <a:spLocks noGrp="1"/>
          </p:cNvSpPr>
          <p:nvPr>
            <p:ph sz="quarter" idx="1"/>
          </p:nvPr>
        </p:nvSpPr>
        <p:spPr>
          <a:xfrm>
            <a:off x="0" y="1589566"/>
            <a:ext cx="4495800" cy="5039833"/>
          </a:xfrm>
        </p:spPr>
        <p:txBody>
          <a:bodyPr>
            <a:normAutofit/>
          </a:bodyPr>
          <a:lstStyle/>
          <a:p>
            <a:r>
              <a:rPr lang="en-US" dirty="0" smtClean="0"/>
              <a:t>Arsenic – rat poison</a:t>
            </a:r>
          </a:p>
          <a:p>
            <a:endParaRPr lang="en-US" dirty="0" smtClean="0"/>
          </a:p>
          <a:p>
            <a:r>
              <a:rPr lang="en-US" b="1" u="sng" dirty="0" smtClean="0"/>
              <a:t>Carbon Monoxide</a:t>
            </a:r>
            <a:r>
              <a:rPr lang="en-US" dirty="0" smtClean="0"/>
              <a:t> (CO) – colorless, odorless</a:t>
            </a:r>
          </a:p>
          <a:p>
            <a:pPr lvl="1"/>
            <a:r>
              <a:rPr lang="en-US" dirty="0" smtClean="0"/>
              <a:t>Harder for blood to carry oxygen</a:t>
            </a:r>
          </a:p>
          <a:p>
            <a:pPr lvl="1"/>
            <a:endParaRPr lang="en-US" dirty="0" smtClean="0"/>
          </a:p>
          <a:p>
            <a:r>
              <a:rPr lang="en-US" dirty="0" smtClean="0"/>
              <a:t>Nicotine – addictive</a:t>
            </a:r>
          </a:p>
          <a:p>
            <a:endParaRPr lang="en-US" dirty="0" smtClean="0"/>
          </a:p>
          <a:p>
            <a:r>
              <a:rPr lang="en-US" dirty="0" smtClean="0"/>
              <a:t>Radioactive substances</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4953000" y="152400"/>
            <a:ext cx="1876425" cy="24384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239000" y="152400"/>
            <a:ext cx="1905000" cy="2438400"/>
          </a:xfrm>
          <a:prstGeom prst="rect">
            <a:avLst/>
          </a:prstGeom>
          <a:noFill/>
          <a:ln w="9525">
            <a:noFill/>
            <a:miter lim="800000"/>
            <a:headEnd/>
            <a:tailEnd/>
          </a:ln>
        </p:spPr>
      </p:pic>
      <p:sp>
        <p:nvSpPr>
          <p:cNvPr id="8" name="TextBox 7"/>
          <p:cNvSpPr txBox="1"/>
          <p:nvPr/>
        </p:nvSpPr>
        <p:spPr>
          <a:xfrm>
            <a:off x="5105400" y="2743200"/>
            <a:ext cx="3733800" cy="381000"/>
          </a:xfrm>
          <a:prstGeom prst="rect">
            <a:avLst/>
          </a:prstGeom>
          <a:noFill/>
        </p:spPr>
        <p:txBody>
          <a:bodyPr wrap="square" rtlCol="0">
            <a:spAutoFit/>
          </a:bodyPr>
          <a:lstStyle/>
          <a:p>
            <a:pPr algn="ctr"/>
            <a:r>
              <a:rPr lang="en-US" dirty="0" smtClean="0"/>
              <a:t>Cute</a:t>
            </a:r>
            <a:endParaRPr lang="en-US" dirty="0"/>
          </a:p>
        </p:txBody>
      </p:sp>
      <p:sp>
        <p:nvSpPr>
          <p:cNvPr id="10" name="TextBox 9"/>
          <p:cNvSpPr txBox="1"/>
          <p:nvPr/>
        </p:nvSpPr>
        <p:spPr>
          <a:xfrm>
            <a:off x="4876800" y="6488668"/>
            <a:ext cx="4114800" cy="369332"/>
          </a:xfrm>
          <a:prstGeom prst="rect">
            <a:avLst/>
          </a:prstGeom>
          <a:solidFill>
            <a:schemeClr val="accent1"/>
          </a:solidFill>
        </p:spPr>
        <p:txBody>
          <a:bodyPr wrap="square" rtlCol="0">
            <a:spAutoFit/>
          </a:bodyPr>
          <a:lstStyle/>
          <a:p>
            <a:pPr algn="ctr"/>
            <a:r>
              <a:rPr lang="en-US" b="1" dirty="0" smtClean="0"/>
              <a:t>Not Cute</a:t>
            </a:r>
            <a:endParaRPr lang="en-US" b="1" dirty="0"/>
          </a:p>
        </p:txBody>
      </p:sp>
    </p:spTree>
    <p:extLst>
      <p:ext uri="{BB962C8B-B14F-4D97-AF65-F5344CB8AC3E}">
        <p14:creationId xmlns:p14="http://schemas.microsoft.com/office/powerpoint/2010/main" xmlns="" val="190498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(Cannabis)</a:t>
            </a:r>
            <a:endParaRPr lang="en-US" dirty="0"/>
          </a:p>
        </p:txBody>
      </p:sp>
      <p:sp>
        <p:nvSpPr>
          <p:cNvPr id="4" name="Content Placeholder 3"/>
          <p:cNvSpPr>
            <a:spLocks noGrp="1"/>
          </p:cNvSpPr>
          <p:nvPr>
            <p:ph sz="quarter" idx="1"/>
          </p:nvPr>
        </p:nvSpPr>
        <p:spPr>
          <a:xfrm>
            <a:off x="612648" y="1600200"/>
            <a:ext cx="8153400" cy="4876800"/>
          </a:xfrm>
        </p:spPr>
        <p:txBody>
          <a:bodyPr>
            <a:normAutofit lnSpcReduction="10000"/>
          </a:bodyPr>
          <a:lstStyle/>
          <a:p>
            <a:r>
              <a:rPr lang="en-US" dirty="0" smtClean="0"/>
              <a:t>Contains </a:t>
            </a:r>
            <a:r>
              <a:rPr lang="en-US" b="1" u="sng" dirty="0" smtClean="0"/>
              <a:t>THC</a:t>
            </a:r>
            <a:r>
              <a:rPr lang="en-US" dirty="0" smtClean="0"/>
              <a:t> – chemical that induces the “high” (resembles </a:t>
            </a:r>
            <a:r>
              <a:rPr lang="en-US" u="sng" dirty="0" smtClean="0"/>
              <a:t>dopamine</a:t>
            </a:r>
            <a:r>
              <a:rPr lang="en-US" dirty="0" smtClean="0"/>
              <a:t> </a:t>
            </a:r>
            <a:r>
              <a:rPr lang="en-US" dirty="0" smtClean="0">
                <a:sym typeface="Wingdings" pitchFamily="2" charset="2"/>
              </a:rPr>
              <a:t> </a:t>
            </a:r>
            <a:r>
              <a:rPr lang="en-US" b="1" dirty="0" smtClean="0">
                <a:sym typeface="Wingdings" pitchFamily="2" charset="2"/>
              </a:rPr>
              <a:t>neurotransmitter</a:t>
            </a:r>
            <a:r>
              <a:rPr lang="en-US" dirty="0" smtClean="0">
                <a:sym typeface="Wingdings" pitchFamily="2" charset="2"/>
              </a:rPr>
              <a:t>)</a:t>
            </a:r>
            <a:endParaRPr lang="en-US" dirty="0" smtClean="0"/>
          </a:p>
          <a:p>
            <a:endParaRPr lang="en-US" dirty="0" smtClean="0"/>
          </a:p>
          <a:p>
            <a:r>
              <a:rPr lang="en-US" b="1" u="sng" dirty="0" smtClean="0"/>
              <a:t>Positives</a:t>
            </a:r>
            <a:r>
              <a:rPr lang="en-US" dirty="0" smtClean="0"/>
              <a:t>: Used for medicinal purposes (pain-relief for cancer/AIDS patients), helps cancer patients eat (induces the “munchies”)</a:t>
            </a:r>
          </a:p>
          <a:p>
            <a:endParaRPr lang="en-US" dirty="0" smtClean="0"/>
          </a:p>
          <a:p>
            <a:r>
              <a:rPr lang="en-US" b="1" u="sng" dirty="0" smtClean="0"/>
              <a:t>Negatives</a:t>
            </a:r>
            <a:r>
              <a:rPr lang="en-US" dirty="0" smtClean="0"/>
              <a:t>: Illegal (recreationally), can lead to heart and psychological problems (including addiction, anxiety), and can lead to harder drugs (cocaine)</a:t>
            </a:r>
          </a:p>
          <a:p>
            <a:endParaRPr lang="en-US" dirty="0" smtClean="0"/>
          </a:p>
          <a:p>
            <a:endParaRPr lang="en-US" dirty="0" smtClean="0"/>
          </a:p>
          <a:p>
            <a:endParaRPr lang="en-US"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867400" y="0"/>
            <a:ext cx="3048000" cy="1552575"/>
          </a:xfrm>
          <a:prstGeom prst="rect">
            <a:avLst/>
          </a:prstGeom>
          <a:noFill/>
          <a:ln w="9525">
            <a:noFill/>
            <a:miter lim="800000"/>
            <a:headEnd/>
            <a:tailEnd/>
          </a:ln>
        </p:spPr>
      </p:pic>
    </p:spTree>
    <p:extLst>
      <p:ext uri="{BB962C8B-B14F-4D97-AF65-F5344CB8AC3E}">
        <p14:creationId xmlns:p14="http://schemas.microsoft.com/office/powerpoint/2010/main" xmlns="" val="2930007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a:t>
            </a:r>
            <a:r>
              <a:rPr lang="en-US" dirty="0" smtClean="0"/>
              <a:t>2</a:t>
            </a:r>
            <a:endParaRPr lang="en-US" dirty="0"/>
          </a:p>
        </p:txBody>
      </p:sp>
      <p:sp>
        <p:nvSpPr>
          <p:cNvPr id="5" name="Content Placeholder 4"/>
          <p:cNvSpPr>
            <a:spLocks noGrp="1"/>
          </p:cNvSpPr>
          <p:nvPr>
            <p:ph sz="quarter" idx="1"/>
          </p:nvPr>
        </p:nvSpPr>
        <p:spPr>
          <a:xfrm>
            <a:off x="152400" y="1600200"/>
            <a:ext cx="8991600" cy="5257800"/>
          </a:xfrm>
        </p:spPr>
        <p:txBody>
          <a:bodyPr>
            <a:normAutofit lnSpcReduction="10000"/>
          </a:bodyPr>
          <a:lstStyle/>
          <a:p>
            <a:r>
              <a:rPr lang="en-US" dirty="0" smtClean="0"/>
              <a:t>Show one chemical reaction leading to the release of smog.  Label Primary and Secondary pollutant, the chemical names of each compound (as well as their source), and what TYPE of smog you are creating.</a:t>
            </a:r>
            <a:endParaRPr lang="en-US" dirty="0" smtClean="0"/>
          </a:p>
          <a:p>
            <a:endParaRPr lang="en-US" dirty="0" smtClean="0"/>
          </a:p>
          <a:p>
            <a:r>
              <a:rPr lang="en-US" dirty="0" smtClean="0"/>
              <a:t>Why does the sky appear brown in urban areas that contain smog</a:t>
            </a:r>
            <a:r>
              <a:rPr lang="en-US" dirty="0" smtClean="0"/>
              <a:t>?  When is it most abundant and why?</a:t>
            </a:r>
            <a:endParaRPr lang="en-US" dirty="0" smtClean="0"/>
          </a:p>
          <a:p>
            <a:endParaRPr lang="en-US" dirty="0" smtClean="0"/>
          </a:p>
          <a:p>
            <a:r>
              <a:rPr lang="en-US" dirty="0" smtClean="0"/>
              <a:t>Why do you think temperature inversions usually occur in valleys (describe the conditions of a valley that make it ideal)?</a:t>
            </a:r>
          </a:p>
          <a:p>
            <a:endParaRPr lang="en-US" dirty="0" smtClean="0"/>
          </a:p>
          <a:p>
            <a:endParaRPr lang="en-US" dirty="0"/>
          </a:p>
        </p:txBody>
      </p:sp>
    </p:spTree>
    <p:extLst>
      <p:ext uri="{BB962C8B-B14F-4D97-AF65-F5344CB8AC3E}">
        <p14:creationId xmlns:p14="http://schemas.microsoft.com/office/powerpoint/2010/main" xmlns="" val="3711737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Household Pollution Sources</a:t>
            </a:r>
            <a:endParaRPr lang="en-US" dirty="0"/>
          </a:p>
        </p:txBody>
      </p:sp>
      <p:sp>
        <p:nvSpPr>
          <p:cNvPr id="4" name="Content Placeholder 3"/>
          <p:cNvSpPr>
            <a:spLocks noGrp="1"/>
          </p:cNvSpPr>
          <p:nvPr>
            <p:ph sz="quarter" idx="1"/>
          </p:nvPr>
        </p:nvSpPr>
        <p:spPr>
          <a:xfrm>
            <a:off x="76200" y="1589566"/>
            <a:ext cx="4724400" cy="5192234"/>
          </a:xfrm>
        </p:spPr>
        <p:txBody>
          <a:bodyPr>
            <a:normAutofit fontScale="92500" lnSpcReduction="20000"/>
          </a:bodyPr>
          <a:lstStyle/>
          <a:p>
            <a:r>
              <a:rPr lang="en-US" i="1" u="sng" dirty="0" smtClean="0"/>
              <a:t>Car/fireplace </a:t>
            </a:r>
            <a:r>
              <a:rPr lang="en-US" dirty="0" smtClean="0"/>
              <a:t>– Carbon Monoxide</a:t>
            </a:r>
          </a:p>
          <a:p>
            <a:endParaRPr lang="en-US" dirty="0"/>
          </a:p>
          <a:p>
            <a:r>
              <a:rPr lang="en-US" i="1" u="sng" dirty="0" smtClean="0"/>
              <a:t>Bathroom </a:t>
            </a:r>
            <a:r>
              <a:rPr lang="en-US" dirty="0" smtClean="0"/>
              <a:t>– mold/bacteria</a:t>
            </a:r>
          </a:p>
          <a:p>
            <a:endParaRPr lang="en-US" dirty="0"/>
          </a:p>
          <a:p>
            <a:r>
              <a:rPr lang="en-US" i="1" u="sng" dirty="0" smtClean="0"/>
              <a:t>Cleaning supplies - ammonia</a:t>
            </a:r>
            <a:endParaRPr lang="en-US" dirty="0" smtClean="0"/>
          </a:p>
          <a:p>
            <a:endParaRPr lang="en-US" dirty="0"/>
          </a:p>
          <a:p>
            <a:r>
              <a:rPr lang="en-US" i="1" u="sng" dirty="0" smtClean="0"/>
              <a:t>Walls </a:t>
            </a:r>
            <a:r>
              <a:rPr lang="en-US" dirty="0" smtClean="0"/>
              <a:t>– paint </a:t>
            </a:r>
            <a:r>
              <a:rPr lang="en-US" dirty="0" smtClean="0"/>
              <a:t>fumes (VOCs – formaldehyde), asbestos</a:t>
            </a:r>
            <a:endParaRPr lang="en-US" dirty="0" smtClean="0"/>
          </a:p>
          <a:p>
            <a:endParaRPr lang="en-US" dirty="0"/>
          </a:p>
          <a:p>
            <a:r>
              <a:rPr lang="en-US" b="1" i="1" u="sng" dirty="0" smtClean="0"/>
              <a:t>Septic Pump</a:t>
            </a:r>
            <a:r>
              <a:rPr lang="en-US" b="1" dirty="0" smtClean="0"/>
              <a:t>- </a:t>
            </a:r>
            <a:r>
              <a:rPr lang="en-US" dirty="0" smtClean="0"/>
              <a:t>Radon (radioactive gas)</a:t>
            </a:r>
          </a:p>
          <a:p>
            <a:endParaRPr lang="en-US" dirty="0"/>
          </a:p>
          <a:p>
            <a:endParaRPr lang="en-US" dirty="0"/>
          </a:p>
        </p:txBody>
      </p:sp>
      <p:pic>
        <p:nvPicPr>
          <p:cNvPr id="5122" name="Picture 2"/>
          <p:cNvPicPr>
            <a:picLocks noGrp="1" noChangeAspect="1" noChangeArrowheads="1"/>
          </p:cNvPicPr>
          <p:nvPr>
            <p:ph sz="quarter" idx="2"/>
          </p:nvPr>
        </p:nvPicPr>
        <p:blipFill>
          <a:blip r:embed="rId2" cstate="print"/>
          <a:stretch>
            <a:fillRect/>
          </a:stretch>
        </p:blipFill>
        <p:spPr bwMode="auto">
          <a:xfrm>
            <a:off x="4845050" y="2303336"/>
            <a:ext cx="3886200" cy="3143504"/>
          </a:xfrm>
          <a:prstGeom prst="rect">
            <a:avLst/>
          </a:prstGeom>
          <a:noFill/>
          <a:ln w="9525">
            <a:noFill/>
            <a:miter lim="800000"/>
            <a:headEnd/>
            <a:tailEnd/>
          </a:ln>
        </p:spPr>
      </p:pic>
    </p:spTree>
    <p:extLst>
      <p:ext uri="{BB962C8B-B14F-4D97-AF65-F5344CB8AC3E}">
        <p14:creationId xmlns:p14="http://schemas.microsoft.com/office/powerpoint/2010/main" xmlns="" val="1122477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t>Air in London Sucks</a:t>
            </a:r>
            <a:endParaRPr lang="en-US" dirty="0"/>
          </a:p>
        </p:txBody>
      </p:sp>
      <p:sp>
        <p:nvSpPr>
          <p:cNvPr id="3" name="Content Placeholder 2"/>
          <p:cNvSpPr>
            <a:spLocks noGrp="1"/>
          </p:cNvSpPr>
          <p:nvPr>
            <p:ph sz="quarter" idx="1"/>
          </p:nvPr>
        </p:nvSpPr>
        <p:spPr>
          <a:xfrm>
            <a:off x="0" y="1589566"/>
            <a:ext cx="4724400" cy="5268433"/>
          </a:xfrm>
        </p:spPr>
        <p:txBody>
          <a:bodyPr>
            <a:normAutofit fontScale="92500" lnSpcReduction="20000"/>
          </a:bodyPr>
          <a:lstStyle/>
          <a:p>
            <a:r>
              <a:rPr lang="en-US" b="1" u="sng" dirty="0" smtClean="0"/>
              <a:t>Acid Rain </a:t>
            </a:r>
            <a:r>
              <a:rPr lang="en-US" dirty="0" smtClean="0"/>
              <a:t>– sulfuric and nitric acids</a:t>
            </a:r>
          </a:p>
          <a:p>
            <a:pPr lvl="1"/>
            <a:r>
              <a:rPr lang="en-US" dirty="0" smtClean="0"/>
              <a:t>Normal Rain pH = 5.6</a:t>
            </a:r>
          </a:p>
          <a:p>
            <a:pPr lvl="1"/>
            <a:r>
              <a:rPr lang="en-US" dirty="0" smtClean="0"/>
              <a:t>Acid Rain pH = approx. 4.5</a:t>
            </a:r>
          </a:p>
          <a:p>
            <a:endParaRPr lang="en-US" dirty="0" smtClean="0"/>
          </a:p>
          <a:p>
            <a:r>
              <a:rPr lang="en-US" dirty="0" smtClean="0"/>
              <a:t>Cause: Burning of fossil fuels (coal, oil, gas, etc)</a:t>
            </a:r>
          </a:p>
          <a:p>
            <a:endParaRPr lang="en-US" dirty="0" smtClean="0"/>
          </a:p>
          <a:p>
            <a:r>
              <a:rPr lang="en-US" dirty="0" smtClean="0"/>
              <a:t>Seeps into soil, contaminate water</a:t>
            </a:r>
          </a:p>
          <a:p>
            <a:endParaRPr lang="en-US" dirty="0" smtClean="0"/>
          </a:p>
          <a:p>
            <a:r>
              <a:rPr lang="en-US" i="1" dirty="0" smtClean="0"/>
              <a:t>London Fog (1952) </a:t>
            </a:r>
            <a:r>
              <a:rPr lang="en-US" dirty="0" smtClean="0"/>
              <a:t>– 4,000 dead,  100,000 hospitalized</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943475" y="0"/>
            <a:ext cx="4200525" cy="4572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953000" y="4572000"/>
            <a:ext cx="4191000" cy="2286000"/>
          </a:xfrm>
          <a:prstGeom prst="rect">
            <a:avLst/>
          </a:prstGeom>
          <a:noFill/>
          <a:ln w="9525">
            <a:noFill/>
            <a:miter lim="800000"/>
            <a:headEnd/>
            <a:tailEnd/>
          </a:ln>
          <a:effectLst/>
        </p:spPr>
      </p:pic>
    </p:spTree>
    <p:extLst>
      <p:ext uri="{BB962C8B-B14F-4D97-AF65-F5344CB8AC3E}">
        <p14:creationId xmlns:p14="http://schemas.microsoft.com/office/powerpoint/2010/main" xmlns="" val="3744140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sp>
        <p:nvSpPr>
          <p:cNvPr id="3" name="Content Placeholder 2"/>
          <p:cNvSpPr>
            <a:spLocks noGrp="1"/>
          </p:cNvSpPr>
          <p:nvPr>
            <p:ph sz="quarter" idx="1"/>
          </p:nvPr>
        </p:nvSpPr>
        <p:spPr>
          <a:xfrm>
            <a:off x="304800" y="1600200"/>
            <a:ext cx="8461248" cy="4953000"/>
          </a:xfrm>
        </p:spPr>
        <p:txBody>
          <a:bodyPr>
            <a:normAutofit/>
          </a:bodyPr>
          <a:lstStyle/>
          <a:p>
            <a:pPr>
              <a:buNone/>
            </a:pPr>
            <a:r>
              <a:rPr lang="en-US" b="1" u="sng" dirty="0" smtClean="0"/>
              <a:t>Clean Air Act </a:t>
            </a:r>
            <a:r>
              <a:rPr lang="en-US" dirty="0" smtClean="0"/>
              <a:t>– established standards for air pollution</a:t>
            </a:r>
          </a:p>
          <a:p>
            <a:r>
              <a:rPr lang="en-US" u="sng" dirty="0" smtClean="0"/>
              <a:t>Topics</a:t>
            </a:r>
            <a:r>
              <a:rPr lang="en-US" dirty="0" smtClean="0"/>
              <a:t>:</a:t>
            </a:r>
          </a:p>
          <a:p>
            <a:pPr lvl="1"/>
            <a:r>
              <a:rPr lang="en-US" dirty="0" smtClean="0"/>
              <a:t>Motor vehicle emissions</a:t>
            </a:r>
          </a:p>
          <a:p>
            <a:pPr lvl="1"/>
            <a:r>
              <a:rPr lang="en-US" dirty="0" smtClean="0"/>
              <a:t>Toxic pollutants</a:t>
            </a:r>
          </a:p>
          <a:p>
            <a:pPr lvl="1"/>
            <a:r>
              <a:rPr lang="en-US" dirty="0" smtClean="0"/>
              <a:t>Acid rain</a:t>
            </a:r>
          </a:p>
          <a:p>
            <a:pPr lvl="1"/>
            <a:r>
              <a:rPr lang="en-US" dirty="0" smtClean="0"/>
              <a:t>Ozone depletion</a:t>
            </a:r>
          </a:p>
          <a:p>
            <a:pPr lvl="1"/>
            <a:endParaRPr lang="en-US" dirty="0"/>
          </a:p>
          <a:p>
            <a:r>
              <a:rPr lang="en-US" b="1" u="sng" dirty="0" smtClean="0"/>
              <a:t>Problems</a:t>
            </a:r>
            <a:r>
              <a:rPr lang="en-US" dirty="0" smtClean="0"/>
              <a:t>:</a:t>
            </a:r>
          </a:p>
          <a:p>
            <a:pPr lvl="1"/>
            <a:r>
              <a:rPr lang="en-US" dirty="0" smtClean="0"/>
              <a:t>PM</a:t>
            </a:r>
            <a:r>
              <a:rPr lang="en-US" baseline="-25000" dirty="0" smtClean="0"/>
              <a:t>10</a:t>
            </a:r>
            <a:r>
              <a:rPr lang="en-US" dirty="0" smtClean="0"/>
              <a:t> increase, clean up (not prevention), not strict enough</a:t>
            </a:r>
          </a:p>
          <a:p>
            <a:pPr lvl="1"/>
            <a:endParaRPr lang="en-US" dirty="0" smtClean="0"/>
          </a:p>
          <a:p>
            <a:endParaRPr lang="en-US" dirty="0"/>
          </a:p>
        </p:txBody>
      </p:sp>
    </p:spTree>
    <p:extLst>
      <p:ext uri="{BB962C8B-B14F-4D97-AF65-F5344CB8AC3E}">
        <p14:creationId xmlns:p14="http://schemas.microsoft.com/office/powerpoint/2010/main" xmlns="" val="137729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Air Pollution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856001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Pesticides Revisited</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b="1" u="sng" dirty="0" smtClean="0"/>
              <a:t>Pesticides</a:t>
            </a:r>
            <a:r>
              <a:rPr lang="en-US" dirty="0" smtClean="0"/>
              <a:t> – kills pests to preserve crops</a:t>
            </a:r>
          </a:p>
          <a:p>
            <a:endParaRPr lang="en-US" dirty="0" smtClean="0"/>
          </a:p>
          <a:p>
            <a:r>
              <a:rPr lang="en-US" b="1" u="sng" dirty="0" smtClean="0"/>
              <a:t>Types</a:t>
            </a:r>
            <a:r>
              <a:rPr lang="en-US" dirty="0" smtClean="0"/>
              <a:t>:</a:t>
            </a:r>
          </a:p>
          <a:p>
            <a:pPr marL="514350" indent="-514350">
              <a:buFont typeface="+mj-lt"/>
              <a:buAutoNum type="arabicPeriod"/>
            </a:pPr>
            <a:r>
              <a:rPr lang="en-US" dirty="0" smtClean="0"/>
              <a:t>Insecticide (kills insects)</a:t>
            </a:r>
          </a:p>
          <a:p>
            <a:pPr marL="514350" indent="-514350">
              <a:buFont typeface="+mj-lt"/>
              <a:buAutoNum type="arabicPeriod"/>
            </a:pPr>
            <a:r>
              <a:rPr lang="en-US" dirty="0" smtClean="0"/>
              <a:t>Fungicide (kills fungi)</a:t>
            </a:r>
          </a:p>
          <a:p>
            <a:pPr marL="514350" indent="-514350">
              <a:buFont typeface="+mj-lt"/>
              <a:buAutoNum type="arabicPeriod"/>
            </a:pPr>
            <a:r>
              <a:rPr lang="en-US" dirty="0" smtClean="0"/>
              <a:t>Rodenticide (kills rodents)</a:t>
            </a:r>
          </a:p>
          <a:p>
            <a:pPr marL="514350" indent="-514350">
              <a:buFont typeface="+mj-lt"/>
              <a:buAutoNum type="arabicPeriod"/>
            </a:pPr>
            <a:r>
              <a:rPr lang="en-US" dirty="0" smtClean="0"/>
              <a:t>Herbicide (kills weeds/plants)</a:t>
            </a:r>
          </a:p>
          <a:p>
            <a:pPr marL="514350" indent="-514350">
              <a:buFont typeface="+mj-lt"/>
              <a:buAutoNum type="arabicPeriod"/>
            </a:pPr>
            <a:endParaRPr lang="en-US" dirty="0" smtClean="0"/>
          </a:p>
          <a:p>
            <a:pPr marL="514350" indent="-514350">
              <a:buNone/>
            </a:pPr>
            <a:r>
              <a:rPr lang="en-US" dirty="0" smtClean="0"/>
              <a:t>+ = preserves crops, food safety preserved</a:t>
            </a:r>
          </a:p>
          <a:p>
            <a:pPr marL="514350" indent="-514350">
              <a:buFontTx/>
              <a:buChar char="-"/>
            </a:pPr>
            <a:r>
              <a:rPr lang="en-US" dirty="0" smtClean="0"/>
              <a:t>= </a:t>
            </a:r>
            <a:r>
              <a:rPr lang="en-US" dirty="0" smtClean="0"/>
              <a:t>water/air contamination </a:t>
            </a:r>
            <a:r>
              <a:rPr lang="en-US" dirty="0" smtClean="0">
                <a:sym typeface="Wingdings" pitchFamily="2" charset="2"/>
              </a:rPr>
              <a:t> birth defects</a:t>
            </a:r>
            <a:r>
              <a:rPr lang="en-US" dirty="0" smtClean="0"/>
              <a:t>, </a:t>
            </a:r>
            <a:r>
              <a:rPr lang="en-US" dirty="0" smtClean="0"/>
              <a:t>expensive</a:t>
            </a:r>
          </a:p>
          <a:p>
            <a:pPr marL="514350" indent="-514350">
              <a:buFontTx/>
              <a:buChar char="-"/>
            </a:pPr>
            <a:endParaRPr lang="en-US" dirty="0" smtClean="0"/>
          </a:p>
          <a:p>
            <a:pPr marL="514350" indent="-514350">
              <a:buFontTx/>
              <a:buChar char="-"/>
            </a:pPr>
            <a:r>
              <a:rPr lang="en-US" dirty="0" smtClean="0"/>
              <a:t>Note: Nitrogen-based fertilizers NOT same pollutants as smog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2057400"/>
            <a:ext cx="3790950" cy="323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8163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quarter" idx="1"/>
          </p:nvPr>
        </p:nvSpPr>
        <p:spPr>
          <a:xfrm>
            <a:off x="152400" y="1589566"/>
            <a:ext cx="4572000" cy="5268434"/>
          </a:xfrm>
        </p:spPr>
        <p:txBody>
          <a:bodyPr>
            <a:normAutofit fontScale="92500" lnSpcReduction="10000"/>
          </a:bodyPr>
          <a:lstStyle/>
          <a:p>
            <a:r>
              <a:rPr lang="en-US" dirty="0" smtClean="0"/>
              <a:t>Mass Transit</a:t>
            </a:r>
          </a:p>
          <a:p>
            <a:pPr lvl="1"/>
            <a:r>
              <a:rPr lang="en-US" dirty="0" smtClean="0"/>
              <a:t>Less fossil fuel emissions, less smog</a:t>
            </a:r>
          </a:p>
          <a:p>
            <a:endParaRPr lang="en-US" dirty="0"/>
          </a:p>
          <a:p>
            <a:r>
              <a:rPr lang="en-US" dirty="0" smtClean="0"/>
              <a:t>Renewable Energy Funding</a:t>
            </a:r>
          </a:p>
          <a:p>
            <a:pPr lvl="1"/>
            <a:r>
              <a:rPr lang="en-US" dirty="0" smtClean="0"/>
              <a:t>Less fossil fuels = less smog</a:t>
            </a:r>
          </a:p>
          <a:p>
            <a:endParaRPr lang="en-US" dirty="0"/>
          </a:p>
          <a:p>
            <a:r>
              <a:rPr lang="en-US" dirty="0" smtClean="0"/>
              <a:t>Tax Incentives, not Penalties</a:t>
            </a:r>
          </a:p>
          <a:p>
            <a:pPr lvl="1"/>
            <a:r>
              <a:rPr lang="en-US" dirty="0" smtClean="0"/>
              <a:t>Positive reinforcement</a:t>
            </a:r>
          </a:p>
          <a:p>
            <a:endParaRPr lang="en-US" dirty="0"/>
          </a:p>
          <a:p>
            <a:r>
              <a:rPr lang="en-US" dirty="0" smtClean="0"/>
              <a:t>Less Pollutant substitutes</a:t>
            </a:r>
          </a:p>
          <a:p>
            <a:pPr lvl="1"/>
            <a:r>
              <a:rPr lang="en-US" dirty="0" smtClean="0"/>
              <a:t>Less NO2</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3155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153400" cy="762000"/>
          </a:xfrm>
        </p:spPr>
        <p:txBody>
          <a:bodyPr/>
          <a:lstStyle/>
          <a:p>
            <a:r>
              <a:rPr lang="en-US" dirty="0" smtClean="0"/>
              <a:t>Not-so-Quick Quiz (2009 AP Exam)</a:t>
            </a:r>
            <a:endParaRPr lang="en-US" dirty="0"/>
          </a:p>
        </p:txBody>
      </p:sp>
      <p:sp>
        <p:nvSpPr>
          <p:cNvPr id="6" name="Content Placeholder 5"/>
          <p:cNvSpPr>
            <a:spLocks noGrp="1"/>
          </p:cNvSpPr>
          <p:nvPr>
            <p:ph sz="quarter" idx="1"/>
          </p:nvPr>
        </p:nvSpPr>
        <p:spPr>
          <a:xfrm>
            <a:off x="0" y="762000"/>
            <a:ext cx="9144000" cy="6096000"/>
          </a:xfrm>
        </p:spPr>
        <p:txBody>
          <a:bodyPr>
            <a:normAutofit fontScale="92500" lnSpcReduction="20000"/>
          </a:bodyPr>
          <a:lstStyle/>
          <a:p>
            <a:pPr>
              <a:buNone/>
            </a:pPr>
            <a:r>
              <a:rPr lang="en-US" dirty="0" smtClean="0"/>
              <a:t>(a) Support Councilwoman Smith’s statement that nitrogen-based fertilizers cause other environmental problems by describing one such problem. </a:t>
            </a:r>
            <a:endParaRPr lang="en-US" dirty="0" smtClean="0"/>
          </a:p>
          <a:p>
            <a:pPr>
              <a:buNone/>
            </a:pPr>
            <a:r>
              <a:rPr lang="en-US" dirty="0" smtClean="0"/>
              <a:t>(</a:t>
            </a:r>
            <a:r>
              <a:rPr lang="en-US" dirty="0" smtClean="0"/>
              <a:t>b) Identify a nitrogen-containing primary pollutant that contributes to the formation of photochemical smog. Describe how that primary pollutant forms and explain why Councilman Budd was wrong</a:t>
            </a:r>
            <a:r>
              <a:rPr lang="en-US" dirty="0" smtClean="0"/>
              <a:t>.</a:t>
            </a:r>
          </a:p>
          <a:p>
            <a:pPr>
              <a:buNone/>
            </a:pPr>
            <a:r>
              <a:rPr lang="en-US" dirty="0" smtClean="0"/>
              <a:t>(</a:t>
            </a:r>
            <a:r>
              <a:rPr lang="en-US" dirty="0" smtClean="0"/>
              <a:t>c) Identify one secondary pollutant that is a component of photochemical smog and describe the following. </a:t>
            </a:r>
            <a:endParaRPr lang="en-US" dirty="0" smtClean="0"/>
          </a:p>
          <a:p>
            <a:pPr lvl="1"/>
            <a:r>
              <a:rPr lang="en-US" dirty="0" smtClean="0"/>
              <a:t>(</a:t>
            </a:r>
            <a:r>
              <a:rPr lang="en-US" dirty="0" err="1" smtClean="0"/>
              <a:t>i</a:t>
            </a:r>
            <a:r>
              <a:rPr lang="en-US" dirty="0" smtClean="0"/>
              <a:t>) How the secondary pollutant forms </a:t>
            </a:r>
            <a:endParaRPr lang="en-US" dirty="0" smtClean="0"/>
          </a:p>
          <a:p>
            <a:pPr lvl="1"/>
            <a:r>
              <a:rPr lang="en-US" dirty="0" smtClean="0"/>
              <a:t>(</a:t>
            </a:r>
            <a:r>
              <a:rPr lang="en-US" dirty="0" smtClean="0"/>
              <a:t>ii) ONE human health effect of the pollutant </a:t>
            </a:r>
            <a:endParaRPr lang="en-US" dirty="0" smtClean="0"/>
          </a:p>
          <a:p>
            <a:pPr lvl="1"/>
            <a:r>
              <a:rPr lang="en-US" dirty="0" smtClean="0"/>
              <a:t>(</a:t>
            </a:r>
            <a:r>
              <a:rPr lang="en-US" dirty="0" smtClean="0"/>
              <a:t>iii) ONE environmental effect of the pollutant </a:t>
            </a:r>
            <a:endParaRPr lang="en-US" dirty="0" smtClean="0"/>
          </a:p>
          <a:p>
            <a:pPr>
              <a:buNone/>
            </a:pPr>
            <a:r>
              <a:rPr lang="en-US" dirty="0" smtClean="0"/>
              <a:t>(</a:t>
            </a:r>
            <a:r>
              <a:rPr lang="en-US" dirty="0" smtClean="0"/>
              <a:t>d) Earth’s natural nitrogen cycle occurs in several steps. Describe one chemical transformation that occurs in the natural nitrogen cycle and discuss the importance of that transformation to an ecosystem.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sp>
        <p:nvSpPr>
          <p:cNvPr id="3" name="Content Placeholder 2"/>
          <p:cNvSpPr>
            <a:spLocks noGrp="1"/>
          </p:cNvSpPr>
          <p:nvPr>
            <p:ph sz="quarter" idx="1"/>
          </p:nvPr>
        </p:nvSpPr>
        <p:spPr>
          <a:xfrm>
            <a:off x="0" y="1600200"/>
            <a:ext cx="9144000" cy="5257800"/>
          </a:xfrm>
        </p:spPr>
        <p:txBody>
          <a:bodyPr/>
          <a:lstStyle/>
          <a:p>
            <a:pPr>
              <a:buNone/>
            </a:pPr>
            <a:r>
              <a:rPr lang="en-US" dirty="0" smtClean="0"/>
              <a:t>It has been observed that the emission of photochemical smog is approx. 50 kg of NO2 per year, per 100 humans.</a:t>
            </a:r>
            <a:endParaRPr lang="en-US" dirty="0" smtClean="0"/>
          </a:p>
          <a:p>
            <a:r>
              <a:rPr lang="en-US" dirty="0" smtClean="0"/>
              <a:t>Given a density of 500,000 humans per hectare in a city, calculate the amount of photochemical smog emitted, in kilograms, by humans inhabiting a 15,000 square meter city. (10,000 square meters = 1 hectare)</a:t>
            </a:r>
          </a:p>
          <a:p>
            <a:r>
              <a:rPr lang="en-US" dirty="0" smtClean="0"/>
              <a:t>Show the chemical formula of NO2 in the atmosphere, including ALL appropriate labels for compounds.</a:t>
            </a:r>
          </a:p>
          <a:p>
            <a:r>
              <a:rPr lang="en-US" dirty="0" smtClean="0"/>
              <a:t>If </a:t>
            </a:r>
            <a:r>
              <a:rPr lang="en-US" smtClean="0"/>
              <a:t>gasification costs </a:t>
            </a:r>
            <a:r>
              <a:rPr lang="en-US" dirty="0" smtClean="0"/>
              <a:t>$2 per kilogram, determine the cost in dollars, to clean up the exhaust of cars in this city?  Additionally, describe what gasification does.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ATMOSPHERIC LAYERS</a:t>
            </a:r>
            <a:endParaRPr lang="en-US" dirty="0"/>
          </a:p>
        </p:txBody>
      </p:sp>
      <p:sp>
        <p:nvSpPr>
          <p:cNvPr id="6" name="Content Placeholder 5"/>
          <p:cNvSpPr>
            <a:spLocks noGrp="1"/>
          </p:cNvSpPr>
          <p:nvPr>
            <p:ph sz="quarter" idx="1"/>
          </p:nvPr>
        </p:nvSpPr>
        <p:spPr/>
        <p:txBody>
          <a:bodyPr/>
          <a:lstStyle/>
          <a:p>
            <a:endParaRPr lang="en-US" dirty="0"/>
          </a:p>
        </p:txBody>
      </p:sp>
      <p:sp>
        <p:nvSpPr>
          <p:cNvPr id="7" name="TextBox 6"/>
          <p:cNvSpPr txBox="1"/>
          <p:nvPr/>
        </p:nvSpPr>
        <p:spPr>
          <a:xfrm>
            <a:off x="5791200" y="1828800"/>
            <a:ext cx="2895600" cy="523220"/>
          </a:xfrm>
          <a:prstGeom prst="rect">
            <a:avLst/>
          </a:prstGeom>
          <a:noFill/>
        </p:spPr>
        <p:txBody>
          <a:bodyPr wrap="square" rtlCol="0">
            <a:spAutoFit/>
          </a:bodyPr>
          <a:lstStyle/>
          <a:p>
            <a:pPr algn="ctr"/>
            <a:r>
              <a:rPr lang="en-US" sz="2800" dirty="0" smtClean="0">
                <a:solidFill>
                  <a:srgbClr val="FF0000"/>
                </a:solidFill>
              </a:rPr>
              <a:t>REALLY HOT</a:t>
            </a:r>
            <a:endParaRPr lang="en-US" sz="2800" dirty="0">
              <a:solidFill>
                <a:srgbClr val="FF0000"/>
              </a:solidFill>
            </a:endParaRPr>
          </a:p>
        </p:txBody>
      </p:sp>
      <p:sp>
        <p:nvSpPr>
          <p:cNvPr id="9" name="TextBox 8"/>
          <p:cNvSpPr txBox="1"/>
          <p:nvPr/>
        </p:nvSpPr>
        <p:spPr>
          <a:xfrm>
            <a:off x="5638800" y="2895600"/>
            <a:ext cx="2895600" cy="830997"/>
          </a:xfrm>
          <a:prstGeom prst="rect">
            <a:avLst/>
          </a:prstGeom>
          <a:noFill/>
        </p:spPr>
        <p:txBody>
          <a:bodyPr wrap="square" rtlCol="0">
            <a:spAutoFit/>
          </a:bodyPr>
          <a:lstStyle/>
          <a:p>
            <a:pPr algn="ctr"/>
            <a:r>
              <a:rPr lang="en-US" sz="2400" b="1" dirty="0" smtClean="0">
                <a:solidFill>
                  <a:srgbClr val="00B0F0"/>
                </a:solidFill>
              </a:rPr>
              <a:t>COLD, DESTROYS METEORS</a:t>
            </a:r>
            <a:endParaRPr lang="en-US" sz="2400" b="1" dirty="0">
              <a:solidFill>
                <a:srgbClr val="00B0F0"/>
              </a:solidFill>
            </a:endParaRPr>
          </a:p>
        </p:txBody>
      </p:sp>
      <p:sp>
        <p:nvSpPr>
          <p:cNvPr id="10" name="TextBox 9"/>
          <p:cNvSpPr txBox="1"/>
          <p:nvPr/>
        </p:nvSpPr>
        <p:spPr>
          <a:xfrm>
            <a:off x="5943600" y="3962400"/>
            <a:ext cx="2895600" cy="830997"/>
          </a:xfrm>
          <a:prstGeom prst="rect">
            <a:avLst/>
          </a:prstGeom>
          <a:noFill/>
        </p:spPr>
        <p:txBody>
          <a:bodyPr wrap="square" rtlCol="0">
            <a:spAutoFit/>
          </a:bodyPr>
          <a:lstStyle/>
          <a:p>
            <a:pPr algn="ctr"/>
            <a:r>
              <a:rPr lang="en-US" sz="2400" dirty="0" smtClean="0">
                <a:solidFill>
                  <a:srgbClr val="FFFF00"/>
                </a:solidFill>
              </a:rPr>
              <a:t>CONTAINS O-ZONE LAYER</a:t>
            </a:r>
            <a:endParaRPr lang="en-US" sz="2400" dirty="0">
              <a:solidFill>
                <a:srgbClr val="FFFF00"/>
              </a:solidFill>
            </a:endParaRPr>
          </a:p>
        </p:txBody>
      </p:sp>
      <p:sp>
        <p:nvSpPr>
          <p:cNvPr id="11" name="TextBox 10"/>
          <p:cNvSpPr txBox="1"/>
          <p:nvPr/>
        </p:nvSpPr>
        <p:spPr>
          <a:xfrm>
            <a:off x="5715000" y="4953000"/>
            <a:ext cx="3124200" cy="830997"/>
          </a:xfrm>
          <a:prstGeom prst="rect">
            <a:avLst/>
          </a:prstGeom>
          <a:noFill/>
        </p:spPr>
        <p:txBody>
          <a:bodyPr wrap="square" rtlCol="0">
            <a:spAutoFit/>
          </a:bodyPr>
          <a:lstStyle/>
          <a:p>
            <a:pPr algn="ctr"/>
            <a:r>
              <a:rPr lang="en-US" sz="2400" dirty="0" smtClean="0">
                <a:solidFill>
                  <a:srgbClr val="00B050"/>
                </a:solidFill>
              </a:rPr>
              <a:t>CONTAINS GREENHOUSE GASSES</a:t>
            </a:r>
            <a:endParaRPr lang="en-US" sz="2400" dirty="0">
              <a:solidFill>
                <a:srgbClr val="00B050"/>
              </a:solidFill>
            </a:endParaRPr>
          </a:p>
        </p:txBody>
      </p:sp>
    </p:spTree>
    <p:extLst>
      <p:ext uri="{BB962C8B-B14F-4D97-AF65-F5344CB8AC3E}">
        <p14:creationId xmlns:p14="http://schemas.microsoft.com/office/powerpoint/2010/main" xmlns="" val="3115582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zone Depletion Over Time (APES).gif"/>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Stratosphere: Ozone Shield</a:t>
            </a:r>
            <a:endParaRPr lang="en-US" dirty="0"/>
          </a:p>
        </p:txBody>
      </p:sp>
      <p:sp>
        <p:nvSpPr>
          <p:cNvPr id="3" name="Content Placeholder 2"/>
          <p:cNvSpPr>
            <a:spLocks noGrp="1"/>
          </p:cNvSpPr>
          <p:nvPr>
            <p:ph sz="quarter" idx="1"/>
          </p:nvPr>
        </p:nvSpPr>
        <p:spPr>
          <a:xfrm>
            <a:off x="609600" y="1066800"/>
            <a:ext cx="8153400" cy="4495800"/>
          </a:xfrm>
        </p:spPr>
        <p:txBody>
          <a:bodyPr>
            <a:normAutofit/>
          </a:bodyPr>
          <a:lstStyle/>
          <a:p>
            <a:r>
              <a:rPr lang="en-US" b="1" u="sng" dirty="0" smtClean="0"/>
              <a:t>Ozone Shield </a:t>
            </a:r>
            <a:r>
              <a:rPr lang="en-US" dirty="0" smtClean="0"/>
              <a:t>– filters UV radiation (sun)</a:t>
            </a:r>
          </a:p>
          <a:p>
            <a:endParaRPr lang="en-US" dirty="0" smtClean="0"/>
          </a:p>
          <a:p>
            <a:r>
              <a:rPr lang="en-US" dirty="0" smtClean="0"/>
              <a:t>Gasses Involved: Oxygen (O2) and Ozone (O3)</a:t>
            </a:r>
          </a:p>
          <a:p>
            <a:endParaRPr lang="en-US" dirty="0" smtClean="0"/>
          </a:p>
          <a:p>
            <a:r>
              <a:rPr lang="en-US" dirty="0" smtClean="0"/>
              <a:t>Humans Contribute: </a:t>
            </a:r>
            <a:r>
              <a:rPr lang="en-US" b="1" u="sng" dirty="0" smtClean="0"/>
              <a:t>CFC’s</a:t>
            </a:r>
            <a:r>
              <a:rPr lang="en-US" dirty="0" smtClean="0"/>
              <a:t>, other carbon-based gasses</a:t>
            </a:r>
          </a:p>
          <a:p>
            <a:endParaRPr lang="en-US" dirty="0" smtClean="0"/>
          </a:p>
          <a:p>
            <a:r>
              <a:rPr lang="en-US" i="1" dirty="0" smtClean="0"/>
              <a:t>Effect</a:t>
            </a:r>
            <a:r>
              <a:rPr lang="en-US" dirty="0" smtClean="0"/>
              <a:t>: Ozone Depletion (polar regions)</a:t>
            </a:r>
            <a:endParaRPr lang="en-US" dirty="0"/>
          </a:p>
        </p:txBody>
      </p:sp>
    </p:spTree>
    <p:extLst>
      <p:ext uri="{BB962C8B-B14F-4D97-AF65-F5344CB8AC3E}">
        <p14:creationId xmlns:p14="http://schemas.microsoft.com/office/powerpoint/2010/main" xmlns="" val="2647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Troposphere: Greenhouse Effect</a:t>
            </a:r>
            <a:endParaRPr lang="en-US" dirty="0"/>
          </a:p>
        </p:txBody>
      </p:sp>
      <p:sp>
        <p:nvSpPr>
          <p:cNvPr id="3" name="Content Placeholder 2"/>
          <p:cNvSpPr>
            <a:spLocks noGrp="1"/>
          </p:cNvSpPr>
          <p:nvPr>
            <p:ph sz="quarter" idx="1"/>
          </p:nvPr>
        </p:nvSpPr>
        <p:spPr>
          <a:xfrm>
            <a:off x="0" y="1589566"/>
            <a:ext cx="4495800" cy="5268433"/>
          </a:xfrm>
        </p:spPr>
        <p:txBody>
          <a:bodyPr>
            <a:normAutofit fontScale="92500"/>
          </a:bodyPr>
          <a:lstStyle/>
          <a:p>
            <a:r>
              <a:rPr lang="en-US" b="1" u="sng" dirty="0" smtClean="0"/>
              <a:t>Troposphere</a:t>
            </a:r>
            <a:r>
              <a:rPr lang="en-US" dirty="0" smtClean="0"/>
              <a:t> – traps heat near Earth’s surface</a:t>
            </a:r>
          </a:p>
          <a:p>
            <a:endParaRPr lang="en-US" dirty="0" smtClean="0"/>
          </a:p>
          <a:p>
            <a:r>
              <a:rPr lang="en-US" dirty="0" smtClean="0"/>
              <a:t>Gasses: Water vapor (H</a:t>
            </a:r>
            <a:r>
              <a:rPr lang="en-US" baseline="-25000" dirty="0" smtClean="0"/>
              <a:t>2</a:t>
            </a:r>
            <a:r>
              <a:rPr lang="en-US" dirty="0" smtClean="0"/>
              <a:t>O), CO</a:t>
            </a:r>
            <a:r>
              <a:rPr lang="en-US" baseline="-25000" dirty="0" smtClean="0"/>
              <a:t>2</a:t>
            </a:r>
            <a:r>
              <a:rPr lang="en-US" dirty="0" smtClean="0"/>
              <a:t>, Methane (CH</a:t>
            </a:r>
            <a:r>
              <a:rPr lang="en-US" baseline="-25000" dirty="0" smtClean="0"/>
              <a:t>4</a:t>
            </a:r>
            <a:r>
              <a:rPr lang="en-US" dirty="0" smtClean="0"/>
              <a:t>)</a:t>
            </a:r>
          </a:p>
          <a:p>
            <a:endParaRPr lang="en-US" dirty="0" smtClean="0"/>
          </a:p>
          <a:p>
            <a:r>
              <a:rPr lang="en-US" dirty="0" smtClean="0"/>
              <a:t>Humans Contribute: CO</a:t>
            </a:r>
            <a:r>
              <a:rPr lang="en-US" baseline="-25000" dirty="0" smtClean="0"/>
              <a:t>2</a:t>
            </a:r>
            <a:r>
              <a:rPr lang="en-US" dirty="0" smtClean="0"/>
              <a:t>, Methane, </a:t>
            </a:r>
            <a:r>
              <a:rPr lang="en-US" b="1" u="sng" dirty="0" smtClean="0"/>
              <a:t>CFC’s</a:t>
            </a:r>
            <a:r>
              <a:rPr lang="en-US" dirty="0" smtClean="0"/>
              <a:t>, N</a:t>
            </a:r>
            <a:r>
              <a:rPr lang="en-US" baseline="-25000" dirty="0" smtClean="0"/>
              <a:t>2</a:t>
            </a:r>
            <a:r>
              <a:rPr lang="en-US" dirty="0" smtClean="0"/>
              <a:t>O   (nitrous oxide)</a:t>
            </a:r>
          </a:p>
          <a:p>
            <a:endParaRPr lang="en-US" dirty="0" smtClean="0"/>
          </a:p>
          <a:p>
            <a:r>
              <a:rPr lang="en-US" i="1" dirty="0" smtClean="0"/>
              <a:t>Effect</a:t>
            </a:r>
            <a:r>
              <a:rPr lang="en-US" dirty="0" smtClean="0"/>
              <a:t>: Global Warming</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43400" y="1524000"/>
            <a:ext cx="4572000" cy="5181600"/>
          </a:xfrm>
          <a:prstGeom prst="rect">
            <a:avLst/>
          </a:prstGeom>
          <a:noFill/>
          <a:ln w="9525">
            <a:noFill/>
            <a:miter lim="800000"/>
            <a:headEnd/>
            <a:tailEnd/>
          </a:ln>
        </p:spPr>
      </p:pic>
    </p:spTree>
    <p:extLst>
      <p:ext uri="{BB962C8B-B14F-4D97-AF65-F5344CB8AC3E}">
        <p14:creationId xmlns:p14="http://schemas.microsoft.com/office/powerpoint/2010/main" xmlns="" val="413029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Asbestos</a:t>
            </a:r>
            <a:endParaRPr lang="en-US" dirty="0"/>
          </a:p>
        </p:txBody>
      </p:sp>
      <p:sp>
        <p:nvSpPr>
          <p:cNvPr id="5" name="Content Placeholder 4"/>
          <p:cNvSpPr>
            <a:spLocks noGrp="1"/>
          </p:cNvSpPr>
          <p:nvPr>
            <p:ph sz="quarter" idx="1"/>
          </p:nvPr>
        </p:nvSpPr>
        <p:spPr>
          <a:xfrm>
            <a:off x="0" y="1600200"/>
            <a:ext cx="5638800" cy="5105400"/>
          </a:xfrm>
        </p:spPr>
        <p:txBody>
          <a:bodyPr>
            <a:normAutofit fontScale="85000" lnSpcReduction="20000"/>
          </a:bodyPr>
          <a:lstStyle/>
          <a:p>
            <a:r>
              <a:rPr lang="en-US" dirty="0" smtClean="0"/>
              <a:t>Form of </a:t>
            </a:r>
            <a:r>
              <a:rPr lang="en-US" b="1" u="sng" dirty="0" smtClean="0"/>
              <a:t>PM</a:t>
            </a:r>
            <a:r>
              <a:rPr lang="en-US" b="1" u="sng" baseline="-25000" dirty="0" smtClean="0"/>
              <a:t>2.5/10</a:t>
            </a:r>
            <a:r>
              <a:rPr lang="en-US" dirty="0" smtClean="0"/>
              <a:t> </a:t>
            </a:r>
            <a:r>
              <a:rPr lang="en-US" dirty="0" smtClean="0"/>
              <a:t>– particulate matter (smoke, lead, soot, etc)</a:t>
            </a:r>
          </a:p>
          <a:p>
            <a:pPr lvl="1"/>
            <a:r>
              <a:rPr lang="en-US" dirty="0" smtClean="0"/>
              <a:t>Problem in developing </a:t>
            </a:r>
            <a:r>
              <a:rPr lang="en-US" dirty="0" smtClean="0"/>
              <a:t>countries</a:t>
            </a:r>
          </a:p>
          <a:p>
            <a:pPr lvl="1"/>
            <a:r>
              <a:rPr lang="en-US" dirty="0" err="1" smtClean="0"/>
              <a:t>Btwn</a:t>
            </a:r>
            <a:r>
              <a:rPr lang="en-US" dirty="0" smtClean="0"/>
              <a:t> 2.5 and 10 micrometers in size</a:t>
            </a:r>
            <a:endParaRPr lang="en-US" dirty="0" smtClean="0"/>
          </a:p>
          <a:p>
            <a:endParaRPr lang="en-US" dirty="0"/>
          </a:p>
          <a:p>
            <a:r>
              <a:rPr lang="en-US" dirty="0" smtClean="0"/>
              <a:t>Break down – microscopic (enter deep </a:t>
            </a:r>
            <a:endParaRPr lang="en-US" dirty="0" smtClean="0"/>
          </a:p>
          <a:p>
            <a:pPr>
              <a:buNone/>
            </a:pPr>
            <a:r>
              <a:rPr lang="en-US" dirty="0" smtClean="0"/>
              <a:t>	</a:t>
            </a:r>
            <a:r>
              <a:rPr lang="en-US" dirty="0" smtClean="0"/>
              <a:t>in </a:t>
            </a:r>
            <a:r>
              <a:rPr lang="en-US" dirty="0" smtClean="0"/>
              <a:t>lungs)</a:t>
            </a:r>
          </a:p>
          <a:p>
            <a:endParaRPr lang="en-US" dirty="0"/>
          </a:p>
          <a:p>
            <a:r>
              <a:rPr lang="en-US" dirty="0" smtClean="0"/>
              <a:t>Asymptomatic</a:t>
            </a:r>
          </a:p>
          <a:p>
            <a:pPr lvl="1"/>
            <a:r>
              <a:rPr lang="en-US" dirty="0" smtClean="0"/>
              <a:t>10-40 year build-up</a:t>
            </a:r>
          </a:p>
          <a:p>
            <a:pPr lvl="1"/>
            <a:endParaRPr lang="en-US" dirty="0"/>
          </a:p>
          <a:p>
            <a:r>
              <a:rPr lang="en-US" b="1" u="sng" dirty="0" smtClean="0"/>
              <a:t>Asbestosis</a:t>
            </a:r>
            <a:r>
              <a:rPr lang="en-US" dirty="0" smtClean="0"/>
              <a:t> (lung scarring) and </a:t>
            </a:r>
            <a:r>
              <a:rPr lang="en-US" b="1" u="sng" dirty="0" smtClean="0"/>
              <a:t>Mesothelioma</a:t>
            </a:r>
            <a:r>
              <a:rPr lang="en-US" dirty="0" smtClean="0"/>
              <a:t> (lung cancer)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2350" y="3276600"/>
            <a:ext cx="175260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1600200"/>
            <a:ext cx="171450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1400" y="5029200"/>
            <a:ext cx="175260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1524000"/>
            <a:ext cx="2209800"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189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 Carbon and </a:t>
            </a:r>
            <a:br>
              <a:rPr lang="en-US" dirty="0" smtClean="0"/>
            </a:br>
            <a:r>
              <a:rPr lang="en-US" dirty="0" smtClean="0"/>
              <a:t>Global Distillation</a:t>
            </a:r>
            <a:endParaRPr lang="en-US" dirty="0"/>
          </a:p>
        </p:txBody>
      </p:sp>
      <p:sp>
        <p:nvSpPr>
          <p:cNvPr id="3" name="Content Placeholder 2"/>
          <p:cNvSpPr>
            <a:spLocks noGrp="1"/>
          </p:cNvSpPr>
          <p:nvPr>
            <p:ph sz="quarter" idx="1"/>
          </p:nvPr>
        </p:nvSpPr>
        <p:spPr>
          <a:xfrm>
            <a:off x="0" y="1589566"/>
            <a:ext cx="4495800" cy="5268433"/>
          </a:xfrm>
        </p:spPr>
        <p:txBody>
          <a:bodyPr>
            <a:normAutofit lnSpcReduction="10000"/>
          </a:bodyPr>
          <a:lstStyle/>
          <a:p>
            <a:r>
              <a:rPr lang="en-US" dirty="0" smtClean="0"/>
              <a:t>Black Carbon – tiny particles released from auto exhaust</a:t>
            </a:r>
          </a:p>
          <a:p>
            <a:endParaRPr lang="en-US" dirty="0" smtClean="0"/>
          </a:p>
          <a:p>
            <a:r>
              <a:rPr lang="en-US" dirty="0" smtClean="0"/>
              <a:t>Global Distillation – wind currents blowing carbon toward poles</a:t>
            </a:r>
          </a:p>
          <a:p>
            <a:endParaRPr lang="en-US" dirty="0" smtClean="0"/>
          </a:p>
          <a:p>
            <a:r>
              <a:rPr lang="en-US" dirty="0" smtClean="0"/>
              <a:t>Accumulation of black carbon over glaciers (more melting)</a:t>
            </a:r>
            <a:endParaRPr lang="en-US" dirty="0"/>
          </a:p>
        </p:txBody>
      </p:sp>
      <p:pic>
        <p:nvPicPr>
          <p:cNvPr id="1026" name="Picture 2" descr="http://www.nsf.gov/news/mmg/media/images/carbon_glaciers1_f.jpg"/>
          <p:cNvPicPr>
            <a:picLocks noChangeAspect="1" noChangeArrowheads="1"/>
          </p:cNvPicPr>
          <p:nvPr/>
        </p:nvPicPr>
        <p:blipFill>
          <a:blip r:embed="rId2" cstate="print"/>
          <a:srcRect/>
          <a:stretch>
            <a:fillRect/>
          </a:stretch>
        </p:blipFill>
        <p:spPr bwMode="auto">
          <a:xfrm>
            <a:off x="4572000" y="3810000"/>
            <a:ext cx="4572000" cy="3048000"/>
          </a:xfrm>
          <a:prstGeom prst="rect">
            <a:avLst/>
          </a:prstGeom>
          <a:noFill/>
        </p:spPr>
      </p:pic>
      <p:pic>
        <p:nvPicPr>
          <p:cNvPr id="1028" name="Picture 4" descr="http://www.scientificamerican.com/sciam/cache/file/02070E66-C741-4B6B-941D2B509C7C83B8.jpg"/>
          <p:cNvPicPr>
            <a:picLocks noChangeAspect="1" noChangeArrowheads="1"/>
          </p:cNvPicPr>
          <p:nvPr/>
        </p:nvPicPr>
        <p:blipFill>
          <a:blip r:embed="rId3" cstate="print"/>
          <a:srcRect/>
          <a:stretch>
            <a:fillRect/>
          </a:stretch>
        </p:blipFill>
        <p:spPr bwMode="auto">
          <a:xfrm>
            <a:off x="4800600" y="381000"/>
            <a:ext cx="4191000" cy="26384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CFC’s?</a:t>
            </a:r>
            <a:endParaRPr lang="en-US" dirty="0"/>
          </a:p>
        </p:txBody>
      </p:sp>
      <p:sp>
        <p:nvSpPr>
          <p:cNvPr id="3" name="Content Placeholder 2"/>
          <p:cNvSpPr>
            <a:spLocks noGrp="1"/>
          </p:cNvSpPr>
          <p:nvPr>
            <p:ph sz="quarter" idx="1"/>
          </p:nvPr>
        </p:nvSpPr>
        <p:spPr>
          <a:xfrm>
            <a:off x="0" y="1467358"/>
            <a:ext cx="4953000" cy="5420834"/>
          </a:xfrm>
        </p:spPr>
        <p:txBody>
          <a:bodyPr>
            <a:normAutofit fontScale="85000" lnSpcReduction="20000"/>
          </a:bodyPr>
          <a:lstStyle/>
          <a:p>
            <a:r>
              <a:rPr lang="en-US" b="1" u="sng" dirty="0" smtClean="0"/>
              <a:t>CFC</a:t>
            </a:r>
            <a:r>
              <a:rPr lang="en-US" dirty="0" smtClean="0"/>
              <a:t> – Chlorofluorocarbons (chlorine, fluorine and carbon) – aka </a:t>
            </a:r>
            <a:r>
              <a:rPr lang="en-US" b="1" u="sng" dirty="0" smtClean="0"/>
              <a:t>FREON</a:t>
            </a:r>
            <a:r>
              <a:rPr lang="en-US" dirty="0" smtClean="0"/>
              <a:t>.</a:t>
            </a:r>
          </a:p>
          <a:p>
            <a:endParaRPr lang="en-US" dirty="0" smtClean="0"/>
          </a:p>
          <a:p>
            <a:r>
              <a:rPr lang="en-US" dirty="0" smtClean="0"/>
              <a:t>Uses: air conditioning (car, buildings), Teflon (cookware)</a:t>
            </a:r>
          </a:p>
          <a:p>
            <a:endParaRPr lang="en-US" dirty="0" smtClean="0"/>
          </a:p>
          <a:p>
            <a:r>
              <a:rPr lang="en-US" dirty="0" smtClean="0"/>
              <a:t>+’s: Low flammability/reactivity with other substances</a:t>
            </a:r>
          </a:p>
          <a:p>
            <a:endParaRPr lang="en-US" dirty="0" smtClean="0"/>
          </a:p>
          <a:p>
            <a:r>
              <a:rPr lang="en-US" dirty="0" smtClean="0"/>
              <a:t>-’s: Long lifespan (damages Ozone layer bond w/sun exposure) – Antarctica</a:t>
            </a:r>
          </a:p>
          <a:p>
            <a:endParaRPr lang="en-US" dirty="0"/>
          </a:p>
          <a:p>
            <a:r>
              <a:rPr lang="en-US" b="1" u="sng" dirty="0" smtClean="0"/>
              <a:t>Montreal Protocol </a:t>
            </a:r>
            <a:r>
              <a:rPr lang="en-US" dirty="0" smtClean="0"/>
              <a:t>– no more CFCs</a:t>
            </a:r>
          </a:p>
        </p:txBody>
      </p:sp>
      <p:pic>
        <p:nvPicPr>
          <p:cNvPr id="2051" name="Picture 3"/>
          <p:cNvPicPr>
            <a:picLocks noGrp="1" noChangeAspect="1" noChangeArrowheads="1"/>
          </p:cNvPicPr>
          <p:nvPr>
            <p:ph sz="quarter" idx="2"/>
          </p:nvPr>
        </p:nvPicPr>
        <p:blipFill>
          <a:blip r:embed="rId2" cstate="print"/>
          <a:stretch>
            <a:fillRect/>
          </a:stretch>
        </p:blipFill>
        <p:spPr bwMode="auto">
          <a:xfrm>
            <a:off x="4845050" y="1931988"/>
            <a:ext cx="3886200" cy="38862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7239000" y="0"/>
            <a:ext cx="1905000" cy="34290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724400" y="381000"/>
            <a:ext cx="2476500" cy="2819400"/>
          </a:xfrm>
          <a:prstGeom prst="rect">
            <a:avLst/>
          </a:prstGeom>
          <a:noFill/>
          <a:ln w="9525">
            <a:noFill/>
            <a:miter lim="800000"/>
            <a:headEnd/>
            <a:tailEnd/>
          </a:ln>
        </p:spPr>
      </p:pic>
    </p:spTree>
    <p:extLst>
      <p:ext uri="{BB962C8B-B14F-4D97-AF65-F5344CB8AC3E}">
        <p14:creationId xmlns:p14="http://schemas.microsoft.com/office/powerpoint/2010/main" xmlns="" val="103841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990600"/>
          </a:xfrm>
        </p:spPr>
        <p:txBody>
          <a:bodyPr/>
          <a:lstStyle/>
          <a:p>
            <a:r>
              <a:rPr lang="en-US" dirty="0" smtClean="0"/>
              <a:t>Other Contributors</a:t>
            </a:r>
            <a:endParaRPr lang="en-US" dirty="0"/>
          </a:p>
        </p:txBody>
      </p:sp>
      <p:sp>
        <p:nvSpPr>
          <p:cNvPr id="3" name="Content Placeholder 2"/>
          <p:cNvSpPr>
            <a:spLocks noGrp="1"/>
          </p:cNvSpPr>
          <p:nvPr>
            <p:ph sz="quarter" idx="1"/>
          </p:nvPr>
        </p:nvSpPr>
        <p:spPr>
          <a:xfrm>
            <a:off x="228600" y="1589566"/>
            <a:ext cx="4267200" cy="5268434"/>
          </a:xfrm>
        </p:spPr>
        <p:txBody>
          <a:bodyPr>
            <a:normAutofit fontScale="92500" lnSpcReduction="10000"/>
          </a:bodyPr>
          <a:lstStyle/>
          <a:p>
            <a:r>
              <a:rPr lang="en-US" b="1" u="sng" dirty="0" err="1" smtClean="0"/>
              <a:t>CO</a:t>
            </a:r>
            <a:r>
              <a:rPr lang="en-US" b="1" u="sng" baseline="-25000" dirty="0" err="1" smtClean="0"/>
              <a:t>x</a:t>
            </a:r>
            <a:r>
              <a:rPr lang="en-US" dirty="0" smtClean="0"/>
              <a:t> (carbon dioxide) – fossil fuels, logging</a:t>
            </a:r>
          </a:p>
          <a:p>
            <a:endParaRPr lang="en-US" dirty="0" smtClean="0"/>
          </a:p>
          <a:p>
            <a:r>
              <a:rPr lang="en-US" b="1" u="sng" dirty="0" err="1" smtClean="0"/>
              <a:t>NO</a:t>
            </a:r>
            <a:r>
              <a:rPr lang="en-US" b="1" u="sng" baseline="-25000" dirty="0" err="1" smtClean="0"/>
              <a:t>x</a:t>
            </a:r>
            <a:r>
              <a:rPr lang="en-US" dirty="0" smtClean="0"/>
              <a:t> (nitrogen dioxide) – fertilizers, fossil fuels</a:t>
            </a:r>
          </a:p>
          <a:p>
            <a:endParaRPr lang="en-US" dirty="0" smtClean="0"/>
          </a:p>
          <a:p>
            <a:r>
              <a:rPr lang="en-US" b="1" u="sng" dirty="0" err="1" smtClean="0"/>
              <a:t>SO</a:t>
            </a:r>
            <a:r>
              <a:rPr lang="en-US" b="1" u="sng" baseline="-25000" dirty="0" err="1" smtClean="0"/>
              <a:t>x</a:t>
            </a:r>
            <a:r>
              <a:rPr lang="en-US" dirty="0" smtClean="0"/>
              <a:t> (Sulfur Dioxide) – coal/oil burning</a:t>
            </a:r>
          </a:p>
          <a:p>
            <a:endParaRPr lang="en-US" dirty="0" smtClean="0"/>
          </a:p>
          <a:p>
            <a:r>
              <a:rPr lang="en-US" b="1" u="sng" dirty="0" smtClean="0"/>
              <a:t>VOC </a:t>
            </a:r>
            <a:r>
              <a:rPr lang="en-US" dirty="0" smtClean="0"/>
              <a:t>(volatile organic compounds ) – aerosol, paints, etc.</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267200" y="0"/>
            <a:ext cx="4876800" cy="1524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67200" y="1981200"/>
            <a:ext cx="4876800" cy="1447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19600" y="3581400"/>
            <a:ext cx="4724400" cy="1600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5410200"/>
            <a:ext cx="4724400" cy="1447800"/>
          </a:xfrm>
          <a:prstGeom prst="rect">
            <a:avLst/>
          </a:prstGeom>
          <a:noFill/>
          <a:ln w="9525">
            <a:noFill/>
            <a:miter lim="800000"/>
            <a:headEnd/>
            <a:tailEnd/>
          </a:ln>
        </p:spPr>
      </p:pic>
    </p:spTree>
    <p:extLst>
      <p:ext uri="{BB962C8B-B14F-4D97-AF65-F5344CB8AC3E}">
        <p14:creationId xmlns:p14="http://schemas.microsoft.com/office/powerpoint/2010/main" xmlns="" val="2861153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10469</TotalTime>
  <Words>1148</Words>
  <Application>Microsoft Office PowerPoint</Application>
  <PresentationFormat>On-screen Show (4:3)</PresentationFormat>
  <Paragraphs>193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Warm Up #1</vt:lpstr>
      <vt:lpstr> Air Pollution</vt:lpstr>
      <vt:lpstr>ATMOSPHERIC LAYERS</vt:lpstr>
      <vt:lpstr>Stratosphere: Ozone Shield</vt:lpstr>
      <vt:lpstr>Troposphere: Greenhouse Effect</vt:lpstr>
      <vt:lpstr>Asbestos</vt:lpstr>
      <vt:lpstr>Black Carbon and  Global Distillation</vt:lpstr>
      <vt:lpstr>What are CFC’s?</vt:lpstr>
      <vt:lpstr>Other Contributors</vt:lpstr>
      <vt:lpstr>Types of Pollutants</vt:lpstr>
      <vt:lpstr>Auto Pollution: Smog</vt:lpstr>
      <vt:lpstr>Smog Progress: Los Angeles</vt:lpstr>
      <vt:lpstr>Effects of Smog</vt:lpstr>
      <vt:lpstr>Contents of a  Cigarette</vt:lpstr>
      <vt:lpstr>Marijuana (Cannabis)</vt:lpstr>
      <vt:lpstr>Warm Up # 2</vt:lpstr>
      <vt:lpstr>Common Household Pollution Sources</vt:lpstr>
      <vt:lpstr>Air in London Sucks</vt:lpstr>
      <vt:lpstr>Legislation</vt:lpstr>
      <vt:lpstr>Pesticides Revisited</vt:lpstr>
      <vt:lpstr>Possible Solutions</vt:lpstr>
      <vt:lpstr>Not-so-Quick Quiz (2009 AP Exam)</vt:lpstr>
      <vt:lpstr>Warm Up #</vt:lpstr>
    </vt:vector>
  </TitlesOfParts>
  <Company>BHUSD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#1</dc:title>
  <dc:creator>Graham Lockett</dc:creator>
  <cp:lastModifiedBy>Windows User</cp:lastModifiedBy>
  <cp:revision>3</cp:revision>
  <dcterms:created xsi:type="dcterms:W3CDTF">2013-03-28T21:59:15Z</dcterms:created>
  <dcterms:modified xsi:type="dcterms:W3CDTF">2015-03-23T22:22:01Z</dcterms:modified>
</cp:coreProperties>
</file>