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3C4363F-ADB0-4F72-ADE4-FD25ADBAC697}" type="datetimeFigureOut">
              <a:rPr lang="en-US" smtClean="0"/>
              <a:t>3/18/2013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B53A360-A1A7-49CC-87CC-149BA75F62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C4363F-ADB0-4F72-ADE4-FD25ADBAC697}"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3A360-A1A7-49CC-87CC-149BA75F62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3C4363F-ADB0-4F72-ADE4-FD25ADBAC697}" type="datetimeFigureOut">
              <a:rPr lang="en-US" smtClean="0"/>
              <a:t>3/18/2013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B53A360-A1A7-49CC-87CC-149BA75F628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C4363F-ADB0-4F72-ADE4-FD25ADBAC697}" type="datetimeFigureOut">
              <a:rPr lang="en-US" smtClean="0"/>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B53A360-A1A7-49CC-87CC-149BA75F628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C4363F-ADB0-4F72-ADE4-FD25ADBAC697}" type="datetimeFigureOut">
              <a:rPr lang="en-US" smtClean="0"/>
              <a:t>3/18/2013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B53A360-A1A7-49CC-87CC-149BA75F628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3C4363F-ADB0-4F72-ADE4-FD25ADBAC697}" type="datetimeFigureOut">
              <a:rPr lang="en-US" smtClean="0"/>
              <a:t>3/18/2013</a:t>
            </a:fld>
            <a:endParaRPr lang="en-US"/>
          </a:p>
        </p:txBody>
      </p:sp>
      <p:sp>
        <p:nvSpPr>
          <p:cNvPr id="10" name="Slide Number Placeholder 9"/>
          <p:cNvSpPr>
            <a:spLocks noGrp="1"/>
          </p:cNvSpPr>
          <p:nvPr>
            <p:ph type="sldNum" sz="quarter" idx="16"/>
          </p:nvPr>
        </p:nvSpPr>
        <p:spPr/>
        <p:txBody>
          <a:bodyPr rtlCol="0"/>
          <a:lstStyle/>
          <a:p>
            <a:fld id="{8B53A360-A1A7-49CC-87CC-149BA75F628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3C4363F-ADB0-4F72-ADE4-FD25ADBAC697}" type="datetimeFigureOut">
              <a:rPr lang="en-US" smtClean="0"/>
              <a:t>3/18/2013</a:t>
            </a:fld>
            <a:endParaRPr lang="en-US"/>
          </a:p>
        </p:txBody>
      </p:sp>
      <p:sp>
        <p:nvSpPr>
          <p:cNvPr id="12" name="Slide Number Placeholder 11"/>
          <p:cNvSpPr>
            <a:spLocks noGrp="1"/>
          </p:cNvSpPr>
          <p:nvPr>
            <p:ph type="sldNum" sz="quarter" idx="16"/>
          </p:nvPr>
        </p:nvSpPr>
        <p:spPr/>
        <p:txBody>
          <a:bodyPr rtlCol="0"/>
          <a:lstStyle/>
          <a:p>
            <a:fld id="{8B53A360-A1A7-49CC-87CC-149BA75F628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C4363F-ADB0-4F72-ADE4-FD25ADBAC697}" type="datetimeFigureOut">
              <a:rPr lang="en-US" smtClean="0"/>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B53A360-A1A7-49CC-87CC-149BA75F62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4363F-ADB0-4F72-ADE4-FD25ADBAC697}" type="datetimeFigureOut">
              <a:rPr lang="en-US" smtClean="0"/>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B53A360-A1A7-49CC-87CC-149BA75F62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C4363F-ADB0-4F72-ADE4-FD25ADBAC697}" type="datetimeFigureOut">
              <a:rPr lang="en-US" smtClean="0"/>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B53A360-A1A7-49CC-87CC-149BA75F628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3C4363F-ADB0-4F72-ADE4-FD25ADBAC697}" type="datetimeFigureOut">
              <a:rPr lang="en-US" smtClean="0"/>
              <a:t>3/18/2013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B53A360-A1A7-49CC-87CC-149BA75F628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C4363F-ADB0-4F72-ADE4-FD25ADBAC697}" type="datetimeFigureOut">
              <a:rPr lang="en-US" smtClean="0"/>
              <a:t>3/18/2013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B53A360-A1A7-49CC-87CC-149BA75F62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 #1</a:t>
            </a:r>
            <a:endParaRPr lang="en-US" dirty="0"/>
          </a:p>
        </p:txBody>
      </p:sp>
      <p:sp>
        <p:nvSpPr>
          <p:cNvPr id="5" name="Content Placeholder 4"/>
          <p:cNvSpPr>
            <a:spLocks noGrp="1"/>
          </p:cNvSpPr>
          <p:nvPr>
            <p:ph sz="quarter" idx="1"/>
          </p:nvPr>
        </p:nvSpPr>
        <p:spPr>
          <a:xfrm>
            <a:off x="612648" y="1600200"/>
            <a:ext cx="8153400" cy="4953000"/>
          </a:xfrm>
        </p:spPr>
        <p:txBody>
          <a:bodyPr>
            <a:normAutofit/>
          </a:bodyPr>
          <a:lstStyle/>
          <a:p>
            <a:r>
              <a:rPr lang="en-US" dirty="0" smtClean="0"/>
              <a:t>How do you think tornadoes form?</a:t>
            </a:r>
          </a:p>
          <a:p>
            <a:pPr>
              <a:buNone/>
            </a:pPr>
            <a:endParaRPr lang="en-US" dirty="0" smtClean="0"/>
          </a:p>
          <a:p>
            <a:pPr>
              <a:buNone/>
            </a:pPr>
            <a:endParaRPr lang="en-US" dirty="0" smtClean="0"/>
          </a:p>
          <a:p>
            <a:r>
              <a:rPr lang="en-US" dirty="0" smtClean="0"/>
              <a:t>Why is it better, on a hot day, to be on the first floor of a house rather than the second floor?</a:t>
            </a:r>
          </a:p>
          <a:p>
            <a:endParaRPr lang="en-US" dirty="0" smtClean="0"/>
          </a:p>
          <a:p>
            <a:endParaRPr lang="en-US" dirty="0" smtClean="0"/>
          </a:p>
          <a:p>
            <a:r>
              <a:rPr lang="en-US" dirty="0" smtClean="0"/>
              <a:t>How are weather and climate the same?  How are they different?</a:t>
            </a:r>
            <a:endParaRPr lang="en-US" dirty="0"/>
          </a:p>
        </p:txBody>
      </p:sp>
    </p:spTree>
    <p:extLst>
      <p:ext uri="{BB962C8B-B14F-4D97-AF65-F5344CB8AC3E}">
        <p14:creationId xmlns:p14="http://schemas.microsoft.com/office/powerpoint/2010/main" val="158925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Seasonal Changes: Correcting a Misconception</a:t>
            </a:r>
            <a:endParaRPr lang="en-US" dirty="0"/>
          </a:p>
        </p:txBody>
      </p:sp>
      <p:sp>
        <p:nvSpPr>
          <p:cNvPr id="9" name="Content Placeholder 8"/>
          <p:cNvSpPr>
            <a:spLocks noGrp="1"/>
          </p:cNvSpPr>
          <p:nvPr>
            <p:ph sz="quarter" idx="1"/>
          </p:nvPr>
        </p:nvSpPr>
        <p:spPr>
          <a:xfrm>
            <a:off x="0" y="1447800"/>
            <a:ext cx="5029200" cy="5410200"/>
          </a:xfrm>
        </p:spPr>
        <p:txBody>
          <a:bodyPr>
            <a:normAutofit/>
          </a:bodyPr>
          <a:lstStyle/>
          <a:p>
            <a:r>
              <a:rPr lang="en-US" dirty="0" smtClean="0"/>
              <a:t>NO: how close Earth is to sun</a:t>
            </a:r>
          </a:p>
          <a:p>
            <a:r>
              <a:rPr lang="en-US" dirty="0" smtClean="0"/>
              <a:t>YES: amount of direct sunlight</a:t>
            </a:r>
          </a:p>
          <a:p>
            <a:endParaRPr lang="en-US" dirty="0" smtClean="0"/>
          </a:p>
          <a:p>
            <a:pPr>
              <a:buNone/>
            </a:pPr>
            <a:r>
              <a:rPr lang="en-US" dirty="0" smtClean="0"/>
              <a:t>Earth on 23</a:t>
            </a:r>
            <a:r>
              <a:rPr lang="en-US" baseline="30000" dirty="0" smtClean="0"/>
              <a:t>o</a:t>
            </a:r>
            <a:r>
              <a:rPr lang="en-US" dirty="0" smtClean="0"/>
              <a:t> Tilt</a:t>
            </a:r>
          </a:p>
          <a:p>
            <a:r>
              <a:rPr lang="en-US" dirty="0" smtClean="0"/>
              <a:t>Summer = tilt TO the sun (more direct light)</a:t>
            </a:r>
          </a:p>
          <a:p>
            <a:endParaRPr lang="en-US" dirty="0" smtClean="0"/>
          </a:p>
          <a:p>
            <a:r>
              <a:rPr lang="en-US" dirty="0" smtClean="0"/>
              <a:t>Winter = tilt AWAY from sun (less direct light)</a:t>
            </a:r>
          </a:p>
          <a:p>
            <a:endParaRPr lang="en-US" dirty="0" smtClean="0"/>
          </a:p>
          <a:p>
            <a:endParaRPr lang="en-US" dirty="0"/>
          </a:p>
        </p:txBody>
      </p:sp>
      <p:pic>
        <p:nvPicPr>
          <p:cNvPr id="9220" name="Picture 4"/>
          <p:cNvPicPr>
            <a:picLocks noGrp="1" noChangeAspect="1" noChangeArrowheads="1"/>
          </p:cNvPicPr>
          <p:nvPr>
            <p:ph sz="quarter" idx="2"/>
          </p:nvPr>
        </p:nvPicPr>
        <p:blipFill>
          <a:blip r:embed="rId2" cstate="print"/>
          <a:stretch>
            <a:fillRect/>
          </a:stretch>
        </p:blipFill>
        <p:spPr bwMode="auto">
          <a:xfrm>
            <a:off x="4845050" y="2332267"/>
            <a:ext cx="3886200" cy="3085642"/>
          </a:xfrm>
          <a:prstGeom prst="rect">
            <a:avLst/>
          </a:prstGeom>
          <a:noFill/>
          <a:ln w="9525">
            <a:noFill/>
            <a:miter lim="800000"/>
            <a:headEnd/>
            <a:tailEnd/>
          </a:ln>
          <a:effectLst/>
        </p:spPr>
      </p:pic>
    </p:spTree>
    <p:extLst>
      <p:ext uri="{BB962C8B-B14F-4D97-AF65-F5344CB8AC3E}">
        <p14:creationId xmlns:p14="http://schemas.microsoft.com/office/powerpoint/2010/main" val="290320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CO2 and Global Warming</a:t>
            </a:r>
            <a:endParaRPr lang="en-US" dirty="0"/>
          </a:p>
        </p:txBody>
      </p:sp>
      <p:sp>
        <p:nvSpPr>
          <p:cNvPr id="3" name="Content Placeholder 2"/>
          <p:cNvSpPr>
            <a:spLocks noGrp="1"/>
          </p:cNvSpPr>
          <p:nvPr>
            <p:ph sz="quarter" idx="1"/>
          </p:nvPr>
        </p:nvSpPr>
        <p:spPr>
          <a:xfrm>
            <a:off x="0" y="1295400"/>
            <a:ext cx="4800600" cy="5562600"/>
          </a:xfrm>
        </p:spPr>
        <p:txBody>
          <a:bodyPr>
            <a:normAutofit lnSpcReduction="10000"/>
          </a:bodyPr>
          <a:lstStyle/>
          <a:p>
            <a:r>
              <a:rPr lang="en-US" dirty="0" smtClean="0"/>
              <a:t>CO2 = fossil fuels, fires</a:t>
            </a:r>
          </a:p>
          <a:p>
            <a:endParaRPr lang="en-US" dirty="0" smtClean="0"/>
          </a:p>
          <a:p>
            <a:r>
              <a:rPr lang="en-US" dirty="0" smtClean="0"/>
              <a:t>Goes up and down, but levels steadily increasing</a:t>
            </a:r>
          </a:p>
          <a:p>
            <a:endParaRPr lang="en-US" dirty="0" smtClean="0"/>
          </a:p>
          <a:p>
            <a:r>
              <a:rPr lang="en-US" dirty="0" smtClean="0"/>
              <a:t>Up and Down = plant growing season</a:t>
            </a:r>
          </a:p>
          <a:p>
            <a:pPr lvl="1"/>
            <a:r>
              <a:rPr lang="en-US" dirty="0" smtClean="0"/>
              <a:t>Spring/Summer = low</a:t>
            </a:r>
          </a:p>
          <a:p>
            <a:pPr lvl="1"/>
            <a:r>
              <a:rPr lang="en-US" dirty="0" smtClean="0"/>
              <a:t>Fall/Winter = high</a:t>
            </a:r>
          </a:p>
          <a:p>
            <a:pPr lvl="1"/>
            <a:endParaRPr lang="en-US" dirty="0" smtClean="0"/>
          </a:p>
          <a:p>
            <a:r>
              <a:rPr lang="en-US" dirty="0" smtClean="0"/>
              <a:t>Steady increase = human activity, fires, more humans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648200" y="1143000"/>
            <a:ext cx="4495800" cy="2667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648200" y="4038600"/>
            <a:ext cx="4495800" cy="2819400"/>
          </a:xfrm>
          <a:prstGeom prst="rect">
            <a:avLst/>
          </a:prstGeom>
          <a:noFill/>
          <a:ln w="9525">
            <a:noFill/>
            <a:miter lim="800000"/>
            <a:headEnd/>
            <a:tailEnd/>
          </a:ln>
          <a:effectLst/>
        </p:spPr>
      </p:pic>
    </p:spTree>
    <p:extLst>
      <p:ext uri="{BB962C8B-B14F-4D97-AF65-F5344CB8AC3E}">
        <p14:creationId xmlns:p14="http://schemas.microsoft.com/office/powerpoint/2010/main" val="2051726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Just CO2!</a:t>
            </a:r>
            <a:endParaRPr lang="en-US" dirty="0"/>
          </a:p>
        </p:txBody>
      </p:sp>
      <p:sp>
        <p:nvSpPr>
          <p:cNvPr id="3" name="Content Placeholder 2"/>
          <p:cNvSpPr>
            <a:spLocks noGrp="1"/>
          </p:cNvSpPr>
          <p:nvPr>
            <p:ph sz="quarter" idx="1"/>
          </p:nvPr>
        </p:nvSpPr>
        <p:spPr>
          <a:xfrm>
            <a:off x="0" y="1600200"/>
            <a:ext cx="4800600" cy="5257800"/>
          </a:xfrm>
        </p:spPr>
        <p:txBody>
          <a:bodyPr>
            <a:normAutofit lnSpcReduction="10000"/>
          </a:bodyPr>
          <a:lstStyle/>
          <a:p>
            <a:r>
              <a:rPr lang="en-US" b="1" dirty="0" smtClean="0"/>
              <a:t>CH</a:t>
            </a:r>
            <a:r>
              <a:rPr lang="en-US" b="1" baseline="-25000" dirty="0" smtClean="0"/>
              <a:t>4</a:t>
            </a:r>
            <a:r>
              <a:rPr lang="en-US" dirty="0" smtClean="0"/>
              <a:t> (Methane) – landfills</a:t>
            </a:r>
          </a:p>
          <a:p>
            <a:endParaRPr lang="en-US" dirty="0" smtClean="0"/>
          </a:p>
          <a:p>
            <a:r>
              <a:rPr lang="en-US" b="1" dirty="0" smtClean="0"/>
              <a:t>N</a:t>
            </a:r>
            <a:r>
              <a:rPr lang="en-US" b="1" baseline="-25000" dirty="0" smtClean="0"/>
              <a:t>2</a:t>
            </a:r>
            <a:r>
              <a:rPr lang="en-US" b="1" dirty="0" smtClean="0"/>
              <a:t>0 </a:t>
            </a:r>
            <a:r>
              <a:rPr lang="en-US" dirty="0" smtClean="0"/>
              <a:t>(Nitrous Oxide) – cars, aerosol</a:t>
            </a:r>
          </a:p>
          <a:p>
            <a:endParaRPr lang="en-US" dirty="0" smtClean="0"/>
          </a:p>
          <a:p>
            <a:r>
              <a:rPr lang="en-US" b="1" dirty="0" smtClean="0"/>
              <a:t>CFC</a:t>
            </a:r>
            <a:r>
              <a:rPr lang="en-US" dirty="0" smtClean="0"/>
              <a:t> (chlorofluorocarbons) – old A/Cs, aerosol</a:t>
            </a:r>
          </a:p>
          <a:p>
            <a:endParaRPr lang="en-US" dirty="0" smtClean="0"/>
          </a:p>
          <a:p>
            <a:r>
              <a:rPr lang="en-US" dirty="0" smtClean="0"/>
              <a:t>Can be in atmos. for a LONG time</a:t>
            </a:r>
          </a:p>
          <a:p>
            <a:pPr lvl="1"/>
            <a:r>
              <a:rPr lang="en-US" dirty="0" smtClean="0"/>
              <a:t>Recovery = 100+ years!</a:t>
            </a:r>
            <a:endParaRPr lang="en-US" dirty="0"/>
          </a:p>
        </p:txBody>
      </p:sp>
      <p:sp>
        <p:nvSpPr>
          <p:cNvPr id="4" name="Content Placeholder 3"/>
          <p:cNvSpPr>
            <a:spLocks noGrp="1"/>
          </p:cNvSpPr>
          <p:nvPr>
            <p:ph sz="quarter" idx="2"/>
          </p:nvPr>
        </p:nvSpPr>
        <p:spPr/>
        <p:txBody>
          <a:bodyPr>
            <a:normAutofit lnSpcReduction="10000"/>
          </a:bodyPr>
          <a:lstStyle/>
          <a:p>
            <a:endParaRPr lang="en-US"/>
          </a:p>
        </p:txBody>
      </p:sp>
    </p:spTree>
    <p:extLst>
      <p:ext uri="{BB962C8B-B14F-4D97-AF65-F5344CB8AC3E}">
        <p14:creationId xmlns:p14="http://schemas.microsoft.com/office/powerpoint/2010/main" val="218018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Destruction</a:t>
            </a:r>
            <a:endParaRPr lang="en-US" dirty="0"/>
          </a:p>
        </p:txBody>
      </p:sp>
      <p:sp>
        <p:nvSpPr>
          <p:cNvPr id="3" name="Content Placeholder 2"/>
          <p:cNvSpPr>
            <a:spLocks noGrp="1"/>
          </p:cNvSpPr>
          <p:nvPr>
            <p:ph sz="quarter" idx="1"/>
          </p:nvPr>
        </p:nvSpPr>
        <p:spPr/>
        <p:txBody>
          <a:bodyPr>
            <a:normAutofit fontScale="92500"/>
          </a:bodyPr>
          <a:lstStyle/>
          <a:p>
            <a:r>
              <a:rPr lang="en-US" b="1" i="1" dirty="0" smtClean="0"/>
              <a:t>Ice Core Samples </a:t>
            </a:r>
            <a:r>
              <a:rPr lang="en-US" dirty="0" smtClean="0"/>
              <a:t>– measure CO2 levels and temp.</a:t>
            </a:r>
          </a:p>
          <a:p>
            <a:pPr lvl="1"/>
            <a:r>
              <a:rPr lang="en-US" dirty="0" smtClean="0"/>
              <a:t>650,000 years of data</a:t>
            </a:r>
          </a:p>
          <a:p>
            <a:pPr lvl="1"/>
            <a:endParaRPr lang="en-US" dirty="0" smtClean="0"/>
          </a:p>
          <a:p>
            <a:r>
              <a:rPr lang="en-US" dirty="0" smtClean="0"/>
              <a:t>Number of small temp. changes</a:t>
            </a:r>
          </a:p>
          <a:p>
            <a:endParaRPr lang="en-US" dirty="0" smtClean="0"/>
          </a:p>
          <a:p>
            <a:r>
              <a:rPr lang="en-US" dirty="0" smtClean="0"/>
              <a:t>Past 50 years = RAPID increase in CO2</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648200" y="1371600"/>
            <a:ext cx="4191000" cy="24765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8200" y="3981450"/>
            <a:ext cx="4495800" cy="2876550"/>
          </a:xfrm>
          <a:prstGeom prst="rect">
            <a:avLst/>
          </a:prstGeom>
          <a:noFill/>
          <a:ln w="9525">
            <a:noFill/>
            <a:miter lim="800000"/>
            <a:headEnd/>
            <a:tailEnd/>
          </a:ln>
        </p:spPr>
      </p:pic>
    </p:spTree>
    <p:extLst>
      <p:ext uri="{BB962C8B-B14F-4D97-AF65-F5344CB8AC3E}">
        <p14:creationId xmlns:p14="http://schemas.microsoft.com/office/powerpoint/2010/main" val="91972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Ice Regulates Temperature, Too!</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Ice (white)</a:t>
            </a:r>
          </a:p>
          <a:p>
            <a:r>
              <a:rPr lang="en-US" dirty="0" smtClean="0"/>
              <a:t>Reflects light (</a:t>
            </a:r>
            <a:r>
              <a:rPr lang="en-US" b="1" u="sng" dirty="0" err="1" smtClean="0"/>
              <a:t>albedo</a:t>
            </a:r>
            <a:r>
              <a:rPr lang="en-US" dirty="0" smtClean="0"/>
              <a:t>)</a:t>
            </a:r>
          </a:p>
          <a:p>
            <a:endParaRPr lang="en-US" dirty="0" smtClean="0"/>
          </a:p>
          <a:p>
            <a:r>
              <a:rPr lang="en-US" dirty="0" smtClean="0"/>
              <a:t>As ice melts, less </a:t>
            </a:r>
            <a:r>
              <a:rPr lang="en-US" dirty="0" err="1" smtClean="0"/>
              <a:t>albedo</a:t>
            </a:r>
            <a:r>
              <a:rPr lang="en-US" dirty="0" smtClean="0"/>
              <a:t>, temps rise</a:t>
            </a:r>
          </a:p>
          <a:p>
            <a:endParaRPr lang="en-US" dirty="0" smtClean="0"/>
          </a:p>
          <a:p>
            <a:r>
              <a:rPr lang="en-US" dirty="0" smtClean="0"/>
              <a:t>Liquid water – breaks up ice sheets</a:t>
            </a:r>
          </a:p>
          <a:p>
            <a:pPr lvl="1"/>
            <a:r>
              <a:rPr lang="en-US" dirty="0" smtClean="0"/>
              <a:t>Larsen B Shelf (2002)</a:t>
            </a:r>
          </a:p>
          <a:p>
            <a:endParaRPr lang="en-US" dirty="0" smtClean="0"/>
          </a:p>
          <a:p>
            <a:endParaRPr lang="en-US" dirty="0"/>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4572000" y="1143000"/>
            <a:ext cx="4343400" cy="22860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4572000" y="3505200"/>
            <a:ext cx="4343400" cy="2895600"/>
          </a:xfrm>
          <a:prstGeom prst="rect">
            <a:avLst/>
          </a:prstGeom>
          <a:noFill/>
          <a:ln w="9525">
            <a:noFill/>
            <a:miter lim="800000"/>
            <a:headEnd/>
            <a:tailEnd/>
          </a:ln>
          <a:effectLst/>
        </p:spPr>
      </p:pic>
    </p:spTree>
    <p:extLst>
      <p:ext uri="{BB962C8B-B14F-4D97-AF65-F5344CB8AC3E}">
        <p14:creationId xmlns:p14="http://schemas.microsoft.com/office/powerpoint/2010/main" val="56325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1298448"/>
          </a:xfrm>
        </p:spPr>
        <p:txBody>
          <a:bodyPr>
            <a:normAutofit/>
          </a:bodyPr>
          <a:lstStyle/>
          <a:p>
            <a:r>
              <a:rPr lang="en-US" dirty="0" smtClean="0"/>
              <a:t>Sea Ice 		   and Land Ice</a:t>
            </a:r>
            <a:endParaRPr lang="en-US" dirty="0"/>
          </a:p>
        </p:txBody>
      </p:sp>
      <p:sp>
        <p:nvSpPr>
          <p:cNvPr id="3" name="Content Placeholder 2"/>
          <p:cNvSpPr>
            <a:spLocks noGrp="1"/>
          </p:cNvSpPr>
          <p:nvPr>
            <p:ph sz="quarter" idx="1"/>
          </p:nvPr>
        </p:nvSpPr>
        <p:spPr>
          <a:xfrm>
            <a:off x="0" y="1600200"/>
            <a:ext cx="4191000" cy="5257800"/>
          </a:xfrm>
        </p:spPr>
        <p:txBody>
          <a:bodyPr>
            <a:normAutofit/>
          </a:bodyPr>
          <a:lstStyle/>
          <a:p>
            <a:r>
              <a:rPr lang="en-US" dirty="0" smtClean="0"/>
              <a:t>Sea Ice = ice floating in sea </a:t>
            </a:r>
          </a:p>
          <a:p>
            <a:pPr lvl="1"/>
            <a:r>
              <a:rPr lang="en-US" dirty="0" smtClean="0"/>
              <a:t>ice cube floating in water</a:t>
            </a:r>
          </a:p>
          <a:p>
            <a:pPr lvl="1"/>
            <a:r>
              <a:rPr lang="en-US" dirty="0" smtClean="0"/>
              <a:t>Does NOT raise sea level</a:t>
            </a:r>
          </a:p>
          <a:p>
            <a:pPr lvl="1"/>
            <a:r>
              <a:rPr lang="en-US" dirty="0" smtClean="0"/>
              <a:t>Less sunlight reflected</a:t>
            </a:r>
          </a:p>
          <a:p>
            <a:pPr lvl="1"/>
            <a:endParaRPr lang="en-US" dirty="0" smtClean="0"/>
          </a:p>
          <a:p>
            <a:r>
              <a:rPr lang="en-US" b="1" dirty="0" smtClean="0"/>
              <a:t>Land Ice </a:t>
            </a:r>
            <a:r>
              <a:rPr lang="en-US" dirty="0" smtClean="0"/>
              <a:t>= ice attached to land (Greenland, Antarctica)</a:t>
            </a:r>
          </a:p>
          <a:p>
            <a:pPr lvl="1"/>
            <a:r>
              <a:rPr lang="en-US" dirty="0" smtClean="0"/>
              <a:t>Stack of ice cubes</a:t>
            </a:r>
          </a:p>
          <a:p>
            <a:pPr lvl="1"/>
            <a:r>
              <a:rPr lang="en-US" dirty="0" smtClean="0"/>
              <a:t>DOES raise sea level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629400" y="0"/>
            <a:ext cx="990600" cy="16383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362200" y="0"/>
            <a:ext cx="990600" cy="1676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267200" y="4114800"/>
            <a:ext cx="4876800" cy="2743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267200" y="1447800"/>
            <a:ext cx="4876800" cy="2667000"/>
          </a:xfrm>
          <a:prstGeom prst="rect">
            <a:avLst/>
          </a:prstGeom>
          <a:noFill/>
          <a:ln w="9525">
            <a:noFill/>
            <a:miter lim="800000"/>
            <a:headEnd/>
            <a:tailEnd/>
          </a:ln>
          <a:effectLst/>
        </p:spPr>
      </p:pic>
    </p:spTree>
    <p:extLst>
      <p:ext uri="{BB962C8B-B14F-4D97-AF65-F5344CB8AC3E}">
        <p14:creationId xmlns:p14="http://schemas.microsoft.com/office/powerpoint/2010/main" val="330634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Ocean Conveyor Belt</a:t>
            </a:r>
            <a:endParaRPr lang="en-US" dirty="0"/>
          </a:p>
        </p:txBody>
      </p:sp>
      <p:sp>
        <p:nvSpPr>
          <p:cNvPr id="3" name="Content Placeholder 2"/>
          <p:cNvSpPr>
            <a:spLocks noGrp="1"/>
          </p:cNvSpPr>
          <p:nvPr>
            <p:ph sz="quarter" idx="1"/>
          </p:nvPr>
        </p:nvSpPr>
        <p:spPr>
          <a:xfrm>
            <a:off x="90152" y="1600200"/>
            <a:ext cx="4558048" cy="5105400"/>
          </a:xfrm>
        </p:spPr>
        <p:txBody>
          <a:bodyPr>
            <a:normAutofit fontScale="92500" lnSpcReduction="10000"/>
          </a:bodyPr>
          <a:lstStyle/>
          <a:p>
            <a:r>
              <a:rPr lang="en-US" b="1" dirty="0" err="1" smtClean="0"/>
              <a:t>Thermohaline</a:t>
            </a:r>
            <a:r>
              <a:rPr lang="en-US" b="1" dirty="0" smtClean="0"/>
              <a:t> Circulation</a:t>
            </a:r>
          </a:p>
          <a:p>
            <a:pPr lvl="1"/>
            <a:r>
              <a:rPr lang="en-US" dirty="0" smtClean="0"/>
              <a:t>Warm, less salty water up to Europe</a:t>
            </a:r>
          </a:p>
          <a:p>
            <a:pPr lvl="1"/>
            <a:r>
              <a:rPr lang="en-US" dirty="0" smtClean="0"/>
              <a:t>Cold, salty water down to S.A., Africa, Asia</a:t>
            </a:r>
          </a:p>
          <a:p>
            <a:endParaRPr lang="en-US" dirty="0" smtClean="0"/>
          </a:p>
          <a:p>
            <a:r>
              <a:rPr lang="en-US" dirty="0" smtClean="0"/>
              <a:t>Oceans absorb CO</a:t>
            </a:r>
            <a:r>
              <a:rPr lang="en-US" baseline="-25000" dirty="0" smtClean="0"/>
              <a:t>2</a:t>
            </a:r>
            <a:r>
              <a:rPr lang="en-US" dirty="0" smtClean="0"/>
              <a:t> from </a:t>
            </a:r>
            <a:r>
              <a:rPr lang="en-US" dirty="0" err="1" smtClean="0"/>
              <a:t>atmos</a:t>
            </a:r>
            <a:r>
              <a:rPr lang="en-US" dirty="0" smtClean="0"/>
              <a:t> via mixing (good)</a:t>
            </a:r>
          </a:p>
          <a:p>
            <a:endParaRPr lang="en-US" dirty="0" smtClean="0"/>
          </a:p>
          <a:p>
            <a:r>
              <a:rPr lang="en-US" dirty="0" smtClean="0"/>
              <a:t>Warming = less mixing = no conveyor belt</a:t>
            </a:r>
          </a:p>
          <a:p>
            <a:pPr lvl="1"/>
            <a:r>
              <a:rPr lang="en-US" dirty="0" smtClean="0"/>
              <a:t>Europe = Ice Age</a:t>
            </a:r>
            <a:endParaRPr lang="en-US" dirty="0"/>
          </a:p>
        </p:txBody>
      </p:sp>
      <p:pic>
        <p:nvPicPr>
          <p:cNvPr id="8194" name="Picture 2"/>
          <p:cNvPicPr>
            <a:picLocks noGrp="1" noChangeAspect="1" noChangeArrowheads="1"/>
          </p:cNvPicPr>
          <p:nvPr>
            <p:ph sz="quarter" idx="2"/>
          </p:nvPr>
        </p:nvPicPr>
        <p:blipFill>
          <a:blip r:embed="rId2" cstate="print"/>
          <a:stretch>
            <a:fillRect/>
          </a:stretch>
        </p:blipFill>
        <p:spPr bwMode="auto">
          <a:xfrm>
            <a:off x="4845050" y="2637832"/>
            <a:ext cx="3886200" cy="2474511"/>
          </a:xfrm>
          <a:prstGeom prst="rect">
            <a:avLst/>
          </a:prstGeom>
          <a:noFill/>
          <a:ln w="9525">
            <a:noFill/>
            <a:miter lim="800000"/>
            <a:headEnd/>
            <a:tailEnd/>
          </a:ln>
          <a:effectLst/>
        </p:spPr>
      </p:pic>
    </p:spTree>
    <p:extLst>
      <p:ext uri="{BB962C8B-B14F-4D97-AF65-F5344CB8AC3E}">
        <p14:creationId xmlns:p14="http://schemas.microsoft.com/office/powerpoint/2010/main" val="8955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Permafrost</a:t>
            </a:r>
            <a:endParaRPr lang="en-US" dirty="0"/>
          </a:p>
        </p:txBody>
      </p:sp>
      <p:sp>
        <p:nvSpPr>
          <p:cNvPr id="3" name="Content Placeholder 2"/>
          <p:cNvSpPr>
            <a:spLocks noGrp="1"/>
          </p:cNvSpPr>
          <p:nvPr>
            <p:ph sz="quarter" idx="1"/>
          </p:nvPr>
        </p:nvSpPr>
        <p:spPr>
          <a:xfrm>
            <a:off x="0" y="1600200"/>
            <a:ext cx="4876800" cy="5257800"/>
          </a:xfrm>
        </p:spPr>
        <p:txBody>
          <a:bodyPr>
            <a:normAutofit lnSpcReduction="10000"/>
          </a:bodyPr>
          <a:lstStyle/>
          <a:p>
            <a:r>
              <a:rPr lang="en-US" b="1" u="sng" dirty="0" smtClean="0"/>
              <a:t>Permafrost</a:t>
            </a:r>
            <a:r>
              <a:rPr lang="en-US" dirty="0" smtClean="0"/>
              <a:t> – layer of soil permanently frozen (tundra)</a:t>
            </a:r>
          </a:p>
          <a:p>
            <a:pPr lvl="1"/>
            <a:r>
              <a:rPr lang="en-US" dirty="0" smtClean="0"/>
              <a:t>Traps methane (greenhouse gas)</a:t>
            </a:r>
          </a:p>
          <a:p>
            <a:pPr lvl="1"/>
            <a:endParaRPr lang="en-US" dirty="0" smtClean="0"/>
          </a:p>
          <a:p>
            <a:pPr lvl="1"/>
            <a:endParaRPr lang="en-US" dirty="0" smtClean="0"/>
          </a:p>
          <a:p>
            <a:pPr>
              <a:buNone/>
            </a:pPr>
            <a:r>
              <a:rPr lang="en-US" dirty="0" smtClean="0"/>
              <a:t>Global warming = </a:t>
            </a:r>
            <a:r>
              <a:rPr lang="en-US" dirty="0" err="1" smtClean="0"/>
              <a:t>p.frost</a:t>
            </a:r>
            <a:r>
              <a:rPr lang="en-US" dirty="0" smtClean="0"/>
              <a:t> thaws</a:t>
            </a:r>
          </a:p>
          <a:p>
            <a:r>
              <a:rPr lang="en-US" dirty="0" smtClean="0"/>
              <a:t>release of </a:t>
            </a:r>
            <a:r>
              <a:rPr lang="en-US" b="1" dirty="0" smtClean="0"/>
              <a:t>methane</a:t>
            </a:r>
          </a:p>
          <a:p>
            <a:r>
              <a:rPr lang="en-US" dirty="0" smtClean="0"/>
              <a:t>residential destruction</a:t>
            </a:r>
          </a:p>
          <a:p>
            <a:r>
              <a:rPr lang="en-US" dirty="0" smtClean="0"/>
              <a:t>oil access = limited</a:t>
            </a:r>
          </a:p>
          <a:p>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4953000" y="4000500"/>
            <a:ext cx="4191000" cy="28575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76800" y="0"/>
            <a:ext cx="4267200" cy="3933825"/>
          </a:xfrm>
          <a:prstGeom prst="rect">
            <a:avLst/>
          </a:prstGeom>
          <a:noFill/>
          <a:ln w="9525">
            <a:noFill/>
            <a:miter lim="800000"/>
            <a:headEnd/>
            <a:tailEnd/>
          </a:ln>
        </p:spPr>
      </p:pic>
    </p:spTree>
    <p:extLst>
      <p:ext uri="{BB962C8B-B14F-4D97-AF65-F5344CB8AC3E}">
        <p14:creationId xmlns:p14="http://schemas.microsoft.com/office/powerpoint/2010/main" val="350012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#2</a:t>
            </a:r>
            <a:endParaRPr lang="en-US" dirty="0"/>
          </a:p>
        </p:txBody>
      </p:sp>
      <p:sp>
        <p:nvSpPr>
          <p:cNvPr id="5" name="Content Placeholder 4"/>
          <p:cNvSpPr>
            <a:spLocks noGrp="1"/>
          </p:cNvSpPr>
          <p:nvPr>
            <p:ph sz="quarter" idx="1"/>
          </p:nvPr>
        </p:nvSpPr>
        <p:spPr/>
        <p:txBody>
          <a:bodyPr/>
          <a:lstStyle/>
          <a:p>
            <a:r>
              <a:rPr lang="en-US" dirty="0" smtClean="0"/>
              <a:t>Give two examples of how carbon is taken out of the atmosphere.</a:t>
            </a:r>
          </a:p>
          <a:p>
            <a:endParaRPr lang="en-US" dirty="0" smtClean="0"/>
          </a:p>
          <a:p>
            <a:r>
              <a:rPr lang="en-US" dirty="0" smtClean="0"/>
              <a:t>What is permafrost, and why is it a danger to global warming?</a:t>
            </a:r>
          </a:p>
          <a:p>
            <a:endParaRPr lang="en-US" dirty="0" smtClean="0"/>
          </a:p>
          <a:p>
            <a:r>
              <a:rPr lang="en-US" dirty="0" smtClean="0"/>
              <a:t>How can ice core samples be a helpful resource to people who study climate change?</a:t>
            </a:r>
            <a:endParaRPr lang="en-US" dirty="0"/>
          </a:p>
        </p:txBody>
      </p:sp>
    </p:spTree>
    <p:extLst>
      <p:ext uri="{BB962C8B-B14F-4D97-AF65-F5344CB8AC3E}">
        <p14:creationId xmlns:p14="http://schemas.microsoft.com/office/powerpoint/2010/main" val="3415763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6</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625649966"/>
              </p:ext>
            </p:extLst>
          </p:nvPr>
        </p:nvGraphicFramePr>
        <p:xfrm>
          <a:off x="304800" y="1554163"/>
          <a:ext cx="8686800" cy="1381760"/>
        </p:xfrm>
        <a:graphic>
          <a:graphicData uri="http://schemas.openxmlformats.org/drawingml/2006/table">
            <a:tbl>
              <a:tblPr firstRow="1" bandRow="1">
                <a:tableStyleId>{5C22544A-7EE6-4342-B048-85BDC9FD1C3A}</a:tableStyleId>
              </a:tblPr>
              <a:tblGrid>
                <a:gridCol w="1371600"/>
                <a:gridCol w="762000"/>
                <a:gridCol w="838200"/>
                <a:gridCol w="914400"/>
                <a:gridCol w="939800"/>
                <a:gridCol w="965200"/>
                <a:gridCol w="965200"/>
                <a:gridCol w="965200"/>
                <a:gridCol w="965200"/>
              </a:tblGrid>
              <a:tr h="370840">
                <a:tc>
                  <a:txBody>
                    <a:bodyPr/>
                    <a:lstStyle/>
                    <a:p>
                      <a:pPr algn="ctr"/>
                      <a:r>
                        <a:rPr lang="en-US" dirty="0" smtClean="0"/>
                        <a:t>Year</a:t>
                      </a:r>
                      <a:endParaRPr lang="en-US" dirty="0"/>
                    </a:p>
                  </a:txBody>
                  <a:tcPr/>
                </a:tc>
                <a:tc>
                  <a:txBody>
                    <a:bodyPr/>
                    <a:lstStyle/>
                    <a:p>
                      <a:pPr algn="ctr"/>
                      <a:r>
                        <a:rPr lang="en-US" dirty="0" smtClean="0"/>
                        <a:t>1970</a:t>
                      </a:r>
                      <a:endParaRPr lang="en-US" dirty="0"/>
                    </a:p>
                  </a:txBody>
                  <a:tcPr/>
                </a:tc>
                <a:tc>
                  <a:txBody>
                    <a:bodyPr/>
                    <a:lstStyle/>
                    <a:p>
                      <a:pPr algn="ctr"/>
                      <a:r>
                        <a:rPr lang="en-US" dirty="0" smtClean="0"/>
                        <a:t>1975</a:t>
                      </a:r>
                      <a:endParaRPr lang="en-US" dirty="0"/>
                    </a:p>
                  </a:txBody>
                  <a:tcPr/>
                </a:tc>
                <a:tc>
                  <a:txBody>
                    <a:bodyPr/>
                    <a:lstStyle/>
                    <a:p>
                      <a:pPr algn="ctr"/>
                      <a:r>
                        <a:rPr lang="en-US" dirty="0" smtClean="0"/>
                        <a:t>1980</a:t>
                      </a:r>
                      <a:endParaRPr lang="en-US" dirty="0"/>
                    </a:p>
                  </a:txBody>
                  <a:tcPr/>
                </a:tc>
                <a:tc>
                  <a:txBody>
                    <a:bodyPr/>
                    <a:lstStyle/>
                    <a:p>
                      <a:pPr algn="ctr"/>
                      <a:r>
                        <a:rPr lang="en-US" dirty="0" smtClean="0"/>
                        <a:t>1985</a:t>
                      </a:r>
                      <a:endParaRPr lang="en-US" dirty="0"/>
                    </a:p>
                  </a:txBody>
                  <a:tcPr/>
                </a:tc>
                <a:tc>
                  <a:txBody>
                    <a:bodyPr/>
                    <a:lstStyle/>
                    <a:p>
                      <a:pPr algn="ctr"/>
                      <a:r>
                        <a:rPr lang="en-US" dirty="0" smtClean="0"/>
                        <a:t>1990</a:t>
                      </a:r>
                      <a:endParaRPr lang="en-US" dirty="0"/>
                    </a:p>
                  </a:txBody>
                  <a:tcPr/>
                </a:tc>
                <a:tc>
                  <a:txBody>
                    <a:bodyPr/>
                    <a:lstStyle/>
                    <a:p>
                      <a:pPr algn="ctr"/>
                      <a:r>
                        <a:rPr lang="en-US" dirty="0" smtClean="0"/>
                        <a:t>1995</a:t>
                      </a:r>
                      <a:endParaRPr lang="en-US" dirty="0"/>
                    </a:p>
                  </a:txBody>
                  <a:tcPr/>
                </a:tc>
                <a:tc>
                  <a:txBody>
                    <a:bodyPr/>
                    <a:lstStyle/>
                    <a:p>
                      <a:pPr algn="ctr"/>
                      <a:r>
                        <a:rPr lang="en-US" dirty="0" smtClean="0"/>
                        <a:t>2000</a:t>
                      </a:r>
                      <a:endParaRPr lang="en-US" dirty="0"/>
                    </a:p>
                  </a:txBody>
                  <a:tcPr/>
                </a:tc>
                <a:tc>
                  <a:txBody>
                    <a:bodyPr/>
                    <a:lstStyle/>
                    <a:p>
                      <a:pPr algn="ctr"/>
                      <a:r>
                        <a:rPr lang="en-US" dirty="0" smtClean="0"/>
                        <a:t>2005</a:t>
                      </a:r>
                      <a:endParaRPr lang="en-US" dirty="0"/>
                    </a:p>
                  </a:txBody>
                  <a:tcPr/>
                </a:tc>
              </a:tr>
              <a:tr h="370840">
                <a:tc>
                  <a:txBody>
                    <a:bodyPr/>
                    <a:lstStyle/>
                    <a:p>
                      <a:pPr algn="ctr"/>
                      <a:r>
                        <a:rPr lang="en-US" dirty="0" smtClean="0"/>
                        <a:t>CO</a:t>
                      </a:r>
                      <a:r>
                        <a:rPr lang="en-US" baseline="-25000" dirty="0" smtClean="0"/>
                        <a:t>2 (ppm)</a:t>
                      </a:r>
                      <a:endParaRPr lang="en-US" baseline="-25000" dirty="0"/>
                    </a:p>
                  </a:txBody>
                  <a:tcPr/>
                </a:tc>
                <a:tc>
                  <a:txBody>
                    <a:bodyPr/>
                    <a:lstStyle/>
                    <a:p>
                      <a:pPr algn="ctr"/>
                      <a:r>
                        <a:rPr lang="en-US" dirty="0" smtClean="0"/>
                        <a:t>317</a:t>
                      </a:r>
                      <a:endParaRPr lang="en-US" dirty="0"/>
                    </a:p>
                  </a:txBody>
                  <a:tcPr/>
                </a:tc>
                <a:tc>
                  <a:txBody>
                    <a:bodyPr/>
                    <a:lstStyle/>
                    <a:p>
                      <a:pPr algn="ctr"/>
                      <a:r>
                        <a:rPr lang="en-US" dirty="0" smtClean="0"/>
                        <a:t>326</a:t>
                      </a:r>
                      <a:endParaRPr lang="en-US" dirty="0"/>
                    </a:p>
                  </a:txBody>
                  <a:tcPr/>
                </a:tc>
                <a:tc>
                  <a:txBody>
                    <a:bodyPr/>
                    <a:lstStyle/>
                    <a:p>
                      <a:pPr algn="ctr"/>
                      <a:r>
                        <a:rPr lang="en-US" dirty="0" smtClean="0"/>
                        <a:t>334</a:t>
                      </a:r>
                      <a:endParaRPr lang="en-US" dirty="0"/>
                    </a:p>
                  </a:txBody>
                  <a:tcPr/>
                </a:tc>
                <a:tc>
                  <a:txBody>
                    <a:bodyPr/>
                    <a:lstStyle/>
                    <a:p>
                      <a:pPr algn="ctr"/>
                      <a:r>
                        <a:rPr lang="en-US" dirty="0" smtClean="0"/>
                        <a:t>360</a:t>
                      </a:r>
                      <a:endParaRPr lang="en-US" dirty="0"/>
                    </a:p>
                  </a:txBody>
                  <a:tcPr/>
                </a:tc>
                <a:tc>
                  <a:txBody>
                    <a:bodyPr/>
                    <a:lstStyle/>
                    <a:p>
                      <a:pPr algn="ctr"/>
                      <a:r>
                        <a:rPr lang="en-US" dirty="0" smtClean="0"/>
                        <a:t>375</a:t>
                      </a:r>
                      <a:endParaRPr lang="en-US" dirty="0"/>
                    </a:p>
                  </a:txBody>
                  <a:tcPr/>
                </a:tc>
                <a:tc>
                  <a:txBody>
                    <a:bodyPr/>
                    <a:lstStyle/>
                    <a:p>
                      <a:pPr algn="ctr"/>
                      <a:r>
                        <a:rPr lang="en-US" dirty="0" smtClean="0"/>
                        <a:t>387</a:t>
                      </a:r>
                      <a:endParaRPr lang="en-US" dirty="0"/>
                    </a:p>
                  </a:txBody>
                  <a:tcPr/>
                </a:tc>
                <a:tc>
                  <a:txBody>
                    <a:bodyPr/>
                    <a:lstStyle/>
                    <a:p>
                      <a:pPr algn="ctr"/>
                      <a:r>
                        <a:rPr lang="en-US" dirty="0" smtClean="0"/>
                        <a:t>399</a:t>
                      </a:r>
                      <a:endParaRPr lang="en-US" dirty="0"/>
                    </a:p>
                  </a:txBody>
                  <a:tcPr/>
                </a:tc>
                <a:tc>
                  <a:txBody>
                    <a:bodyPr/>
                    <a:lstStyle/>
                    <a:p>
                      <a:pPr algn="ctr"/>
                      <a:r>
                        <a:rPr lang="en-US" dirty="0" smtClean="0"/>
                        <a:t>405</a:t>
                      </a:r>
                      <a:endParaRPr lang="en-US" dirty="0"/>
                    </a:p>
                  </a:txBody>
                  <a:tcPr/>
                </a:tc>
              </a:tr>
              <a:tr h="370840">
                <a:tc>
                  <a:txBody>
                    <a:bodyPr/>
                    <a:lstStyle/>
                    <a:p>
                      <a:pPr algn="ctr"/>
                      <a:r>
                        <a:rPr lang="en-US" dirty="0" smtClean="0"/>
                        <a:t>Temp. Change (</a:t>
                      </a:r>
                      <a:r>
                        <a:rPr lang="en-US" baseline="30000" dirty="0" err="1" smtClean="0"/>
                        <a:t>o</a:t>
                      </a:r>
                      <a:r>
                        <a:rPr lang="en-US" dirty="0" err="1" smtClean="0"/>
                        <a:t>C</a:t>
                      </a:r>
                      <a:r>
                        <a:rPr lang="en-US" dirty="0" smtClean="0"/>
                        <a:t>)</a:t>
                      </a:r>
                      <a:endParaRPr lang="en-US" dirty="0"/>
                    </a:p>
                  </a:txBody>
                  <a:tcPr/>
                </a:tc>
                <a:tc>
                  <a:txBody>
                    <a:bodyPr/>
                    <a:lstStyle/>
                    <a:p>
                      <a:pPr algn="ctr"/>
                      <a:r>
                        <a:rPr lang="en-US" dirty="0" smtClean="0"/>
                        <a:t>.15</a:t>
                      </a:r>
                      <a:endParaRPr lang="en-US" dirty="0"/>
                    </a:p>
                  </a:txBody>
                  <a:tcPr/>
                </a:tc>
                <a:tc>
                  <a:txBody>
                    <a:bodyPr/>
                    <a:lstStyle/>
                    <a:p>
                      <a:pPr algn="ctr"/>
                      <a:r>
                        <a:rPr lang="en-US" dirty="0" smtClean="0"/>
                        <a:t>.05</a:t>
                      </a:r>
                      <a:endParaRPr lang="en-US" dirty="0"/>
                    </a:p>
                  </a:txBody>
                  <a:tcPr/>
                </a:tc>
                <a:tc>
                  <a:txBody>
                    <a:bodyPr/>
                    <a:lstStyle/>
                    <a:p>
                      <a:pPr algn="ctr"/>
                      <a:r>
                        <a:rPr lang="en-US" dirty="0" smtClean="0"/>
                        <a:t>.32</a:t>
                      </a:r>
                      <a:endParaRPr lang="en-US" dirty="0"/>
                    </a:p>
                  </a:txBody>
                  <a:tcPr/>
                </a:tc>
                <a:tc>
                  <a:txBody>
                    <a:bodyPr/>
                    <a:lstStyle/>
                    <a:p>
                      <a:pPr algn="ctr"/>
                      <a:r>
                        <a:rPr lang="en-US" dirty="0" smtClean="0"/>
                        <a:t>.08</a:t>
                      </a:r>
                      <a:endParaRPr lang="en-US" dirty="0"/>
                    </a:p>
                  </a:txBody>
                  <a:tcPr/>
                </a:tc>
                <a:tc>
                  <a:txBody>
                    <a:bodyPr/>
                    <a:lstStyle/>
                    <a:p>
                      <a:pPr algn="ctr"/>
                      <a:r>
                        <a:rPr lang="en-US" dirty="0" smtClean="0"/>
                        <a:t>.33</a:t>
                      </a:r>
                    </a:p>
                  </a:txBody>
                  <a:tcPr/>
                </a:tc>
                <a:tc>
                  <a:txBody>
                    <a:bodyPr/>
                    <a:lstStyle/>
                    <a:p>
                      <a:pPr algn="ctr"/>
                      <a:r>
                        <a:rPr lang="en-US" dirty="0" smtClean="0"/>
                        <a:t>.47</a:t>
                      </a:r>
                      <a:endParaRPr lang="en-US" dirty="0"/>
                    </a:p>
                  </a:txBody>
                  <a:tcPr/>
                </a:tc>
                <a:tc>
                  <a:txBody>
                    <a:bodyPr/>
                    <a:lstStyle/>
                    <a:p>
                      <a:pPr algn="ctr"/>
                      <a:r>
                        <a:rPr lang="en-US" dirty="0" smtClean="0"/>
                        <a:t>.24</a:t>
                      </a:r>
                      <a:endParaRPr lang="en-US" dirty="0"/>
                    </a:p>
                  </a:txBody>
                  <a:tcPr/>
                </a:tc>
                <a:tc>
                  <a:txBody>
                    <a:bodyPr/>
                    <a:lstStyle/>
                    <a:p>
                      <a:pPr algn="ctr"/>
                      <a:r>
                        <a:rPr lang="en-US" dirty="0" smtClean="0"/>
                        <a:t>.45</a:t>
                      </a:r>
                      <a:endParaRPr lang="en-US" dirty="0"/>
                    </a:p>
                  </a:txBody>
                  <a:tcPr/>
                </a:tc>
              </a:tr>
            </a:tbl>
          </a:graphicData>
        </a:graphic>
      </p:graphicFrame>
      <p:sp>
        <p:nvSpPr>
          <p:cNvPr id="8" name="TextBox 7"/>
          <p:cNvSpPr txBox="1"/>
          <p:nvPr/>
        </p:nvSpPr>
        <p:spPr>
          <a:xfrm>
            <a:off x="76200" y="3124200"/>
            <a:ext cx="8915400" cy="3539430"/>
          </a:xfrm>
          <a:prstGeom prst="rect">
            <a:avLst/>
          </a:prstGeom>
          <a:noFill/>
        </p:spPr>
        <p:txBody>
          <a:bodyPr wrap="square" rtlCol="0">
            <a:spAutoFit/>
          </a:bodyPr>
          <a:lstStyle/>
          <a:p>
            <a:pPr marL="342900" indent="-342900">
              <a:buAutoNum type="arabicPeriod"/>
            </a:pPr>
            <a:r>
              <a:rPr lang="en-US" sz="2800" dirty="0" smtClean="0"/>
              <a:t>Draw a graph using the information given above (you will need 2 Y-axes)</a:t>
            </a:r>
          </a:p>
          <a:p>
            <a:pPr marL="342900" indent="-342900">
              <a:buAutoNum type="arabicPeriod"/>
            </a:pPr>
            <a:endParaRPr lang="en-US" sz="2800" dirty="0" smtClean="0"/>
          </a:p>
          <a:p>
            <a:pPr marL="342900" indent="-342900">
              <a:buAutoNum type="arabicPeriod"/>
            </a:pPr>
            <a:r>
              <a:rPr lang="en-US" sz="2800" dirty="0" smtClean="0"/>
              <a:t>Draw a best fit line for temperature.  What seems to be the trend as CO2 levels rise?</a:t>
            </a:r>
          </a:p>
          <a:p>
            <a:pPr marL="342900" indent="-342900">
              <a:buAutoNum type="arabicPeriod"/>
            </a:pPr>
            <a:endParaRPr lang="en-US" sz="2800" dirty="0"/>
          </a:p>
          <a:p>
            <a:pPr marL="342900" indent="-342900">
              <a:buAutoNum type="arabicPeriod"/>
            </a:pPr>
            <a:r>
              <a:rPr lang="en-US" sz="2800" dirty="0" smtClean="0"/>
              <a:t>Do you think these levels will continue to rise forever?  If not, what do you think will eventually have to happen?</a:t>
            </a:r>
            <a:endParaRPr lang="en-US" sz="2800" dirty="0"/>
          </a:p>
        </p:txBody>
      </p:sp>
    </p:spTree>
    <p:extLst>
      <p:ext uri="{BB962C8B-B14F-4D97-AF65-F5344CB8AC3E}">
        <p14:creationId xmlns:p14="http://schemas.microsoft.com/office/powerpoint/2010/main" val="114077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 #2</a:t>
            </a:r>
            <a:endParaRPr lang="en-US" dirty="0"/>
          </a:p>
        </p:txBody>
      </p:sp>
      <p:sp>
        <p:nvSpPr>
          <p:cNvPr id="5" name="Content Placeholder 4"/>
          <p:cNvSpPr>
            <a:spLocks noGrp="1"/>
          </p:cNvSpPr>
          <p:nvPr>
            <p:ph sz="quarter" idx="1"/>
          </p:nvPr>
        </p:nvSpPr>
        <p:spPr>
          <a:xfrm>
            <a:off x="304800" y="1600200"/>
            <a:ext cx="8461248" cy="4953000"/>
          </a:xfrm>
        </p:spPr>
        <p:txBody>
          <a:bodyPr>
            <a:normAutofit/>
          </a:bodyPr>
          <a:lstStyle/>
          <a:p>
            <a:r>
              <a:rPr lang="en-US" dirty="0" smtClean="0"/>
              <a:t>In “An Inconvenient Truth,” Al Gore briefly discussed the Greenhouse Effect.  Explain in your own words what happens.  </a:t>
            </a:r>
            <a:r>
              <a:rPr lang="en-US" i="1" dirty="0" smtClean="0"/>
              <a:t>(option: draw a picture of it)</a:t>
            </a:r>
          </a:p>
          <a:p>
            <a:endParaRPr lang="en-US" dirty="0" smtClean="0"/>
          </a:p>
          <a:p>
            <a:r>
              <a:rPr lang="en-US" dirty="0" smtClean="0"/>
              <a:t>How does CO</a:t>
            </a:r>
            <a:r>
              <a:rPr lang="en-US" baseline="-25000" dirty="0" smtClean="0"/>
              <a:t>2</a:t>
            </a:r>
            <a:r>
              <a:rPr lang="en-US" dirty="0" smtClean="0"/>
              <a:t> relate to temperatures?  How are scientists able to know global temperatures hundreds of thousands of years ago?</a:t>
            </a:r>
          </a:p>
          <a:p>
            <a:endParaRPr lang="en-US" dirty="0" smtClean="0"/>
          </a:p>
          <a:p>
            <a:r>
              <a:rPr lang="en-US" dirty="0" smtClean="0"/>
              <a:t>How do the polar ice caps help regulate global temperatures?  What is this called?  (</a:t>
            </a:r>
            <a:r>
              <a:rPr lang="en-US" i="1" dirty="0" smtClean="0"/>
              <a:t>hint: ____ effect</a:t>
            </a:r>
            <a:r>
              <a:rPr lang="en-US" dirty="0" smtClean="0"/>
              <a:t>)</a:t>
            </a:r>
            <a:endParaRPr lang="en-US" dirty="0"/>
          </a:p>
        </p:txBody>
      </p:sp>
    </p:spTree>
    <p:extLst>
      <p:ext uri="{BB962C8B-B14F-4D97-AF65-F5344CB8AC3E}">
        <p14:creationId xmlns:p14="http://schemas.microsoft.com/office/powerpoint/2010/main" val="32307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Global Warming Continued</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538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0" y="3810000"/>
            <a:ext cx="9144000" cy="3276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0"/>
            <a:ext cx="9144000" cy="3810000"/>
          </a:xfrm>
          <a:prstGeom prst="rect">
            <a:avLst/>
          </a:prstGeom>
          <a:noFill/>
          <a:ln w="9525">
            <a:noFill/>
            <a:miter lim="800000"/>
            <a:headEnd/>
            <a:tailEnd/>
          </a:ln>
        </p:spPr>
      </p:pic>
      <p:sp>
        <p:nvSpPr>
          <p:cNvPr id="2" name="Title 1"/>
          <p:cNvSpPr>
            <a:spLocks noGrp="1"/>
          </p:cNvSpPr>
          <p:nvPr>
            <p:ph type="title"/>
          </p:nvPr>
        </p:nvSpPr>
        <p:spPr>
          <a:xfrm>
            <a:off x="457200" y="0"/>
            <a:ext cx="8686800" cy="838200"/>
          </a:xfrm>
        </p:spPr>
        <p:txBody>
          <a:bodyPr/>
          <a:lstStyle/>
          <a:p>
            <a:r>
              <a:rPr lang="en-US" dirty="0" smtClean="0"/>
              <a:t>Carbon Cycle</a:t>
            </a:r>
            <a:endParaRPr lang="en-US" dirty="0"/>
          </a:p>
        </p:txBody>
      </p:sp>
      <p:sp>
        <p:nvSpPr>
          <p:cNvPr id="3" name="Content Placeholder 2"/>
          <p:cNvSpPr>
            <a:spLocks noGrp="1"/>
          </p:cNvSpPr>
          <p:nvPr>
            <p:ph sz="quarter" idx="1"/>
          </p:nvPr>
        </p:nvSpPr>
        <p:spPr>
          <a:xfrm>
            <a:off x="228600" y="1066800"/>
            <a:ext cx="8763000" cy="5562600"/>
          </a:xfrm>
        </p:spPr>
        <p:txBody>
          <a:bodyPr>
            <a:normAutofit/>
          </a:bodyPr>
          <a:lstStyle/>
          <a:p>
            <a:pPr>
              <a:buNone/>
            </a:pPr>
            <a:r>
              <a:rPr lang="en-US" dirty="0" smtClean="0">
                <a:solidFill>
                  <a:schemeClr val="bg1"/>
                </a:solidFill>
              </a:rPr>
              <a:t>CO</a:t>
            </a:r>
            <a:r>
              <a:rPr lang="en-US" baseline="-25000" dirty="0" smtClean="0">
                <a:solidFill>
                  <a:schemeClr val="bg1"/>
                </a:solidFill>
              </a:rPr>
              <a:t>2</a:t>
            </a:r>
            <a:r>
              <a:rPr lang="en-US" dirty="0" smtClean="0">
                <a:solidFill>
                  <a:schemeClr val="bg1"/>
                </a:solidFill>
              </a:rPr>
              <a:t> OUT of atmosphere:</a:t>
            </a:r>
          </a:p>
          <a:p>
            <a:r>
              <a:rPr lang="en-US" dirty="0" smtClean="0">
                <a:solidFill>
                  <a:schemeClr val="bg1"/>
                </a:solidFill>
              </a:rPr>
              <a:t>Dissolved in oceans (diffusion)</a:t>
            </a:r>
          </a:p>
          <a:p>
            <a:r>
              <a:rPr lang="en-US" dirty="0" smtClean="0">
                <a:solidFill>
                  <a:schemeClr val="bg1"/>
                </a:solidFill>
              </a:rPr>
              <a:t>Photosynthesis</a:t>
            </a:r>
          </a:p>
          <a:p>
            <a:r>
              <a:rPr lang="en-US" dirty="0" smtClean="0">
                <a:solidFill>
                  <a:schemeClr val="bg1"/>
                </a:solidFill>
              </a:rPr>
              <a:t>Dead matter – fossil fuels</a:t>
            </a:r>
          </a:p>
          <a:p>
            <a:endParaRPr lang="en-US" dirty="0" smtClean="0"/>
          </a:p>
          <a:p>
            <a:pPr>
              <a:buNone/>
            </a:pPr>
            <a:r>
              <a:rPr lang="en-US" dirty="0" smtClean="0">
                <a:solidFill>
                  <a:schemeClr val="bg1"/>
                </a:solidFill>
              </a:rPr>
              <a:t>CO</a:t>
            </a:r>
            <a:r>
              <a:rPr lang="en-US" baseline="-25000" dirty="0" smtClean="0">
                <a:solidFill>
                  <a:schemeClr val="bg1"/>
                </a:solidFill>
              </a:rPr>
              <a:t>2</a:t>
            </a:r>
            <a:r>
              <a:rPr lang="en-US" dirty="0" smtClean="0">
                <a:solidFill>
                  <a:schemeClr val="bg1"/>
                </a:solidFill>
              </a:rPr>
              <a:t> INTO atmosphere:</a:t>
            </a:r>
          </a:p>
          <a:p>
            <a:r>
              <a:rPr lang="en-US" dirty="0" smtClean="0">
                <a:solidFill>
                  <a:schemeClr val="bg1"/>
                </a:solidFill>
              </a:rPr>
              <a:t>Combustion (industry) / volcanoes / fires</a:t>
            </a:r>
          </a:p>
          <a:p>
            <a:r>
              <a:rPr lang="en-US" dirty="0" smtClean="0">
                <a:solidFill>
                  <a:schemeClr val="bg1"/>
                </a:solidFill>
              </a:rPr>
              <a:t> Consumers exhaling</a:t>
            </a:r>
          </a:p>
          <a:p>
            <a:r>
              <a:rPr lang="en-US" dirty="0" smtClean="0">
                <a:solidFill>
                  <a:schemeClr val="bg1"/>
                </a:solidFill>
              </a:rPr>
              <a:t>Oceans release CO</a:t>
            </a:r>
            <a:r>
              <a:rPr lang="en-US" baseline="-25000" dirty="0" smtClean="0">
                <a:solidFill>
                  <a:schemeClr val="bg1"/>
                </a:solidFill>
              </a:rPr>
              <a:t>2</a:t>
            </a:r>
            <a:endParaRPr lang="en-US" baseline="-25000" dirty="0">
              <a:solidFill>
                <a:schemeClr val="bg1"/>
              </a:solidFill>
            </a:endParaRPr>
          </a:p>
        </p:txBody>
      </p:sp>
    </p:spTree>
    <p:extLst>
      <p:ext uri="{BB962C8B-B14F-4D97-AF65-F5344CB8AC3E}">
        <p14:creationId xmlns:p14="http://schemas.microsoft.com/office/powerpoint/2010/main" val="108940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1298448"/>
          </a:xfrm>
        </p:spPr>
        <p:txBody>
          <a:bodyPr>
            <a:normAutofit fontScale="90000"/>
          </a:bodyPr>
          <a:lstStyle/>
          <a:p>
            <a:r>
              <a:rPr lang="en-US" dirty="0" smtClean="0"/>
              <a:t>Global Warming </a:t>
            </a:r>
            <a:br>
              <a:rPr lang="en-US" dirty="0" smtClean="0"/>
            </a:br>
            <a:r>
              <a:rPr lang="en-US" dirty="0" smtClean="0"/>
              <a:t>Hurts Wildlife</a:t>
            </a:r>
            <a:endParaRPr lang="en-US" dirty="0"/>
          </a:p>
        </p:txBody>
      </p:sp>
      <p:sp>
        <p:nvSpPr>
          <p:cNvPr id="3" name="Content Placeholder 2"/>
          <p:cNvSpPr>
            <a:spLocks noGrp="1"/>
          </p:cNvSpPr>
          <p:nvPr>
            <p:ph sz="quarter" idx="1"/>
          </p:nvPr>
        </p:nvSpPr>
        <p:spPr>
          <a:xfrm>
            <a:off x="152400" y="1371600"/>
            <a:ext cx="4876800" cy="5486400"/>
          </a:xfrm>
        </p:spPr>
        <p:txBody>
          <a:bodyPr>
            <a:normAutofit lnSpcReduction="10000"/>
          </a:bodyPr>
          <a:lstStyle/>
          <a:p>
            <a:r>
              <a:rPr lang="en-US" dirty="0" smtClean="0"/>
              <a:t>Ocean = more acidic</a:t>
            </a:r>
          </a:p>
          <a:p>
            <a:pPr lvl="1"/>
            <a:r>
              <a:rPr lang="en-US" dirty="0" smtClean="0"/>
              <a:t>More CO</a:t>
            </a:r>
            <a:r>
              <a:rPr lang="en-US" baseline="-25000" dirty="0" smtClean="0"/>
              <a:t>2</a:t>
            </a:r>
            <a:r>
              <a:rPr lang="en-US" dirty="0" smtClean="0"/>
              <a:t> = lower pH</a:t>
            </a:r>
          </a:p>
          <a:p>
            <a:endParaRPr lang="en-US" dirty="0" smtClean="0"/>
          </a:p>
          <a:p>
            <a:r>
              <a:rPr lang="en-US" dirty="0" smtClean="0"/>
              <a:t>Invasive species / parasites / disease</a:t>
            </a:r>
          </a:p>
          <a:p>
            <a:pPr lvl="1"/>
            <a:r>
              <a:rPr lang="en-US" dirty="0" smtClean="0"/>
              <a:t>30 “new” diseases</a:t>
            </a:r>
          </a:p>
          <a:p>
            <a:endParaRPr lang="en-US" dirty="0" smtClean="0"/>
          </a:p>
          <a:p>
            <a:r>
              <a:rPr lang="en-US" dirty="0" smtClean="0"/>
              <a:t>65% world at risk for these diseases </a:t>
            </a:r>
          </a:p>
          <a:p>
            <a:endParaRPr lang="en-US" dirty="0" smtClean="0"/>
          </a:p>
          <a:p>
            <a:r>
              <a:rPr lang="en-US" dirty="0" smtClean="0"/>
              <a:t>Extinction rates = 1000x higher </a:t>
            </a:r>
          </a:p>
          <a:p>
            <a:endParaRPr lang="en-US" dirty="0" smtClean="0"/>
          </a:p>
          <a:p>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5334000" y="0"/>
            <a:ext cx="3581400" cy="21336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5638800" y="2133600"/>
            <a:ext cx="3505200" cy="24384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029200" y="4572000"/>
            <a:ext cx="3962400" cy="2286000"/>
          </a:xfrm>
          <a:prstGeom prst="rect">
            <a:avLst/>
          </a:prstGeom>
          <a:noFill/>
          <a:ln w="9525">
            <a:noFill/>
            <a:miter lim="800000"/>
            <a:headEnd/>
            <a:tailEnd/>
          </a:ln>
          <a:effectLst/>
        </p:spPr>
      </p:pic>
    </p:spTree>
    <p:extLst>
      <p:ext uri="{BB962C8B-B14F-4D97-AF65-F5344CB8AC3E}">
        <p14:creationId xmlns:p14="http://schemas.microsoft.com/office/powerpoint/2010/main" val="2984927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a:xfrm>
            <a:off x="304800" y="4648200"/>
            <a:ext cx="8610600" cy="2057400"/>
          </a:xfrm>
        </p:spPr>
        <p:txBody>
          <a:bodyPr/>
          <a:lstStyle/>
          <a:p>
            <a:r>
              <a:rPr lang="en-US" dirty="0" smtClean="0"/>
              <a:t>Warm temps = caterpillars come earlier (food)</a:t>
            </a:r>
          </a:p>
          <a:p>
            <a:endParaRPr lang="en-US" dirty="0" smtClean="0"/>
          </a:p>
          <a:p>
            <a:r>
              <a:rPr lang="en-US" dirty="0" smtClean="0"/>
              <a:t>More living caterpillars = more invasive species to eat them</a:t>
            </a:r>
          </a:p>
          <a:p>
            <a:endParaRPr lang="en-US" dirty="0"/>
          </a:p>
        </p:txBody>
      </p:sp>
      <p:pic>
        <p:nvPicPr>
          <p:cNvPr id="7170" name="Picture 2"/>
          <p:cNvPicPr>
            <a:picLocks noGrp="1" noChangeAspect="1" noChangeArrowheads="1"/>
          </p:cNvPicPr>
          <p:nvPr>
            <p:ph sz="quarter" idx="2"/>
          </p:nvPr>
        </p:nvPicPr>
        <p:blipFill>
          <a:blip r:embed="rId2" cstate="print"/>
          <a:srcRect/>
          <a:stretch>
            <a:fillRect/>
          </a:stretch>
        </p:blipFill>
        <p:spPr bwMode="auto">
          <a:xfrm>
            <a:off x="152400" y="1143000"/>
            <a:ext cx="8763000" cy="3352800"/>
          </a:xfrm>
          <a:prstGeom prst="rect">
            <a:avLst/>
          </a:prstGeom>
          <a:noFill/>
          <a:ln w="9525">
            <a:noFill/>
            <a:miter lim="800000"/>
            <a:headEnd/>
            <a:tailEnd/>
          </a:ln>
          <a:effectLst/>
        </p:spPr>
      </p:pic>
    </p:spTree>
    <p:extLst>
      <p:ext uri="{BB962C8B-B14F-4D97-AF65-F5344CB8AC3E}">
        <p14:creationId xmlns:p14="http://schemas.microsoft.com/office/powerpoint/2010/main" val="3333425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#3</a:t>
            </a:r>
            <a:endParaRPr lang="en-US" dirty="0"/>
          </a:p>
        </p:txBody>
      </p:sp>
      <p:sp>
        <p:nvSpPr>
          <p:cNvPr id="3" name="Content Placeholder 2"/>
          <p:cNvSpPr>
            <a:spLocks noGrp="1"/>
          </p:cNvSpPr>
          <p:nvPr>
            <p:ph sz="quarter" idx="1"/>
          </p:nvPr>
        </p:nvSpPr>
        <p:spPr>
          <a:xfrm>
            <a:off x="228600" y="1600200"/>
            <a:ext cx="8458200" cy="5029200"/>
          </a:xfrm>
          <a:ln>
            <a:solidFill>
              <a:schemeClr val="accent1"/>
            </a:solidFill>
          </a:ln>
        </p:spPr>
        <p:txBody>
          <a:bodyPr>
            <a:normAutofit fontScale="92500"/>
          </a:bodyPr>
          <a:lstStyle/>
          <a:p>
            <a:r>
              <a:rPr lang="en-US" dirty="0" smtClean="0"/>
              <a:t>How does global warming affect the Alaskan oil industry?</a:t>
            </a:r>
          </a:p>
          <a:p>
            <a:endParaRPr lang="en-US" dirty="0" smtClean="0"/>
          </a:p>
          <a:p>
            <a:endParaRPr lang="en-US" dirty="0"/>
          </a:p>
          <a:p>
            <a:r>
              <a:rPr lang="en-US" dirty="0" smtClean="0"/>
              <a:t>Why do atmospheric CO</a:t>
            </a:r>
            <a:r>
              <a:rPr lang="en-US" baseline="-25000" dirty="0" smtClean="0"/>
              <a:t>2</a:t>
            </a:r>
            <a:r>
              <a:rPr lang="en-US" dirty="0" smtClean="0"/>
              <a:t> levels oscillate throughout the year?  (why are they high in winter, and low in summer?)</a:t>
            </a:r>
          </a:p>
          <a:p>
            <a:endParaRPr lang="en-US" dirty="0" smtClean="0"/>
          </a:p>
          <a:p>
            <a:endParaRPr lang="en-US" dirty="0"/>
          </a:p>
          <a:p>
            <a:r>
              <a:rPr lang="en-US" dirty="0" smtClean="0"/>
              <a:t>Say you have a cup of water with an ice cube in it.  When that ice cube melts, how do you think it will effect the water level in the cup?  Why do you think so?</a:t>
            </a:r>
            <a:endParaRPr lang="en-US" dirty="0"/>
          </a:p>
        </p:txBody>
      </p:sp>
    </p:spTree>
    <p:extLst>
      <p:ext uri="{BB962C8B-B14F-4D97-AF65-F5344CB8AC3E}">
        <p14:creationId xmlns:p14="http://schemas.microsoft.com/office/powerpoint/2010/main" val="3474202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ATMOSPHERIC LAYERS</a:t>
            </a:r>
            <a:endParaRPr lang="en-US" dirty="0"/>
          </a:p>
        </p:txBody>
      </p:sp>
      <p:sp>
        <p:nvSpPr>
          <p:cNvPr id="6" name="Content Placeholder 5"/>
          <p:cNvSpPr>
            <a:spLocks noGrp="1"/>
          </p:cNvSpPr>
          <p:nvPr>
            <p:ph sz="quarter" idx="1"/>
          </p:nvPr>
        </p:nvSpPr>
        <p:spPr/>
        <p:txBody>
          <a:bodyPr/>
          <a:lstStyle/>
          <a:p>
            <a:endParaRPr lang="en-US" dirty="0"/>
          </a:p>
        </p:txBody>
      </p:sp>
      <p:sp>
        <p:nvSpPr>
          <p:cNvPr id="7" name="TextBox 6"/>
          <p:cNvSpPr txBox="1"/>
          <p:nvPr/>
        </p:nvSpPr>
        <p:spPr>
          <a:xfrm>
            <a:off x="5791200" y="1828800"/>
            <a:ext cx="2895600" cy="523220"/>
          </a:xfrm>
          <a:prstGeom prst="rect">
            <a:avLst/>
          </a:prstGeom>
          <a:noFill/>
        </p:spPr>
        <p:txBody>
          <a:bodyPr wrap="square" rtlCol="0">
            <a:spAutoFit/>
          </a:bodyPr>
          <a:lstStyle/>
          <a:p>
            <a:pPr algn="ctr"/>
            <a:r>
              <a:rPr lang="en-US" sz="2800" dirty="0" smtClean="0">
                <a:solidFill>
                  <a:srgbClr val="FF0000"/>
                </a:solidFill>
              </a:rPr>
              <a:t>REALLY HOT</a:t>
            </a:r>
            <a:endParaRPr lang="en-US" sz="2800" dirty="0">
              <a:solidFill>
                <a:srgbClr val="FF0000"/>
              </a:solidFill>
            </a:endParaRPr>
          </a:p>
        </p:txBody>
      </p:sp>
      <p:sp>
        <p:nvSpPr>
          <p:cNvPr id="9" name="TextBox 8"/>
          <p:cNvSpPr txBox="1"/>
          <p:nvPr/>
        </p:nvSpPr>
        <p:spPr>
          <a:xfrm>
            <a:off x="5638800" y="2895600"/>
            <a:ext cx="2895600" cy="830997"/>
          </a:xfrm>
          <a:prstGeom prst="rect">
            <a:avLst/>
          </a:prstGeom>
          <a:noFill/>
        </p:spPr>
        <p:txBody>
          <a:bodyPr wrap="square" rtlCol="0">
            <a:spAutoFit/>
          </a:bodyPr>
          <a:lstStyle/>
          <a:p>
            <a:pPr algn="ctr"/>
            <a:r>
              <a:rPr lang="en-US" sz="2400" b="1" dirty="0" smtClean="0">
                <a:solidFill>
                  <a:srgbClr val="00B0F0"/>
                </a:solidFill>
              </a:rPr>
              <a:t>COLD, DESTROYS METEORS</a:t>
            </a:r>
            <a:endParaRPr lang="en-US" sz="2400" b="1" dirty="0">
              <a:solidFill>
                <a:srgbClr val="00B0F0"/>
              </a:solidFill>
            </a:endParaRPr>
          </a:p>
        </p:txBody>
      </p:sp>
      <p:sp>
        <p:nvSpPr>
          <p:cNvPr id="10" name="TextBox 9"/>
          <p:cNvSpPr txBox="1"/>
          <p:nvPr/>
        </p:nvSpPr>
        <p:spPr>
          <a:xfrm>
            <a:off x="5943600" y="3962400"/>
            <a:ext cx="2895600" cy="830997"/>
          </a:xfrm>
          <a:prstGeom prst="rect">
            <a:avLst/>
          </a:prstGeom>
          <a:noFill/>
        </p:spPr>
        <p:txBody>
          <a:bodyPr wrap="square" rtlCol="0">
            <a:spAutoFit/>
          </a:bodyPr>
          <a:lstStyle/>
          <a:p>
            <a:pPr algn="ctr"/>
            <a:r>
              <a:rPr lang="en-US" sz="2400" dirty="0" smtClean="0">
                <a:solidFill>
                  <a:srgbClr val="FFFF00"/>
                </a:solidFill>
              </a:rPr>
              <a:t>CONTAINS O-ZONE LAYER</a:t>
            </a:r>
            <a:endParaRPr lang="en-US" sz="2400" dirty="0">
              <a:solidFill>
                <a:srgbClr val="FFFF00"/>
              </a:solidFill>
            </a:endParaRPr>
          </a:p>
        </p:txBody>
      </p:sp>
      <p:sp>
        <p:nvSpPr>
          <p:cNvPr id="11" name="TextBox 10"/>
          <p:cNvSpPr txBox="1"/>
          <p:nvPr/>
        </p:nvSpPr>
        <p:spPr>
          <a:xfrm>
            <a:off x="5715000" y="4953000"/>
            <a:ext cx="3124200" cy="830997"/>
          </a:xfrm>
          <a:prstGeom prst="rect">
            <a:avLst/>
          </a:prstGeom>
          <a:noFill/>
        </p:spPr>
        <p:txBody>
          <a:bodyPr wrap="square" rtlCol="0">
            <a:spAutoFit/>
          </a:bodyPr>
          <a:lstStyle/>
          <a:p>
            <a:pPr algn="ctr"/>
            <a:r>
              <a:rPr lang="en-US" sz="2400" dirty="0" smtClean="0">
                <a:solidFill>
                  <a:srgbClr val="00B050"/>
                </a:solidFill>
              </a:rPr>
              <a:t>CONTAINS GREENHOUSE GASSES</a:t>
            </a:r>
            <a:endParaRPr lang="en-US" sz="2400" dirty="0">
              <a:solidFill>
                <a:srgbClr val="00B050"/>
              </a:solidFill>
            </a:endParaRPr>
          </a:p>
        </p:txBody>
      </p:sp>
    </p:spTree>
    <p:extLst>
      <p:ext uri="{BB962C8B-B14F-4D97-AF65-F5344CB8AC3E}">
        <p14:creationId xmlns:p14="http://schemas.microsoft.com/office/powerpoint/2010/main" val="332437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#3</a:t>
            </a:r>
            <a:endParaRPr lang="en-US" dirty="0"/>
          </a:p>
        </p:txBody>
      </p:sp>
      <p:sp>
        <p:nvSpPr>
          <p:cNvPr id="3" name="Content Placeholder 2"/>
          <p:cNvSpPr>
            <a:spLocks noGrp="1"/>
          </p:cNvSpPr>
          <p:nvPr>
            <p:ph sz="quarter" idx="1"/>
          </p:nvPr>
        </p:nvSpPr>
        <p:spPr/>
        <p:txBody>
          <a:bodyPr>
            <a:normAutofit/>
          </a:bodyPr>
          <a:lstStyle/>
          <a:p>
            <a:r>
              <a:rPr lang="en-US" dirty="0" smtClean="0"/>
              <a:t>Do you believe Global Warming is real, or do you think it is only a theory?  Explain.</a:t>
            </a:r>
          </a:p>
          <a:p>
            <a:endParaRPr lang="en-US" dirty="0" smtClean="0"/>
          </a:p>
          <a:p>
            <a:r>
              <a:rPr lang="en-US" dirty="0" smtClean="0"/>
              <a:t>Why do we experience seasonal changes on Earth?</a:t>
            </a:r>
          </a:p>
          <a:p>
            <a:endParaRPr lang="en-US" dirty="0" smtClean="0"/>
          </a:p>
          <a:p>
            <a:r>
              <a:rPr lang="en-US" dirty="0" smtClean="0"/>
              <a:t>What is the difference between sea ice and land ice in how it affects the sea level?</a:t>
            </a:r>
          </a:p>
          <a:p>
            <a:endParaRPr lang="en-US" dirty="0"/>
          </a:p>
        </p:txBody>
      </p:sp>
    </p:spTree>
    <p:extLst>
      <p:ext uri="{BB962C8B-B14F-4D97-AF65-F5344CB8AC3E}">
        <p14:creationId xmlns:p14="http://schemas.microsoft.com/office/powerpoint/2010/main" val="277079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a:t>
            </a:r>
            <a:endParaRPr lang="en-US" dirty="0"/>
          </a:p>
        </p:txBody>
      </p:sp>
      <p:sp>
        <p:nvSpPr>
          <p:cNvPr id="3" name="Content Placeholder 2"/>
          <p:cNvSpPr>
            <a:spLocks noGrp="1"/>
          </p:cNvSpPr>
          <p:nvPr>
            <p:ph sz="quarter" idx="1"/>
          </p:nvPr>
        </p:nvSpPr>
        <p:spPr/>
        <p:txBody>
          <a:bodyPr>
            <a:normAutofit/>
          </a:bodyPr>
          <a:lstStyle/>
          <a:p>
            <a:r>
              <a:rPr lang="en-US" dirty="0" smtClean="0"/>
              <a:t>What is the </a:t>
            </a:r>
            <a:r>
              <a:rPr lang="en-US" dirty="0" err="1" smtClean="0"/>
              <a:t>albedo</a:t>
            </a:r>
            <a:r>
              <a:rPr lang="en-US" dirty="0" smtClean="0"/>
              <a:t> effect (think wearing white in summer)?  How is it an example of a positive feedback loop?</a:t>
            </a:r>
          </a:p>
          <a:p>
            <a:endParaRPr lang="en-US" dirty="0" smtClean="0"/>
          </a:p>
          <a:p>
            <a:r>
              <a:rPr lang="en-US" dirty="0" smtClean="0"/>
              <a:t>How do seasonal changes relate to CO2 levels?  </a:t>
            </a:r>
          </a:p>
          <a:p>
            <a:endParaRPr lang="en-US" dirty="0" smtClean="0"/>
          </a:p>
          <a:p>
            <a:r>
              <a:rPr lang="en-US" dirty="0" smtClean="0"/>
              <a:t>Why could Europe ironically go into an ice age if global warming continues?</a:t>
            </a:r>
            <a:endParaRPr lang="en-US" dirty="0"/>
          </a:p>
        </p:txBody>
      </p:sp>
    </p:spTree>
    <p:extLst>
      <p:ext uri="{BB962C8B-B14F-4D97-AF65-F5344CB8AC3E}">
        <p14:creationId xmlns:p14="http://schemas.microsoft.com/office/powerpoint/2010/main" val="325729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Warming</a:t>
            </a:r>
            <a:endParaRPr lang="en-US" dirty="0"/>
          </a:p>
        </p:txBody>
      </p:sp>
      <p:sp>
        <p:nvSpPr>
          <p:cNvPr id="3" name="Subtitle 2"/>
          <p:cNvSpPr>
            <a:spLocks noGrp="1"/>
          </p:cNvSpPr>
          <p:nvPr>
            <p:ph type="subTitle" idx="1"/>
          </p:nvPr>
        </p:nvSpPr>
        <p:spPr/>
        <p:txBody>
          <a:bodyPr/>
          <a:lstStyle/>
          <a:p>
            <a:r>
              <a:rPr lang="en-US" dirty="0" smtClean="0"/>
              <a:t>Chapter 19</a:t>
            </a:r>
            <a:endParaRPr lang="en-US" dirty="0"/>
          </a:p>
        </p:txBody>
      </p:sp>
    </p:spTree>
    <p:extLst>
      <p:ext uri="{BB962C8B-B14F-4D97-AF65-F5344CB8AC3E}">
        <p14:creationId xmlns:p14="http://schemas.microsoft.com/office/powerpoint/2010/main" val="3873877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FAQ</a:t>
            </a:r>
            <a:endParaRPr lang="en-US" dirty="0"/>
          </a:p>
        </p:txBody>
      </p:sp>
      <p:sp>
        <p:nvSpPr>
          <p:cNvPr id="3" name="Content Placeholder 2"/>
          <p:cNvSpPr>
            <a:spLocks noGrp="1"/>
          </p:cNvSpPr>
          <p:nvPr>
            <p:ph sz="quarter" idx="1"/>
          </p:nvPr>
        </p:nvSpPr>
        <p:spPr/>
        <p:txBody>
          <a:bodyPr/>
          <a:lstStyle/>
          <a:p>
            <a:r>
              <a:rPr lang="en-US" dirty="0" smtClean="0"/>
              <a:t>What are greenhouse gasses?</a:t>
            </a:r>
          </a:p>
          <a:p>
            <a:pPr lvl="1"/>
            <a:r>
              <a:rPr lang="en-US" dirty="0" smtClean="0"/>
              <a:t>Gasses keeping heat in (CO</a:t>
            </a:r>
            <a:r>
              <a:rPr lang="en-US" baseline="-25000" dirty="0" smtClean="0"/>
              <a:t>2</a:t>
            </a:r>
            <a:r>
              <a:rPr lang="en-US" dirty="0" smtClean="0"/>
              <a:t>, CH</a:t>
            </a:r>
            <a:r>
              <a:rPr lang="en-US" baseline="-25000" dirty="0" smtClean="0"/>
              <a:t>4</a:t>
            </a:r>
            <a:r>
              <a:rPr lang="en-US" dirty="0" smtClean="0"/>
              <a:t>, N</a:t>
            </a:r>
            <a:r>
              <a:rPr lang="en-US" baseline="-25000" dirty="0" smtClean="0"/>
              <a:t>2</a:t>
            </a:r>
            <a:r>
              <a:rPr lang="en-US" dirty="0" smtClean="0"/>
              <a:t>0, CFCs)	</a:t>
            </a:r>
          </a:p>
          <a:p>
            <a:endParaRPr lang="en-US" dirty="0" smtClean="0"/>
          </a:p>
          <a:p>
            <a:r>
              <a:rPr lang="en-US" dirty="0" smtClean="0"/>
              <a:t>Are greenhouse gasses bad?</a:t>
            </a:r>
          </a:p>
          <a:p>
            <a:pPr lvl="1"/>
            <a:r>
              <a:rPr lang="en-US" dirty="0" smtClean="0"/>
              <a:t>No, they’re very important.</a:t>
            </a:r>
          </a:p>
          <a:p>
            <a:pPr lvl="1"/>
            <a:endParaRPr lang="en-US" dirty="0" smtClean="0"/>
          </a:p>
          <a:p>
            <a:r>
              <a:rPr lang="en-US" dirty="0" smtClean="0"/>
              <a:t>Why is global warming bad?</a:t>
            </a:r>
          </a:p>
          <a:p>
            <a:pPr lvl="1"/>
            <a:r>
              <a:rPr lang="en-US" dirty="0" smtClean="0"/>
              <a:t>Weather, biodiversity, glaciers, disease, refugees</a:t>
            </a:r>
          </a:p>
          <a:p>
            <a:endParaRPr lang="en-US" dirty="0" smtClean="0"/>
          </a:p>
          <a:p>
            <a:endParaRPr lang="en-US" dirty="0"/>
          </a:p>
        </p:txBody>
      </p:sp>
    </p:spTree>
    <p:extLst>
      <p:ext uri="{BB962C8B-B14F-4D97-AF65-F5344CB8AC3E}">
        <p14:creationId xmlns:p14="http://schemas.microsoft.com/office/powerpoint/2010/main" val="217816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457200" y="1295401"/>
            <a:ext cx="8305800" cy="3429000"/>
          </a:xfrm>
          <a:prstGeom prst="rect">
            <a:avLst/>
          </a:prstGeom>
          <a:noFill/>
          <a:ln w="9525">
            <a:noFill/>
            <a:miter lim="800000"/>
            <a:headEnd/>
            <a:tailEnd/>
          </a:ln>
        </p:spPr>
      </p:pic>
      <p:sp>
        <p:nvSpPr>
          <p:cNvPr id="5" name="TextBox 4"/>
          <p:cNvSpPr txBox="1"/>
          <p:nvPr/>
        </p:nvSpPr>
        <p:spPr>
          <a:xfrm>
            <a:off x="457200" y="4953000"/>
            <a:ext cx="8382000" cy="1815882"/>
          </a:xfrm>
          <a:prstGeom prst="rect">
            <a:avLst/>
          </a:prstGeom>
          <a:noFill/>
        </p:spPr>
        <p:txBody>
          <a:bodyPr wrap="square" rtlCol="0">
            <a:spAutoFit/>
          </a:bodyPr>
          <a:lstStyle/>
          <a:p>
            <a:pPr algn="ctr"/>
            <a:r>
              <a:rPr lang="en-US" sz="2800" dirty="0" smtClean="0"/>
              <a:t>With Global Warming…</a:t>
            </a:r>
          </a:p>
          <a:p>
            <a:pPr algn="ctr"/>
            <a:endParaRPr lang="en-US" sz="2800" dirty="0"/>
          </a:p>
          <a:p>
            <a:pPr algn="ctr"/>
            <a:r>
              <a:rPr lang="en-US" sz="2800" dirty="0" smtClean="0"/>
              <a:t>Layer of Gas = too thick</a:t>
            </a:r>
          </a:p>
          <a:p>
            <a:pPr algn="ctr"/>
            <a:r>
              <a:rPr lang="en-US" sz="2800" dirty="0" smtClean="0"/>
              <a:t>Too much heat kept in = too hot</a:t>
            </a:r>
            <a:endParaRPr lang="en-US" sz="2800" dirty="0"/>
          </a:p>
        </p:txBody>
      </p:sp>
    </p:spTree>
    <p:extLst>
      <p:ext uri="{BB962C8B-B14F-4D97-AF65-F5344CB8AC3E}">
        <p14:creationId xmlns:p14="http://schemas.microsoft.com/office/powerpoint/2010/main" val="40323284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TotalTime>
  <Words>932</Words>
  <Application>Microsoft Office PowerPoint</Application>
  <PresentationFormat>On-screen Show (4:3)</PresentationFormat>
  <Paragraphs>188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Warm Up #1</vt:lpstr>
      <vt:lpstr>Warm Up #2</vt:lpstr>
      <vt:lpstr>Warm Up #3</vt:lpstr>
      <vt:lpstr>ATMOSPHERIC LAYERS</vt:lpstr>
      <vt:lpstr>Warm Up #3</vt:lpstr>
      <vt:lpstr>Warm Up #4</vt:lpstr>
      <vt:lpstr>Global Warming</vt:lpstr>
      <vt:lpstr>Global Warming FAQ</vt:lpstr>
      <vt:lpstr>Greenhouse Effect</vt:lpstr>
      <vt:lpstr>Seasonal Changes: Correcting a Misconception</vt:lpstr>
      <vt:lpstr>CO2 and Global Warming</vt:lpstr>
      <vt:lpstr>It’s Not Just CO2!</vt:lpstr>
      <vt:lpstr>Measuring the Destruction</vt:lpstr>
      <vt:lpstr>Ice Regulates Temperature, Too!</vt:lpstr>
      <vt:lpstr>Sea Ice      and Land Ice</vt:lpstr>
      <vt:lpstr>The Ocean Conveyor Belt</vt:lpstr>
      <vt:lpstr>Permafrost</vt:lpstr>
      <vt:lpstr>Quick Quiz #2</vt:lpstr>
      <vt:lpstr>Warm Up # 6</vt:lpstr>
      <vt:lpstr>Global Warming Continued</vt:lpstr>
      <vt:lpstr>Carbon Cycle</vt:lpstr>
      <vt:lpstr>Global Warming  Hurts Wildlife</vt:lpstr>
      <vt:lpstr>Example</vt:lpstr>
    </vt:vector>
  </TitlesOfParts>
  <Company>BHUSD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#1</dc:title>
  <dc:creator>GL</dc:creator>
  <cp:lastModifiedBy>GL</cp:lastModifiedBy>
  <cp:revision>2</cp:revision>
  <dcterms:created xsi:type="dcterms:W3CDTF">2013-03-18T23:16:55Z</dcterms:created>
  <dcterms:modified xsi:type="dcterms:W3CDTF">2013-03-18T23:29:52Z</dcterms:modified>
</cp:coreProperties>
</file>