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922387-91B4-4EB4-AF53-3362F1A24071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D1921F-EE1B-4B67-A806-1CF981337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yfootprin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Hurts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Warm temps and disease</a:t>
            </a:r>
          </a:p>
          <a:p>
            <a:endParaRPr lang="en-US" dirty="0" smtClean="0"/>
          </a:p>
          <a:p>
            <a:r>
              <a:rPr lang="en-US" dirty="0" smtClean="0"/>
              <a:t>Warm temps and flooding/extreme weather</a:t>
            </a:r>
          </a:p>
          <a:p>
            <a:endParaRPr lang="en-US" dirty="0" smtClean="0"/>
          </a:p>
          <a:p>
            <a:r>
              <a:rPr lang="en-US" dirty="0" smtClean="0"/>
              <a:t>Warm temps and refugees</a:t>
            </a:r>
          </a:p>
          <a:p>
            <a:endParaRPr lang="en-US" dirty="0" smtClean="0"/>
          </a:p>
          <a:p>
            <a:r>
              <a:rPr lang="en-US" dirty="0" smtClean="0"/>
              <a:t>Warm temps and water dependency (glaciers)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648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449580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Ecological Footprint by Country</a:t>
            </a:r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8943" y="2166702"/>
            <a:ext cx="7621064" cy="3362795"/>
          </a:xfrm>
        </p:spPr>
      </p:pic>
    </p:spTree>
    <p:extLst>
      <p:ext uri="{BB962C8B-B14F-4D97-AF65-F5344CB8AC3E}">
        <p14:creationId xmlns:p14="http://schemas.microsoft.com/office/powerpoint/2010/main" val="415192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Places like United States (500 million people) = HUGE ecological footprint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BUT India and China (1 billion people each) = SMALL ecological footprint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Why is there such a big difference??</a:t>
            </a:r>
          </a:p>
        </p:txBody>
      </p:sp>
    </p:spTree>
    <p:extLst>
      <p:ext uri="{BB962C8B-B14F-4D97-AF65-F5344CB8AC3E}">
        <p14:creationId xmlns:p14="http://schemas.microsoft.com/office/powerpoint/2010/main" val="182384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 Out a Sheet of Paper…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Places like United States (500 million people) = HUGE ecological footprint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BUT India and China (1 billion people each) = SMALL ecological footprint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Why is there such a big difference??</a:t>
            </a:r>
          </a:p>
        </p:txBody>
      </p:sp>
    </p:spTree>
    <p:extLst>
      <p:ext uri="{BB962C8B-B14F-4D97-AF65-F5344CB8AC3E}">
        <p14:creationId xmlns:p14="http://schemas.microsoft.com/office/powerpoint/2010/main" val="302025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MyFootprint.org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hlinkClick r:id="rId2"/>
              </a:rPr>
              <a:t>www.myfootprint.org</a:t>
            </a:r>
            <a:r>
              <a:rPr lang="en-US" sz="2800" smtClean="0"/>
              <a:t> 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“Green” non-profit non-governmental organization (NGO)</a:t>
            </a:r>
          </a:p>
          <a:p>
            <a:pPr eaLnBrk="1" hangingPunct="1">
              <a:defRPr/>
            </a:pPr>
            <a:r>
              <a:rPr lang="en-US" sz="2800" smtClean="0"/>
              <a:t>Quiz designed to measure individual ecological footprint based on where you live and the lifestyle you lead</a:t>
            </a:r>
          </a:p>
          <a:p>
            <a:pPr lvl="1" eaLnBrk="1" hangingPunct="1">
              <a:defRPr/>
            </a:pPr>
            <a:r>
              <a:rPr lang="en-US" sz="2400" smtClean="0"/>
              <a:t>How often you use water, drive, use electricity, etc.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4622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15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Can We Do to Reduce Ours?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 your tables, come up with strategies to reduce your own ecological footprints.</a:t>
            </a:r>
          </a:p>
          <a:p>
            <a:pPr lvl="1" eaLnBrk="1" hangingPunct="1">
              <a:defRPr/>
            </a:pPr>
            <a:r>
              <a:rPr lang="en-US" smtClean="0"/>
              <a:t>What methods of transportation? How often?</a:t>
            </a:r>
          </a:p>
          <a:p>
            <a:pPr lvl="1" eaLnBrk="1" hangingPunct="1">
              <a:defRPr/>
            </a:pPr>
            <a:r>
              <a:rPr lang="en-US" smtClean="0"/>
              <a:t>Recycle habits?</a:t>
            </a:r>
          </a:p>
          <a:p>
            <a:pPr lvl="1" eaLnBrk="1" hangingPunct="1">
              <a:defRPr/>
            </a:pPr>
            <a:r>
              <a:rPr lang="en-US" smtClean="0"/>
              <a:t>Spending habits?</a:t>
            </a:r>
          </a:p>
          <a:p>
            <a:pPr lvl="1" eaLnBrk="1" hangingPunct="1">
              <a:defRPr/>
            </a:pPr>
            <a:r>
              <a:rPr lang="en-US" smtClean="0"/>
              <a:t>Water use habits?</a:t>
            </a:r>
          </a:p>
          <a:p>
            <a:pPr lvl="1" eaLnBrk="1" hangingPunct="1">
              <a:defRPr/>
            </a:pPr>
            <a:r>
              <a:rPr lang="en-US" smtClean="0"/>
              <a:t>Use of power - gas, electricity, light sources?</a:t>
            </a:r>
          </a:p>
        </p:txBody>
      </p:sp>
    </p:spTree>
    <p:extLst>
      <p:ext uri="{BB962C8B-B14F-4D97-AF65-F5344CB8AC3E}">
        <p14:creationId xmlns:p14="http://schemas.microsoft.com/office/powerpoint/2010/main" val="318707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Warming Review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and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Greenhouse Effect – too thick (troposphere)</a:t>
            </a:r>
          </a:p>
          <a:p>
            <a:pPr lvl="1"/>
            <a:r>
              <a:rPr lang="en-US" dirty="0" smtClean="0"/>
              <a:t>Too much heat trapped</a:t>
            </a:r>
          </a:p>
          <a:p>
            <a:endParaRPr lang="en-US" dirty="0"/>
          </a:p>
          <a:p>
            <a:r>
              <a:rPr lang="en-US" dirty="0" smtClean="0"/>
              <a:t>CO2 (fires, exhaling, fossil fuels) , CH4 (landfills) , N20 (cars), CFCs (aerosol, A/Cs)</a:t>
            </a:r>
          </a:p>
          <a:p>
            <a:endParaRPr lang="en-US" dirty="0"/>
          </a:p>
          <a:p>
            <a:r>
              <a:rPr lang="en-US" dirty="0" smtClean="0"/>
              <a:t>Carbon Cycle (oceans, plants/animals, volcanoes, dead matter)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and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54162"/>
            <a:ext cx="88392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Albedo Effect – ice reflects sunlight</a:t>
            </a:r>
          </a:p>
          <a:p>
            <a:pPr lvl="1"/>
            <a:r>
              <a:rPr lang="en-US" dirty="0" smtClean="0"/>
              <a:t>Positive Feedback Loop</a:t>
            </a:r>
          </a:p>
          <a:p>
            <a:pPr lvl="1"/>
            <a:endParaRPr lang="en-US" dirty="0"/>
          </a:p>
          <a:p>
            <a:r>
              <a:rPr lang="en-US" dirty="0" smtClean="0"/>
              <a:t>Sea Ice vs. Land Ice</a:t>
            </a:r>
          </a:p>
          <a:p>
            <a:pPr lvl="1"/>
            <a:r>
              <a:rPr lang="en-US" dirty="0" smtClean="0"/>
              <a:t>Greenland (land) = 20 ft. increase in sea level</a:t>
            </a:r>
          </a:p>
          <a:p>
            <a:endParaRPr lang="en-US" dirty="0"/>
          </a:p>
          <a:p>
            <a:r>
              <a:rPr lang="en-US" dirty="0" smtClean="0"/>
              <a:t>Glaciers melting (water supply)</a:t>
            </a:r>
          </a:p>
          <a:p>
            <a:endParaRPr lang="en-US" dirty="0"/>
          </a:p>
          <a:p>
            <a:r>
              <a:rPr lang="en-US" dirty="0" smtClean="0"/>
              <a:t>Permafrost – frozen soil layer</a:t>
            </a:r>
          </a:p>
          <a:p>
            <a:pPr lvl="1"/>
            <a:r>
              <a:rPr lang="en-US" dirty="0" smtClean="0"/>
              <a:t>Release methane, damage houses, access to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and Life (Death)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Extreme Weather (hurricanes, tornadoes)</a:t>
            </a:r>
          </a:p>
          <a:p>
            <a:endParaRPr lang="en-US" dirty="0"/>
          </a:p>
          <a:p>
            <a:r>
              <a:rPr lang="en-US" dirty="0" smtClean="0"/>
              <a:t>Disease (mosquitos)</a:t>
            </a:r>
          </a:p>
          <a:p>
            <a:endParaRPr lang="en-US" dirty="0"/>
          </a:p>
          <a:p>
            <a:r>
              <a:rPr lang="en-US" dirty="0" smtClean="0"/>
              <a:t>Extinctions (generalist species)</a:t>
            </a:r>
          </a:p>
          <a:p>
            <a:endParaRPr lang="en-US" dirty="0"/>
          </a:p>
          <a:p>
            <a:r>
              <a:rPr lang="en-US" dirty="0" smtClean="0"/>
              <a:t>Refugees (sea level rising)</a:t>
            </a:r>
            <a:endParaRPr lang="en-US" dirty="0"/>
          </a:p>
          <a:p>
            <a:endParaRPr lang="en-US" dirty="0" smtClean="0"/>
          </a:p>
          <a:p>
            <a:r>
              <a:rPr lang="en-US" b="1" u="sng" dirty="0" err="1" smtClean="0"/>
              <a:t>Thermohaline</a:t>
            </a:r>
            <a:r>
              <a:rPr lang="en-US" b="1" u="sng" dirty="0" smtClean="0"/>
              <a:t> Circulation </a:t>
            </a:r>
            <a:r>
              <a:rPr lang="en-US" dirty="0" smtClean="0"/>
              <a:t>(ocean conveyor belt)</a:t>
            </a:r>
          </a:p>
          <a:p>
            <a:pPr lvl="1"/>
            <a:r>
              <a:rPr lang="en-US" dirty="0" smtClean="0"/>
              <a:t>Warm, shallow, less salty water</a:t>
            </a:r>
          </a:p>
          <a:p>
            <a:pPr lvl="1"/>
            <a:r>
              <a:rPr lang="en-US" dirty="0" smtClean="0"/>
              <a:t>Cold, deep, salty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levels</a:t>
            </a:r>
          </a:p>
          <a:p>
            <a:pPr lvl="1"/>
            <a:r>
              <a:rPr lang="en-US" dirty="0" smtClean="0"/>
              <a:t>High in winter, low in summer…but rising on avg.</a:t>
            </a:r>
          </a:p>
          <a:p>
            <a:pPr lvl="1"/>
            <a:endParaRPr lang="en-US" dirty="0"/>
          </a:p>
          <a:p>
            <a:r>
              <a:rPr lang="en-US" dirty="0" smtClean="0"/>
              <a:t>Ice Core Samples</a:t>
            </a:r>
          </a:p>
          <a:p>
            <a:pPr lvl="1"/>
            <a:r>
              <a:rPr lang="en-US" dirty="0" smtClean="0"/>
              <a:t>Some warming and cooling periods</a:t>
            </a:r>
          </a:p>
          <a:p>
            <a:pPr lvl="1"/>
            <a:endParaRPr lang="en-US" dirty="0"/>
          </a:p>
          <a:p>
            <a:r>
              <a:rPr lang="en-US" dirty="0" smtClean="0"/>
              <a:t>Kyoto Protocol (1997) – reduce G.H. gas emissions</a:t>
            </a:r>
          </a:p>
          <a:p>
            <a:pPr lvl="1"/>
            <a:r>
              <a:rPr lang="en-US" dirty="0" smtClean="0"/>
              <a:t>US not involved (economic reasons)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CFC’s?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24400" cy="526843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CFC</a:t>
            </a:r>
            <a:r>
              <a:rPr lang="en-US" dirty="0" smtClean="0"/>
              <a:t> – Chlorofluorocarbons (chlorine, fluorine and carbon) – aka </a:t>
            </a:r>
            <a:r>
              <a:rPr lang="en-US" b="1" u="sng" dirty="0" smtClean="0"/>
              <a:t>FREON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Uses: fire extinguishers (WWII), air conditioning (car, buildings), Teflon (cookware)</a:t>
            </a:r>
          </a:p>
          <a:p>
            <a:endParaRPr lang="en-US" dirty="0" smtClean="0"/>
          </a:p>
          <a:p>
            <a:r>
              <a:rPr lang="en-US" dirty="0" smtClean="0"/>
              <a:t>+’s: Low flammability/reactivity with other substances</a:t>
            </a:r>
          </a:p>
          <a:p>
            <a:endParaRPr lang="en-US" dirty="0" smtClean="0"/>
          </a:p>
          <a:p>
            <a:r>
              <a:rPr lang="en-US" dirty="0" smtClean="0"/>
              <a:t>-’s: Long lifespan (damages Ozone layer bond w/sun exposure) – Antarctica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1931988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2476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4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en-US" dirty="0" smtClean="0"/>
              <a:t>Other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Natural Gas?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Nuclear Power?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Iron to Oceans?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Carbon Tax?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37338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762000"/>
            <a:ext cx="5562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0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CFC PROBLEM: PICTURED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1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0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an Ozone </a:t>
            </a:r>
            <a:br>
              <a:rPr lang="en-US" dirty="0" smtClean="0"/>
            </a:br>
            <a:r>
              <a:rPr lang="en-US" dirty="0" smtClean="0"/>
              <a:t>Hole in Antarctica?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i="1" dirty="0" smtClean="0"/>
              <a:t>Answer: Freezing, windy conditions + sunlight</a:t>
            </a:r>
          </a:p>
          <a:p>
            <a:endParaRPr lang="en-US" dirty="0" smtClean="0"/>
          </a:p>
          <a:p>
            <a:r>
              <a:rPr lang="en-US" b="1" u="sng" dirty="0" smtClean="0"/>
              <a:t>Polar Vortex Winds </a:t>
            </a:r>
            <a:r>
              <a:rPr lang="en-US" dirty="0" smtClean="0"/>
              <a:t>-  capture CFCs / G.H. gases in winter</a:t>
            </a:r>
          </a:p>
          <a:p>
            <a:pPr lvl="1"/>
            <a:r>
              <a:rPr lang="en-US" dirty="0" smtClean="0"/>
              <a:t>Clouds form, trapping gas (slow moving)</a:t>
            </a:r>
          </a:p>
          <a:p>
            <a:pPr lvl="1"/>
            <a:r>
              <a:rPr lang="en-US" dirty="0" smtClean="0"/>
              <a:t>Sunlight = ozone death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normal process, but now too much ozone loss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9623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0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4" y="76200"/>
            <a:ext cx="9172754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Ozone and CFCs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839200" cy="4999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Ozone (O3) – in stratosphere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Keeps UV rays out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CFC problem – chlorine breaks down O3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More UV rays = more skin cancer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Montreal Protocol – no more CFCs (1970s)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Vortex Winds – hole over Antarctica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Kyoto Protocol </a:t>
            </a:r>
            <a:br>
              <a:rPr lang="en-US" dirty="0" smtClean="0"/>
            </a:br>
            <a:r>
              <a:rPr lang="en-US" dirty="0" smtClean="0"/>
              <a:t>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4724400"/>
          </a:xfrm>
        </p:spPr>
        <p:txBody>
          <a:bodyPr/>
          <a:lstStyle/>
          <a:p>
            <a:r>
              <a:rPr lang="en-US" dirty="0" smtClean="0"/>
              <a:t>Conference to reduce carbon emissions GLOBALLY</a:t>
            </a:r>
          </a:p>
          <a:p>
            <a:pPr lvl="1"/>
            <a:r>
              <a:rPr lang="en-US" dirty="0" smtClean="0"/>
              <a:t>Montreal Protocol – CFCs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Pre-1990 levels by 2012</a:t>
            </a:r>
          </a:p>
          <a:p>
            <a:endParaRPr lang="en-US" dirty="0" smtClean="0"/>
          </a:p>
          <a:p>
            <a:r>
              <a:rPr lang="en-US" dirty="0" smtClean="0"/>
              <a:t>US &amp; Canada– NOT on board (only countries)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4648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07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2381079"/>
              </p:ext>
            </p:extLst>
          </p:nvPr>
        </p:nvGraphicFramePr>
        <p:xfrm>
          <a:off x="0" y="1524001"/>
          <a:ext cx="8991600" cy="114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31520"/>
                <a:gridCol w="899160"/>
                <a:gridCol w="899160"/>
                <a:gridCol w="899160"/>
                <a:gridCol w="899160"/>
                <a:gridCol w="899160"/>
                <a:gridCol w="899160"/>
                <a:gridCol w="899160"/>
                <a:gridCol w="899160"/>
              </a:tblGrid>
              <a:tr h="401003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26127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Construct a line graph using the following info.: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Why are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levels lower in the summer than they are in the winter?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Draw a line of best fit.  What seems to be the general trend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  How does this affect temperature?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/>
              <a:t>Ecological </a:t>
            </a:r>
            <a:br>
              <a:rPr lang="en-US" sz="4800" smtClean="0"/>
            </a:br>
            <a:r>
              <a:rPr lang="en-US" sz="4800" smtClean="0"/>
              <a:t>Footprint</a:t>
            </a:r>
            <a:br>
              <a:rPr lang="en-US" sz="4800" smtClean="0"/>
            </a:br>
            <a:endParaRPr lang="en-U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Many Earths Does Your Lifestyle Need?</a:t>
            </a:r>
          </a:p>
        </p:txBody>
      </p:sp>
    </p:spTree>
    <p:extLst>
      <p:ext uri="{BB962C8B-B14F-4D97-AF65-F5344CB8AC3E}">
        <p14:creationId xmlns:p14="http://schemas.microsoft.com/office/powerpoint/2010/main" val="81175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an Ecological Footprint?</a:t>
            </a:r>
          </a:p>
        </p:txBody>
      </p:sp>
      <p:sp>
        <p:nvSpPr>
          <p:cNvPr id="5129" name="Rectangle 9"/>
          <p:cNvSpPr>
            <a:spLocks noGrp="1" noRot="1" noChangeArrowheads="1"/>
          </p:cNvSpPr>
          <p:nvPr>
            <p:ph sz="quarter" idx="1"/>
          </p:nvPr>
        </p:nvSpPr>
        <p:spPr>
          <a:xfrm>
            <a:off x="838200" y="19050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Human demand for Earth’s resources compared to Earth’s regeneration capacity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Measured in global hectares/human capita (approx 2.1 global hectares/capita = 1 earth)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Humanity Average</a:t>
            </a:r>
            <a:r>
              <a:rPr lang="en-US" dirty="0" smtClean="0"/>
              <a:t>: 1.3 Earths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b="1" dirty="0" smtClean="0"/>
              <a:t>On avg. humans use Earth’s resources 1.3x faster than Earth can renew them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US Average</a:t>
            </a:r>
            <a:r>
              <a:rPr lang="en-US" b="1" dirty="0" smtClean="0">
                <a:solidFill>
                  <a:srgbClr val="FF0000"/>
                </a:solidFill>
              </a:rPr>
              <a:t>:           5-6 EARTHS!!</a:t>
            </a:r>
          </a:p>
        </p:txBody>
      </p:sp>
    </p:spTree>
    <p:extLst>
      <p:ext uri="{BB962C8B-B14F-4D97-AF65-F5344CB8AC3E}">
        <p14:creationId xmlns:p14="http://schemas.microsoft.com/office/powerpoint/2010/main" val="258286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741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Global Warming Hurts Humans</vt:lpstr>
      <vt:lpstr>What are CFC’s?</vt:lpstr>
      <vt:lpstr>THE CFC PROBLEM: PICTURED</vt:lpstr>
      <vt:lpstr>Why an Ozone  Hole in Antarctica?</vt:lpstr>
      <vt:lpstr>Ozone and CFCs</vt:lpstr>
      <vt:lpstr>Kyoto Protocol  (1997)</vt:lpstr>
      <vt:lpstr>Warm Up #7</vt:lpstr>
      <vt:lpstr>Ecological  Footprint </vt:lpstr>
      <vt:lpstr>What is an Ecological Footprint?</vt:lpstr>
      <vt:lpstr>Ecological Footprint by Country</vt:lpstr>
      <vt:lpstr>PowerPoint Presentation</vt:lpstr>
      <vt:lpstr>Take Out a Sheet of Paper…</vt:lpstr>
      <vt:lpstr>MyFootprint.org</vt:lpstr>
      <vt:lpstr>What Can We Do to Reduce Ours?</vt:lpstr>
      <vt:lpstr>Global Warming Review Slides</vt:lpstr>
      <vt:lpstr>Global Warming and Gases</vt:lpstr>
      <vt:lpstr>Global Warming and Ice</vt:lpstr>
      <vt:lpstr>Global Warming and Life (Death)</vt:lpstr>
      <vt:lpstr>Measurements and Solutions?</vt:lpstr>
      <vt:lpstr>Other Solutions?</vt:lpstr>
    </vt:vector>
  </TitlesOfParts>
  <Company>BHUSD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 Hurts Humans</dc:title>
  <dc:creator>GL</dc:creator>
  <cp:lastModifiedBy>GL</cp:lastModifiedBy>
  <cp:revision>1</cp:revision>
  <dcterms:created xsi:type="dcterms:W3CDTF">2013-03-18T23:30:34Z</dcterms:created>
  <dcterms:modified xsi:type="dcterms:W3CDTF">2013-03-18T23:31:07Z</dcterms:modified>
</cp:coreProperties>
</file>