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156863-1F40-4A5B-B35D-DE42C72E04BD}"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CBC5-A992-49CB-9363-F4FC905FC87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56863-1F40-4A5B-B35D-DE42C72E04BD}"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CBC5-A992-49CB-9363-F4FC905FC8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56863-1F40-4A5B-B35D-DE42C72E04BD}"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CBC5-A992-49CB-9363-F4FC905FC87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56863-1F40-4A5B-B35D-DE42C72E04BD}"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CBC5-A992-49CB-9363-F4FC905FC8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56863-1F40-4A5B-B35D-DE42C72E04BD}"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CBC5-A992-49CB-9363-F4FC905FC87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156863-1F40-4A5B-B35D-DE42C72E04BD}"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7CBC5-A992-49CB-9363-F4FC905FC87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156863-1F40-4A5B-B35D-DE42C72E04BD}" type="datetimeFigureOut">
              <a:rPr lang="en-US" smtClean="0"/>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7CBC5-A992-49CB-9363-F4FC905FC87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156863-1F40-4A5B-B35D-DE42C72E04BD}" type="datetimeFigureOut">
              <a:rPr lang="en-US" smtClean="0"/>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7CBC5-A992-49CB-9363-F4FC905FC8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56863-1F40-4A5B-B35D-DE42C72E04BD}" type="datetimeFigureOut">
              <a:rPr lang="en-US" smtClean="0"/>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7CBC5-A992-49CB-9363-F4FC905FC8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56863-1F40-4A5B-B35D-DE42C72E04BD}"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7CBC5-A992-49CB-9363-F4FC905FC8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56863-1F40-4A5B-B35D-DE42C72E04BD}"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7CBC5-A992-49CB-9363-F4FC905FC87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56863-1F40-4A5B-B35D-DE42C72E04BD}" type="datetimeFigureOut">
              <a:rPr lang="en-US" smtClean="0"/>
              <a:t>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7CBC5-A992-49CB-9363-F4FC905FC8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655638"/>
          </a:xfrm>
        </p:spPr>
        <p:txBody>
          <a:bodyPr>
            <a:normAutofit fontScale="90000"/>
          </a:bodyPr>
          <a:lstStyle/>
          <a:p>
            <a:r>
              <a:rPr lang="en-US" dirty="0" smtClean="0"/>
              <a:t>Warm Up #3</a:t>
            </a:r>
            <a:endParaRPr lang="en-US" dirty="0"/>
          </a:p>
        </p:txBody>
      </p:sp>
      <p:sp>
        <p:nvSpPr>
          <p:cNvPr id="3" name="Content Placeholder 2"/>
          <p:cNvSpPr>
            <a:spLocks noGrp="1"/>
          </p:cNvSpPr>
          <p:nvPr>
            <p:ph idx="1"/>
          </p:nvPr>
        </p:nvSpPr>
        <p:spPr>
          <a:xfrm>
            <a:off x="0" y="685800"/>
            <a:ext cx="9144000" cy="6172200"/>
          </a:xfrm>
        </p:spPr>
        <p:txBody>
          <a:bodyPr>
            <a:normAutofit fontScale="77500" lnSpcReduction="20000"/>
          </a:bodyPr>
          <a:lstStyle/>
          <a:p>
            <a:pPr>
              <a:buNone/>
            </a:pPr>
            <a:r>
              <a:rPr lang="en-US" b="1" u="sng" dirty="0" smtClean="0"/>
              <a:t>Scenario</a:t>
            </a:r>
            <a:r>
              <a:rPr lang="en-US" dirty="0" smtClean="0"/>
              <a:t>:  A large bird population is migrating South for the winter.  These birds are known for their bright yellow plumage.  A small percentage of the bird population goes off course and settles on an island away from the other members of the species.  Over generations, the small percentage of birds on this new island have developed red plumage instead, while the rest of the population evolved to have green plumage.</a:t>
            </a:r>
          </a:p>
          <a:p>
            <a:pPr>
              <a:buNone/>
            </a:pPr>
            <a:endParaRPr lang="en-US" dirty="0" smtClean="0"/>
          </a:p>
          <a:p>
            <a:pPr>
              <a:buNone/>
            </a:pPr>
            <a:r>
              <a:rPr lang="en-US" dirty="0" smtClean="0"/>
              <a:t>Show the evolution of this species over time due to geographic isolation using a BEFORE and AFTER bell curve.</a:t>
            </a:r>
          </a:p>
          <a:p>
            <a:pPr>
              <a:buNone/>
            </a:pPr>
            <a:endParaRPr lang="en-US" dirty="0" smtClean="0"/>
          </a:p>
          <a:p>
            <a:pPr>
              <a:buNone/>
            </a:pPr>
            <a:r>
              <a:rPr lang="en-US" dirty="0" smtClean="0"/>
              <a:t>Why would the species evolve the way it does in the scenario (remember, this occurs over a span of MANY generations)?</a:t>
            </a:r>
          </a:p>
          <a:p>
            <a:pPr>
              <a:buNone/>
            </a:pPr>
            <a:endParaRPr lang="en-US" dirty="0" smtClean="0"/>
          </a:p>
          <a:p>
            <a:pPr>
              <a:buNone/>
            </a:pPr>
            <a:r>
              <a:rPr lang="en-US" dirty="0" smtClean="0"/>
              <a:t>Would you typically see more species diversity on:</a:t>
            </a:r>
          </a:p>
          <a:p>
            <a:r>
              <a:rPr lang="en-US" dirty="0" smtClean="0"/>
              <a:t>A LARGE island or a SMALL island?  Why?</a:t>
            </a:r>
            <a:r>
              <a:rPr lang="en-US" dirty="0" smtClean="0"/>
              <a:t>	</a:t>
            </a:r>
            <a:endParaRPr lang="en-US" dirty="0" smtClean="0"/>
          </a:p>
          <a:p>
            <a:r>
              <a:rPr lang="en-US" dirty="0" smtClean="0"/>
              <a:t>An island CLOSE to or FAR AWAY from the mainland?  Why?</a:t>
            </a:r>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 Summarized</a:t>
            </a:r>
            <a:endParaRPr lang="en-US" dirty="0"/>
          </a:p>
        </p:txBody>
      </p:sp>
      <p:sp>
        <p:nvSpPr>
          <p:cNvPr id="3" name="Content Placeholder 2"/>
          <p:cNvSpPr>
            <a:spLocks noGrp="1"/>
          </p:cNvSpPr>
          <p:nvPr>
            <p:ph sz="half" idx="1"/>
          </p:nvPr>
        </p:nvSpPr>
        <p:spPr>
          <a:xfrm>
            <a:off x="152400" y="1219200"/>
            <a:ext cx="4953000" cy="5486400"/>
          </a:xfrm>
        </p:spPr>
        <p:txBody>
          <a:bodyPr>
            <a:normAutofit fontScale="92500" lnSpcReduction="20000"/>
          </a:bodyPr>
          <a:lstStyle/>
          <a:p>
            <a:r>
              <a:rPr lang="en-US" dirty="0" smtClean="0"/>
              <a:t>Goal: Survival of species (fitness)</a:t>
            </a:r>
          </a:p>
          <a:p>
            <a:endParaRPr lang="en-US" dirty="0"/>
          </a:p>
          <a:p>
            <a:pPr marL="0" indent="0">
              <a:buNone/>
            </a:pPr>
            <a:r>
              <a:rPr lang="en-US" dirty="0" smtClean="0"/>
              <a:t>What?  </a:t>
            </a:r>
          </a:p>
          <a:p>
            <a:pPr lvl="1"/>
            <a:r>
              <a:rPr lang="en-US" dirty="0" smtClean="0"/>
              <a:t>Random mating (increases gene pool, avoids mutations)</a:t>
            </a:r>
          </a:p>
          <a:p>
            <a:endParaRPr lang="en-US" dirty="0"/>
          </a:p>
          <a:p>
            <a:pPr marL="0" indent="0">
              <a:buNone/>
            </a:pPr>
            <a:r>
              <a:rPr lang="en-US" dirty="0" smtClean="0"/>
              <a:t>How?  </a:t>
            </a:r>
          </a:p>
          <a:p>
            <a:pPr lvl="1"/>
            <a:r>
              <a:rPr lang="en-US" dirty="0" smtClean="0"/>
              <a:t>Large population (gene pool)</a:t>
            </a:r>
          </a:p>
          <a:p>
            <a:pPr lvl="1"/>
            <a:r>
              <a:rPr lang="en-US" dirty="0" smtClean="0"/>
              <a:t>abundant resources (food, shelter)</a:t>
            </a:r>
          </a:p>
          <a:p>
            <a:pPr lvl="1"/>
            <a:r>
              <a:rPr lang="en-US" dirty="0" smtClean="0"/>
              <a:t> adaptation to environment (generalist)</a:t>
            </a:r>
          </a:p>
          <a:p>
            <a:endParaRPr lang="en-US" dirty="0"/>
          </a:p>
          <a:p>
            <a:pPr marL="0" indent="0">
              <a:buNone/>
            </a:pPr>
            <a:r>
              <a:rPr lang="en-US" dirty="0" smtClean="0"/>
              <a:t>Biggest threat: </a:t>
            </a:r>
          </a:p>
          <a:p>
            <a:pPr lvl="1"/>
            <a:r>
              <a:rPr lang="en-US" dirty="0" smtClean="0"/>
              <a:t>Habitat disruption</a:t>
            </a:r>
            <a:endParaRPr lang="en-US" dirty="0"/>
          </a:p>
        </p:txBody>
      </p:sp>
      <p:pic>
        <p:nvPicPr>
          <p:cNvPr id="3074" name="Picture 2" descr="http://lostinreviews.com/wp-content/uploads/2011/04/NaturalSelection-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3000" y="1447800"/>
            <a:ext cx="4191000" cy="5105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4786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Speciation Influences</a:t>
            </a:r>
            <a:endParaRPr lang="en-US" dirty="0"/>
          </a:p>
        </p:txBody>
      </p:sp>
      <p:sp>
        <p:nvSpPr>
          <p:cNvPr id="3" name="Content Placeholder 2"/>
          <p:cNvSpPr>
            <a:spLocks noGrp="1"/>
          </p:cNvSpPr>
          <p:nvPr>
            <p:ph sz="half" idx="1"/>
          </p:nvPr>
        </p:nvSpPr>
        <p:spPr>
          <a:xfrm>
            <a:off x="0" y="1219200"/>
            <a:ext cx="4498848" cy="5638800"/>
          </a:xfrm>
        </p:spPr>
        <p:txBody>
          <a:bodyPr>
            <a:normAutofit fontScale="85000" lnSpcReduction="20000"/>
          </a:bodyPr>
          <a:lstStyle/>
          <a:p>
            <a:pPr>
              <a:buNone/>
            </a:pPr>
            <a:r>
              <a:rPr lang="en-US" b="1" u="sng" dirty="0" smtClean="0"/>
              <a:t>Speciation</a:t>
            </a:r>
            <a:r>
              <a:rPr lang="en-US" dirty="0" smtClean="0"/>
              <a:t> – forming a new species</a:t>
            </a:r>
          </a:p>
          <a:p>
            <a:endParaRPr lang="en-US" dirty="0" smtClean="0"/>
          </a:p>
          <a:p>
            <a:r>
              <a:rPr lang="en-US" b="1" u="sng" dirty="0" smtClean="0"/>
              <a:t>Geographic Isolation </a:t>
            </a:r>
            <a:r>
              <a:rPr lang="en-US" dirty="0" smtClean="0"/>
              <a:t>– species being separated by geographical object</a:t>
            </a:r>
          </a:p>
          <a:p>
            <a:pPr lvl="1"/>
            <a:r>
              <a:rPr lang="en-US" dirty="0" smtClean="0"/>
              <a:t>Divergent evolution</a:t>
            </a:r>
          </a:p>
          <a:p>
            <a:pPr lvl="1"/>
            <a:endParaRPr lang="en-US" dirty="0" smtClean="0"/>
          </a:p>
          <a:p>
            <a:r>
              <a:rPr lang="en-US" b="1" u="sng" dirty="0" smtClean="0"/>
              <a:t>Environmental Changes </a:t>
            </a:r>
            <a:r>
              <a:rPr lang="en-US" dirty="0" smtClean="0"/>
              <a:t>– different conditions = different traits are favored (mammals post dinosaur extinction)</a:t>
            </a:r>
          </a:p>
          <a:p>
            <a:endParaRPr lang="en-US" dirty="0" smtClean="0"/>
          </a:p>
          <a:p>
            <a:r>
              <a:rPr lang="en-US" b="1" u="sng" dirty="0" smtClean="0"/>
              <a:t>General Adaptation </a:t>
            </a:r>
            <a:r>
              <a:rPr lang="en-US" dirty="0" smtClean="0"/>
              <a:t>– adapting to environment around it (giraffe necks)</a:t>
            </a:r>
          </a:p>
          <a:p>
            <a:endParaRPr lang="en-US" dirty="0" smtClean="0"/>
          </a:p>
          <a:p>
            <a:pPr lvl="1"/>
            <a:endParaRPr lang="en-US" dirty="0" smtClean="0"/>
          </a:p>
          <a:p>
            <a:endParaRPr lang="en-US" dirty="0" smtClean="0"/>
          </a:p>
        </p:txBody>
      </p:sp>
      <p:pic>
        <p:nvPicPr>
          <p:cNvPr id="4098" name="Picture 2" descr="http://images.tutorvista.com/content/heredity-evolution/allopatric-speciation.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55913" y="1143000"/>
            <a:ext cx="4543425" cy="23622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Sugar gliders are marsupials, and flying squirrels are placental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65450" y="3528527"/>
            <a:ext cx="4433887" cy="247650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648200" y="6005028"/>
            <a:ext cx="3810000" cy="923330"/>
          </a:xfrm>
          <a:prstGeom prst="rect">
            <a:avLst/>
          </a:prstGeom>
          <a:noFill/>
        </p:spPr>
        <p:txBody>
          <a:bodyPr wrap="square" rtlCol="0">
            <a:spAutoFit/>
          </a:bodyPr>
          <a:lstStyle/>
          <a:p>
            <a:pPr algn="ctr"/>
            <a:r>
              <a:rPr lang="en-US" dirty="0" smtClean="0"/>
              <a:t>MARSUPIALS (KANGAROO)</a:t>
            </a:r>
          </a:p>
          <a:p>
            <a:pPr algn="ctr"/>
            <a:r>
              <a:rPr lang="en-US" dirty="0" smtClean="0"/>
              <a:t>VS</a:t>
            </a:r>
          </a:p>
          <a:p>
            <a:pPr algn="ctr"/>
            <a:r>
              <a:rPr lang="en-US" dirty="0" smtClean="0"/>
              <a:t>PLACENTALS (HUMANS)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Avoiding Competition</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Random and Non-Random Mating</a:t>
            </a:r>
            <a:endParaRPr lang="en-US" dirty="0"/>
          </a:p>
        </p:txBody>
      </p:sp>
      <p:sp>
        <p:nvSpPr>
          <p:cNvPr id="3" name="Content Placeholder 2"/>
          <p:cNvSpPr>
            <a:spLocks noGrp="1"/>
          </p:cNvSpPr>
          <p:nvPr>
            <p:ph sz="half" idx="1"/>
          </p:nvPr>
        </p:nvSpPr>
        <p:spPr>
          <a:xfrm>
            <a:off x="152400" y="1219199"/>
            <a:ext cx="4876800" cy="5498841"/>
          </a:xfrm>
        </p:spPr>
        <p:txBody>
          <a:bodyPr>
            <a:normAutofit/>
          </a:bodyPr>
          <a:lstStyle/>
          <a:p>
            <a:r>
              <a:rPr lang="en-US" b="1" u="sng" dirty="0" smtClean="0"/>
              <a:t>Adaptive Radiation</a:t>
            </a:r>
            <a:r>
              <a:rPr lang="en-US" dirty="0" smtClean="0"/>
              <a:t> – species founds a new place, takes up all available niches</a:t>
            </a:r>
          </a:p>
          <a:p>
            <a:pPr lvl="1"/>
            <a:r>
              <a:rPr lang="en-US" b="1" u="sng" dirty="0" smtClean="0"/>
              <a:t>Darwin’s Finches</a:t>
            </a:r>
          </a:p>
          <a:p>
            <a:pPr lvl="1"/>
            <a:endParaRPr lang="en-US" b="1" u="sng" dirty="0" smtClean="0"/>
          </a:p>
          <a:p>
            <a:endParaRPr lang="en-US" dirty="0" smtClean="0"/>
          </a:p>
          <a:p>
            <a:r>
              <a:rPr lang="en-US" b="1" u="sng" dirty="0" smtClean="0"/>
              <a:t>Bottleneck Effect </a:t>
            </a:r>
            <a:r>
              <a:rPr lang="en-US" dirty="0" smtClean="0"/>
              <a:t>(non-random mating) – small number of population isolated </a:t>
            </a:r>
            <a:r>
              <a:rPr lang="en-US" i="1" u="sng" dirty="0" smtClean="0"/>
              <a:t>(founder effect)</a:t>
            </a:r>
          </a:p>
          <a:p>
            <a:pPr lvl="1"/>
            <a:r>
              <a:rPr lang="en-US" dirty="0" smtClean="0"/>
              <a:t>Elephant Seals</a:t>
            </a:r>
          </a:p>
          <a:p>
            <a:endParaRPr lang="en-US" dirty="0"/>
          </a:p>
        </p:txBody>
      </p:sp>
      <p:pic>
        <p:nvPicPr>
          <p:cNvPr id="2050" name="Picture 2" descr="File:Darwin's finches by Goul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9200" y="1219200"/>
            <a:ext cx="3634740" cy="27432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bio.georgiasouthern.edu/bio-home/harvey/lect/images/BottleneckEffect.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49003" y="3938296"/>
            <a:ext cx="4257675" cy="2514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Review…with some new</a:t>
            </a:r>
            <a:endParaRPr lang="en-US" dirty="0"/>
          </a:p>
        </p:txBody>
      </p:sp>
      <p:sp>
        <p:nvSpPr>
          <p:cNvPr id="3" name="Content Placeholder 2"/>
          <p:cNvSpPr>
            <a:spLocks noGrp="1"/>
          </p:cNvSpPr>
          <p:nvPr>
            <p:ph sz="half" idx="1"/>
          </p:nvPr>
        </p:nvSpPr>
        <p:spPr>
          <a:xfrm>
            <a:off x="0" y="1219200"/>
            <a:ext cx="4495800" cy="5556187"/>
          </a:xfrm>
        </p:spPr>
        <p:txBody>
          <a:bodyPr>
            <a:noAutofit/>
          </a:bodyPr>
          <a:lstStyle/>
          <a:p>
            <a:r>
              <a:rPr lang="en-US" sz="2400" b="1" u="sng" dirty="0" smtClean="0"/>
              <a:t>Directional</a:t>
            </a:r>
            <a:r>
              <a:rPr lang="en-US" sz="2400" dirty="0" smtClean="0"/>
              <a:t> – shifting toward ONE extreme</a:t>
            </a:r>
          </a:p>
          <a:p>
            <a:endParaRPr lang="en-US" sz="2400" dirty="0" smtClean="0"/>
          </a:p>
          <a:p>
            <a:r>
              <a:rPr lang="en-US" sz="2400" b="1" u="sng" dirty="0" smtClean="0"/>
              <a:t>Stabilizing</a:t>
            </a:r>
            <a:r>
              <a:rPr lang="en-US" sz="2400" dirty="0" smtClean="0"/>
              <a:t> – shifting toward the MIDDLE</a:t>
            </a:r>
          </a:p>
          <a:p>
            <a:endParaRPr lang="en-US" sz="2400" dirty="0" smtClean="0"/>
          </a:p>
          <a:p>
            <a:r>
              <a:rPr lang="en-US" sz="2400" b="1" u="sng" dirty="0" smtClean="0"/>
              <a:t>Disruptive</a:t>
            </a:r>
            <a:r>
              <a:rPr lang="en-US" sz="2400" dirty="0" smtClean="0"/>
              <a:t> – shifting toward BOTH extremes</a:t>
            </a:r>
          </a:p>
          <a:p>
            <a:endParaRPr lang="en-US" sz="2400" dirty="0" smtClean="0"/>
          </a:p>
          <a:p>
            <a:pPr>
              <a:buNone/>
            </a:pPr>
            <a:r>
              <a:rPr lang="en-US" sz="2400" dirty="0" smtClean="0"/>
              <a:t>This is </a:t>
            </a:r>
            <a:r>
              <a:rPr lang="en-US" sz="2400" b="1" u="sng" dirty="0" smtClean="0"/>
              <a:t>character displacement </a:t>
            </a:r>
            <a:r>
              <a:rPr lang="en-US" sz="2400" dirty="0" smtClean="0"/>
              <a:t>– physical/behavioral changes for more stuff</a:t>
            </a:r>
            <a:endParaRPr lang="en-US" sz="2400" dirty="0"/>
          </a:p>
        </p:txBody>
      </p:sp>
      <p:pic>
        <p:nvPicPr>
          <p:cNvPr id="5" name="Content Placeholder 3"/>
          <p:cNvPicPr>
            <a:picLocks noGrp="1" noChangeAspect="1" noChangeArrowheads="1"/>
          </p:cNvPicPr>
          <p:nvPr>
            <p:ph sz="half" idx="2"/>
          </p:nvPr>
        </p:nvPicPr>
        <p:blipFill>
          <a:blip r:embed="rId2" cstate="print"/>
          <a:stretch>
            <a:fillRect/>
          </a:stretch>
        </p:blipFill>
        <p:spPr bwMode="auto">
          <a:xfrm>
            <a:off x="4419600" y="1678019"/>
            <a:ext cx="3657600" cy="4306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Competition is Drama</a:t>
            </a:r>
            <a:endParaRPr lang="en-US" dirty="0"/>
          </a:p>
        </p:txBody>
      </p:sp>
      <p:sp>
        <p:nvSpPr>
          <p:cNvPr id="3" name="Content Placeholder 2"/>
          <p:cNvSpPr>
            <a:spLocks noGrp="1"/>
          </p:cNvSpPr>
          <p:nvPr>
            <p:ph sz="half" idx="1"/>
          </p:nvPr>
        </p:nvSpPr>
        <p:spPr>
          <a:xfrm>
            <a:off x="457200" y="1905000"/>
            <a:ext cx="4038600" cy="4870387"/>
          </a:xfrm>
        </p:spPr>
        <p:txBody>
          <a:bodyPr>
            <a:normAutofit fontScale="85000" lnSpcReduction="10000"/>
          </a:bodyPr>
          <a:lstStyle/>
          <a:p>
            <a:pPr>
              <a:buNone/>
            </a:pPr>
            <a:r>
              <a:rPr lang="en-US" dirty="0" smtClean="0"/>
              <a:t>To avoid drama…</a:t>
            </a:r>
          </a:p>
          <a:p>
            <a:endParaRPr lang="en-US" dirty="0" smtClean="0"/>
          </a:p>
          <a:p>
            <a:r>
              <a:rPr lang="en-US" b="1" u="sng" dirty="0" smtClean="0"/>
              <a:t>Resource Partitioning </a:t>
            </a:r>
            <a:r>
              <a:rPr lang="en-US" dirty="0" smtClean="0"/>
              <a:t>– dividing resources amongst competing species</a:t>
            </a:r>
          </a:p>
          <a:p>
            <a:endParaRPr lang="en-US" dirty="0" smtClean="0"/>
          </a:p>
          <a:p>
            <a:r>
              <a:rPr lang="en-US" dirty="0" smtClean="0"/>
              <a:t>Use at different times, different ways, different places</a:t>
            </a:r>
          </a:p>
          <a:p>
            <a:endParaRPr lang="en-US" dirty="0" smtClean="0"/>
          </a:p>
          <a:p>
            <a:pPr>
              <a:buNone/>
            </a:pPr>
            <a:r>
              <a:rPr lang="en-US" i="1" dirty="0" smtClean="0"/>
              <a:t>Example</a:t>
            </a:r>
            <a:r>
              <a:rPr lang="en-US" dirty="0" smtClean="0"/>
              <a:t>: Diurnal vs. Nocturnal animals (hawks vs. owls)</a:t>
            </a:r>
          </a:p>
        </p:txBody>
      </p:sp>
      <p:pic>
        <p:nvPicPr>
          <p:cNvPr id="4099" name="Picture 3"/>
          <p:cNvPicPr>
            <a:picLocks noChangeAspect="1" noChangeArrowheads="1"/>
          </p:cNvPicPr>
          <p:nvPr/>
        </p:nvPicPr>
        <p:blipFill>
          <a:blip r:embed="rId2" cstate="print"/>
          <a:srcRect/>
          <a:stretch>
            <a:fillRect/>
          </a:stretch>
        </p:blipFill>
        <p:spPr bwMode="auto">
          <a:xfrm>
            <a:off x="4876800" y="1676400"/>
            <a:ext cx="3810000" cy="3657600"/>
          </a:xfrm>
          <a:prstGeom prst="rect">
            <a:avLst/>
          </a:prstGeom>
          <a:noFill/>
          <a:ln w="9525">
            <a:noFill/>
            <a:miter lim="800000"/>
            <a:headEnd/>
            <a:tailEnd/>
          </a:ln>
          <a:effectLst/>
        </p:spPr>
      </p:pic>
      <p:sp>
        <p:nvSpPr>
          <p:cNvPr id="7" name="TextBox 6"/>
          <p:cNvSpPr txBox="1"/>
          <p:nvPr/>
        </p:nvSpPr>
        <p:spPr>
          <a:xfrm>
            <a:off x="4419600" y="5486400"/>
            <a:ext cx="4495800" cy="1323439"/>
          </a:xfrm>
          <a:prstGeom prst="rect">
            <a:avLst/>
          </a:prstGeom>
          <a:noFill/>
        </p:spPr>
        <p:txBody>
          <a:bodyPr wrap="square" rtlCol="0">
            <a:spAutoFit/>
          </a:bodyPr>
          <a:lstStyle/>
          <a:p>
            <a:pPr algn="ctr"/>
            <a:r>
              <a:rPr lang="en-US" sz="2000" i="1" dirty="0" smtClean="0">
                <a:solidFill>
                  <a:srgbClr val="FF0000"/>
                </a:solidFill>
              </a:rPr>
              <a:t>“I WANT TO WATCH FOOTBALL!!!”</a:t>
            </a:r>
          </a:p>
          <a:p>
            <a:pPr algn="ctr"/>
            <a:endParaRPr lang="en-US" sz="2000" i="1" dirty="0" smtClean="0">
              <a:solidFill>
                <a:srgbClr val="FF0000"/>
              </a:solidFill>
            </a:endParaRPr>
          </a:p>
          <a:p>
            <a:pPr algn="ctr"/>
            <a:r>
              <a:rPr lang="en-US" sz="2000" i="1" dirty="0" smtClean="0">
                <a:solidFill>
                  <a:srgbClr val="FF0000"/>
                </a:solidFill>
              </a:rPr>
              <a:t>“I WANT TO WATCH PRETTY LITTLE LIARS!!!”</a:t>
            </a:r>
            <a:endParaRPr lang="en-US" sz="2000" i="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7010400" y="3352800"/>
            <a:ext cx="3248025" cy="4800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724400" y="1447800"/>
            <a:ext cx="3714750" cy="1876425"/>
          </a:xfrm>
          <a:prstGeom prst="rect">
            <a:avLst/>
          </a:prstGeom>
          <a:noFill/>
          <a:ln w="9525">
            <a:noFill/>
            <a:miter lim="800000"/>
            <a:headEnd/>
            <a:tailEnd/>
          </a:ln>
          <a:effectLst/>
        </p:spPr>
      </p:pic>
      <p:sp>
        <p:nvSpPr>
          <p:cNvPr id="2" name="Title 1"/>
          <p:cNvSpPr>
            <a:spLocks noGrp="1"/>
          </p:cNvSpPr>
          <p:nvPr>
            <p:ph type="title"/>
          </p:nvPr>
        </p:nvSpPr>
        <p:spPr>
          <a:xfrm>
            <a:off x="457200" y="609600"/>
            <a:ext cx="8229600" cy="1066800"/>
          </a:xfrm>
        </p:spPr>
        <p:txBody>
          <a:bodyPr>
            <a:normAutofit fontScale="90000"/>
          </a:bodyPr>
          <a:lstStyle/>
          <a:p>
            <a:r>
              <a:rPr lang="en-US" dirty="0" smtClean="0"/>
              <a:t>More Cowardly Avoidance (but also kind of BA)</a:t>
            </a:r>
            <a:endParaRPr lang="en-US" dirty="0"/>
          </a:p>
        </p:txBody>
      </p:sp>
      <p:sp>
        <p:nvSpPr>
          <p:cNvPr id="3" name="Content Placeholder 2"/>
          <p:cNvSpPr>
            <a:spLocks noGrp="1"/>
          </p:cNvSpPr>
          <p:nvPr>
            <p:ph sz="half" idx="1"/>
          </p:nvPr>
        </p:nvSpPr>
        <p:spPr>
          <a:xfrm>
            <a:off x="0" y="1752600"/>
            <a:ext cx="4495800" cy="5022787"/>
          </a:xfrm>
        </p:spPr>
        <p:txBody>
          <a:bodyPr>
            <a:normAutofit/>
          </a:bodyPr>
          <a:lstStyle/>
          <a:p>
            <a:r>
              <a:rPr lang="en-US" sz="2400" b="1" u="sng" dirty="0" smtClean="0"/>
              <a:t>Camouflage</a:t>
            </a:r>
            <a:r>
              <a:rPr lang="en-US" sz="2400" dirty="0" smtClean="0"/>
              <a:t> – resembling the abiotic factors around it</a:t>
            </a:r>
          </a:p>
          <a:p>
            <a:endParaRPr lang="en-US" sz="2400" dirty="0" smtClean="0"/>
          </a:p>
          <a:p>
            <a:r>
              <a:rPr lang="en-US" sz="2400" b="1" u="sng" dirty="0" smtClean="0"/>
              <a:t>Chemical warfare </a:t>
            </a:r>
            <a:r>
              <a:rPr lang="en-US" sz="2400" dirty="0" smtClean="0"/>
              <a:t>– using poisonous/odorous chemicals</a:t>
            </a:r>
          </a:p>
          <a:p>
            <a:endParaRPr lang="en-US" sz="2400" dirty="0" smtClean="0"/>
          </a:p>
          <a:p>
            <a:r>
              <a:rPr lang="en-US" sz="2400" b="1" u="sng" dirty="0" smtClean="0"/>
              <a:t>Coloration</a:t>
            </a:r>
            <a:r>
              <a:rPr lang="en-US" sz="2400" dirty="0" smtClean="0"/>
              <a:t> – certain colors = danger</a:t>
            </a:r>
          </a:p>
          <a:p>
            <a:endParaRPr lang="en-US" sz="2400" dirty="0" smtClean="0"/>
          </a:p>
          <a:p>
            <a:r>
              <a:rPr lang="en-US" sz="2400" b="1" u="sng" dirty="0" smtClean="0"/>
              <a:t>Mimicking</a:t>
            </a:r>
            <a:r>
              <a:rPr lang="en-US" sz="2400" dirty="0" smtClean="0"/>
              <a:t> – Looking like something more dangerous</a:t>
            </a:r>
            <a:endParaRPr lang="en-US" sz="2400" dirty="0"/>
          </a:p>
        </p:txBody>
      </p:sp>
      <p:pic>
        <p:nvPicPr>
          <p:cNvPr id="1027" name="Picture 3"/>
          <p:cNvPicPr>
            <a:picLocks noChangeAspect="1" noChangeArrowheads="1"/>
          </p:cNvPicPr>
          <p:nvPr/>
        </p:nvPicPr>
        <p:blipFill>
          <a:blip r:embed="rId4" cstate="print"/>
          <a:srcRect/>
          <a:stretch>
            <a:fillRect/>
          </a:stretch>
        </p:blipFill>
        <p:spPr bwMode="auto">
          <a:xfrm>
            <a:off x="4419600" y="3352800"/>
            <a:ext cx="2590800" cy="35052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6248400" y="1447800"/>
            <a:ext cx="260985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Predator-Prey Relationship</a:t>
            </a:r>
            <a:endParaRPr lang="en-US" dirty="0"/>
          </a:p>
        </p:txBody>
      </p:sp>
      <p:sp>
        <p:nvSpPr>
          <p:cNvPr id="3" name="Content Placeholder 2"/>
          <p:cNvSpPr>
            <a:spLocks noGrp="1"/>
          </p:cNvSpPr>
          <p:nvPr>
            <p:ph sz="half" idx="1"/>
          </p:nvPr>
        </p:nvSpPr>
        <p:spPr>
          <a:xfrm>
            <a:off x="0" y="1752600"/>
            <a:ext cx="4953000" cy="5022787"/>
          </a:xfrm>
        </p:spPr>
        <p:txBody>
          <a:bodyPr>
            <a:noAutofit/>
          </a:bodyPr>
          <a:lstStyle/>
          <a:p>
            <a:pPr>
              <a:buNone/>
            </a:pPr>
            <a:r>
              <a:rPr lang="en-US" sz="2400" b="1" u="sng" dirty="0" smtClean="0"/>
              <a:t>Negative Feedback Loop</a:t>
            </a:r>
          </a:p>
          <a:p>
            <a:endParaRPr lang="en-US" sz="2400" dirty="0" smtClean="0"/>
          </a:p>
          <a:p>
            <a:pPr marL="566928" indent="-457200">
              <a:buFont typeface="+mj-lt"/>
              <a:buAutoNum type="arabicPeriod"/>
            </a:pPr>
            <a:r>
              <a:rPr lang="en-US" sz="2400" dirty="0" smtClean="0"/>
              <a:t>Predators kill prey (obviously)</a:t>
            </a:r>
          </a:p>
          <a:p>
            <a:pPr marL="566928" indent="-457200">
              <a:buFont typeface="+mj-lt"/>
              <a:buAutoNum type="arabicPeriod"/>
            </a:pPr>
            <a:endParaRPr lang="en-US" sz="2400" dirty="0" smtClean="0"/>
          </a:p>
          <a:p>
            <a:pPr marL="566928" indent="-457200">
              <a:buFont typeface="+mj-lt"/>
              <a:buAutoNum type="arabicPeriod"/>
            </a:pPr>
            <a:r>
              <a:rPr lang="en-US" sz="2400" dirty="0" smtClean="0"/>
              <a:t>More prey die = less food for predators</a:t>
            </a:r>
          </a:p>
          <a:p>
            <a:pPr marL="566928" indent="-457200">
              <a:buFont typeface="+mj-lt"/>
              <a:buAutoNum type="arabicPeriod"/>
            </a:pPr>
            <a:endParaRPr lang="en-US" sz="2400" dirty="0" smtClean="0"/>
          </a:p>
          <a:p>
            <a:pPr marL="566928" indent="-457200">
              <a:buFont typeface="+mj-lt"/>
              <a:buAutoNum type="arabicPeriod"/>
            </a:pPr>
            <a:r>
              <a:rPr lang="en-US" sz="2400" dirty="0" smtClean="0"/>
              <a:t>Predators die (less food)</a:t>
            </a:r>
          </a:p>
          <a:p>
            <a:pPr marL="566928" indent="-457200">
              <a:buFont typeface="+mj-lt"/>
              <a:buAutoNum type="arabicPeriod"/>
            </a:pPr>
            <a:endParaRPr lang="en-US" sz="2400" dirty="0" smtClean="0"/>
          </a:p>
          <a:p>
            <a:pPr marL="566928" indent="-457200">
              <a:buFont typeface="+mj-lt"/>
              <a:buAutoNum type="arabicPeriod"/>
            </a:pPr>
            <a:r>
              <a:rPr lang="en-US" sz="2400" dirty="0" smtClean="0"/>
              <a:t>Prey start to repopulate, cycle repeats</a:t>
            </a:r>
          </a:p>
        </p:txBody>
      </p:sp>
      <p:pic>
        <p:nvPicPr>
          <p:cNvPr id="5122" name="Picture 2"/>
          <p:cNvPicPr>
            <a:picLocks noChangeAspect="1" noChangeArrowheads="1"/>
          </p:cNvPicPr>
          <p:nvPr/>
        </p:nvPicPr>
        <p:blipFill>
          <a:blip r:embed="rId2" cstate="print"/>
          <a:srcRect/>
          <a:stretch>
            <a:fillRect/>
          </a:stretch>
        </p:blipFill>
        <p:spPr bwMode="auto">
          <a:xfrm>
            <a:off x="5029200" y="1828800"/>
            <a:ext cx="38100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A Predator-Prey Fad Diet</a:t>
            </a:r>
            <a:endParaRPr lang="en-US" dirty="0"/>
          </a:p>
        </p:txBody>
      </p:sp>
      <p:sp>
        <p:nvSpPr>
          <p:cNvPr id="3" name="Content Placeholder 2"/>
          <p:cNvSpPr>
            <a:spLocks noGrp="1"/>
          </p:cNvSpPr>
          <p:nvPr>
            <p:ph sz="half" idx="1"/>
          </p:nvPr>
        </p:nvSpPr>
        <p:spPr>
          <a:xfrm>
            <a:off x="0" y="1600200"/>
            <a:ext cx="4495800" cy="5175187"/>
          </a:xfrm>
        </p:spPr>
        <p:txBody>
          <a:bodyPr>
            <a:normAutofit lnSpcReduction="10000"/>
          </a:bodyPr>
          <a:lstStyle/>
          <a:p>
            <a:r>
              <a:rPr lang="en-US" sz="2400" b="1" u="sng" dirty="0" smtClean="0"/>
              <a:t>Parasitism</a:t>
            </a:r>
            <a:r>
              <a:rPr lang="en-US" sz="2400" dirty="0" smtClean="0"/>
              <a:t> – one species (parasite) gets nourishment by living on another species (host)</a:t>
            </a:r>
          </a:p>
          <a:p>
            <a:endParaRPr lang="en-US" sz="2400" dirty="0" smtClean="0"/>
          </a:p>
          <a:p>
            <a:r>
              <a:rPr lang="en-US" sz="2400" dirty="0" smtClean="0"/>
              <a:t>Smaller than host, weakens host, rarely kills it</a:t>
            </a:r>
          </a:p>
          <a:p>
            <a:endParaRPr lang="en-US" sz="2400" dirty="0" smtClean="0"/>
          </a:p>
          <a:p>
            <a:r>
              <a:rPr lang="en-US" sz="2400" dirty="0" smtClean="0"/>
              <a:t>Ex. Virus</a:t>
            </a:r>
          </a:p>
          <a:p>
            <a:endParaRPr lang="en-US" sz="2400" dirty="0" smtClean="0"/>
          </a:p>
          <a:p>
            <a:r>
              <a:rPr lang="en-US" sz="2400" i="1" dirty="0" smtClean="0"/>
              <a:t>Tapeworm Diet </a:t>
            </a:r>
            <a:r>
              <a:rPr lang="en-US" sz="2400" dirty="0" smtClean="0"/>
              <a:t>– ingest tapeworm, eats contents of stomach (along with actual stomach)</a:t>
            </a:r>
          </a:p>
          <a:p>
            <a:endParaRPr lang="en-US" dirty="0" smtClean="0"/>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419600" y="1524000"/>
            <a:ext cx="4724400" cy="2438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381500" y="4114800"/>
            <a:ext cx="47625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Symbiotic </a:t>
            </a:r>
            <a:r>
              <a:rPr lang="en-US" dirty="0" smtClean="0"/>
              <a:t>Relationships</a:t>
            </a:r>
            <a:endParaRPr lang="en-US" dirty="0"/>
          </a:p>
        </p:txBody>
      </p:sp>
      <p:sp>
        <p:nvSpPr>
          <p:cNvPr id="3" name="Content Placeholder 2"/>
          <p:cNvSpPr>
            <a:spLocks noGrp="1"/>
          </p:cNvSpPr>
          <p:nvPr>
            <p:ph sz="half" idx="1"/>
          </p:nvPr>
        </p:nvSpPr>
        <p:spPr>
          <a:xfrm>
            <a:off x="457200" y="1600200"/>
            <a:ext cx="4038600" cy="5175187"/>
          </a:xfrm>
        </p:spPr>
        <p:txBody>
          <a:bodyPr>
            <a:normAutofit fontScale="77500" lnSpcReduction="20000"/>
          </a:bodyPr>
          <a:lstStyle/>
          <a:p>
            <a:pPr>
              <a:buNone/>
            </a:pPr>
            <a:r>
              <a:rPr lang="en-US" b="1" u="sng" dirty="0" smtClean="0"/>
              <a:t>Symbiotic Relationship </a:t>
            </a:r>
            <a:r>
              <a:rPr lang="en-US" dirty="0" smtClean="0"/>
              <a:t>– interaction between two species</a:t>
            </a:r>
          </a:p>
          <a:p>
            <a:endParaRPr lang="en-US" dirty="0" smtClean="0"/>
          </a:p>
          <a:p>
            <a:pPr>
              <a:buNone/>
            </a:pPr>
            <a:r>
              <a:rPr lang="en-US" b="1" u="sng" dirty="0" smtClean="0"/>
              <a:t>Mutualism</a:t>
            </a:r>
            <a:r>
              <a:rPr lang="en-US" dirty="0" smtClean="0"/>
              <a:t> – both species benefit (+, +)</a:t>
            </a:r>
          </a:p>
          <a:p>
            <a:endParaRPr lang="en-US" dirty="0" smtClean="0"/>
          </a:p>
          <a:p>
            <a:r>
              <a:rPr lang="en-US" dirty="0" smtClean="0"/>
              <a:t>Normally 1 species is protected, the other gets food</a:t>
            </a:r>
          </a:p>
          <a:p>
            <a:endParaRPr lang="en-US" dirty="0" smtClean="0"/>
          </a:p>
          <a:p>
            <a:pPr>
              <a:buNone/>
            </a:pPr>
            <a:r>
              <a:rPr lang="en-US" b="1" u="sng" dirty="0" smtClean="0"/>
              <a:t>Commensalism</a:t>
            </a:r>
            <a:r>
              <a:rPr lang="en-US" dirty="0" smtClean="0"/>
              <a:t> – one species benefits, the other is unaffected (+, 0)</a:t>
            </a:r>
          </a:p>
          <a:p>
            <a:pPr>
              <a:buNone/>
            </a:pPr>
            <a:endParaRPr lang="en-US" dirty="0" smtClean="0"/>
          </a:p>
          <a:p>
            <a:r>
              <a:rPr lang="en-US" dirty="0" smtClean="0"/>
              <a:t>Shark (0) and Pilot Fish (+)</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572000" y="4343400"/>
            <a:ext cx="4572000" cy="25146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648200" y="1676400"/>
            <a:ext cx="42672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On-screen Show (4:3)</PresentationFormat>
  <Paragraphs>100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Warm Up #3</vt:lpstr>
      <vt:lpstr>Avoiding Competition</vt:lpstr>
      <vt:lpstr>Random and Non-Random Mating</vt:lpstr>
      <vt:lpstr>Review…with some new</vt:lpstr>
      <vt:lpstr>Competition is Drama</vt:lpstr>
      <vt:lpstr>More Cowardly Avoidance (but also kind of BA)</vt:lpstr>
      <vt:lpstr>Predator-Prey Relationship</vt:lpstr>
      <vt:lpstr>A Predator-Prey Fad Diet</vt:lpstr>
      <vt:lpstr>Symbiotic Relationships</vt:lpstr>
      <vt:lpstr>Natural Selection: Summarized</vt:lpstr>
      <vt:lpstr>Speciation Influences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#3</dc:title>
  <dc:creator>Windows User</dc:creator>
  <cp:lastModifiedBy>Windows User</cp:lastModifiedBy>
  <cp:revision>1</cp:revision>
  <dcterms:created xsi:type="dcterms:W3CDTF">2015-02-06T18:25:23Z</dcterms:created>
  <dcterms:modified xsi:type="dcterms:W3CDTF">2015-02-06T18:25:46Z</dcterms:modified>
</cp:coreProperties>
</file>