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6B10-16E8-431D-B293-5D0D46B3D315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96EE-6740-4356-AB6B-34C08C99C2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6B10-16E8-431D-B293-5D0D46B3D315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96EE-6740-4356-AB6B-34C08C99C2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6B10-16E8-431D-B293-5D0D46B3D315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96EE-6740-4356-AB6B-34C08C99C2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6B10-16E8-431D-B293-5D0D46B3D315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96EE-6740-4356-AB6B-34C08C99C2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6B10-16E8-431D-B293-5D0D46B3D315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96EE-6740-4356-AB6B-34C08C99C2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6B10-16E8-431D-B293-5D0D46B3D315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96EE-6740-4356-AB6B-34C08C99C2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6B10-16E8-431D-B293-5D0D46B3D315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96EE-6740-4356-AB6B-34C08C99C2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6B10-16E8-431D-B293-5D0D46B3D315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96EE-6740-4356-AB6B-34C08C99C2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6B10-16E8-431D-B293-5D0D46B3D315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96EE-6740-4356-AB6B-34C08C99C2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6B10-16E8-431D-B293-5D0D46B3D315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96EE-6740-4356-AB6B-34C08C99C2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6B10-16E8-431D-B293-5D0D46B3D315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96EE-6740-4356-AB6B-34C08C99C2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C6B10-16E8-431D-B293-5D0D46B3D315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296EE-6740-4356-AB6B-34C08C99C2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Warm Up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Wetlands </a:t>
            </a:r>
            <a:r>
              <a:rPr lang="en-US" dirty="0" smtClean="0"/>
              <a:t>were once considered to be wastelands. Over 50 percent of the United States original wetlands </a:t>
            </a:r>
            <a:r>
              <a:rPr lang="en-US" dirty="0" smtClean="0"/>
              <a:t>have been </a:t>
            </a:r>
            <a:r>
              <a:rPr lang="en-US" dirty="0" smtClean="0"/>
              <a:t>destroyed.</a:t>
            </a:r>
          </a:p>
          <a:p>
            <a:pPr>
              <a:buNone/>
            </a:pPr>
            <a:r>
              <a:rPr lang="en-US" dirty="0" smtClean="0"/>
              <a:t>(a) Describe TWO characteristics that are used by scientists to define an area as a wetland.</a:t>
            </a:r>
          </a:p>
          <a:p>
            <a:pPr>
              <a:buNone/>
            </a:pPr>
            <a:r>
              <a:rPr lang="en-US" dirty="0" smtClean="0"/>
              <a:t>(b) Wetlands are highly productive ecosystems with complex food webs.</a:t>
            </a:r>
          </a:p>
          <a:p>
            <a:r>
              <a:rPr lang="en-US" dirty="0" smtClean="0"/>
              <a:t> (</a:t>
            </a:r>
            <a:r>
              <a:rPr lang="en-US" dirty="0" err="1" smtClean="0"/>
              <a:t>i</a:t>
            </a:r>
            <a:r>
              <a:rPr lang="en-US" dirty="0" smtClean="0"/>
              <a:t>) Complete the diagram of the wetland food web below by drawing arrows that show the direction </a:t>
            </a:r>
            <a:r>
              <a:rPr lang="en-US" dirty="0" smtClean="0"/>
              <a:t>of energy </a:t>
            </a:r>
            <a:r>
              <a:rPr lang="en-US" dirty="0" smtClean="0"/>
              <a:t>flow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/>
              <a:t>FISH 		SNAIL		ALGAE		EAGLE</a:t>
            </a:r>
            <a:endParaRPr lang="en-US" dirty="0" smtClean="0"/>
          </a:p>
          <a:p>
            <a:r>
              <a:rPr lang="en-US" dirty="0" smtClean="0"/>
              <a:t> (ii) Explain why it takes many hectares of wetland to support a pair of eagles.</a:t>
            </a:r>
          </a:p>
          <a:p>
            <a:pPr>
              <a:buNone/>
            </a:pPr>
            <a:r>
              <a:rPr lang="en-US" dirty="0" smtClean="0"/>
              <a:t>(c) Describe TWO economic benefits (other than those related to water quality) that wetlands provide.</a:t>
            </a:r>
          </a:p>
          <a:p>
            <a:pPr>
              <a:buNone/>
            </a:pPr>
            <a:r>
              <a:rPr lang="en-US" dirty="0" smtClean="0"/>
              <a:t>(d) Describe one specific human activity that degrades wetlands.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(e) There </a:t>
            </a:r>
            <a:r>
              <a:rPr lang="en-US" dirty="0" smtClean="0"/>
              <a:t>isn’t really much of a seating chart anymore…so why do you sit in the same seat you always </a:t>
            </a:r>
            <a:r>
              <a:rPr lang="en-US" dirty="0" smtClean="0"/>
              <a:t>do (except you, Kyle.  You go, Kyle).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Adaptation Strategy Plan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4038600" cy="509898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en-US" b="1" u="sng" dirty="0" smtClean="0"/>
              <a:t>Scenario: </a:t>
            </a:r>
            <a:r>
              <a:rPr lang="en-US" dirty="0" smtClean="0"/>
              <a:t>Non-native species thrive in cold and moderate temperatures</a:t>
            </a:r>
            <a:endParaRPr lang="en-US" b="1" u="sng" dirty="0" smtClean="0"/>
          </a:p>
          <a:p>
            <a:pPr marL="514350" indent="-514350">
              <a:buFont typeface="+mj-lt"/>
              <a:buAutoNum type="arabicPeriod"/>
            </a:pPr>
            <a:endParaRPr lang="en-US" b="1" u="sng" dirty="0" smtClean="0"/>
          </a:p>
          <a:p>
            <a:pPr marL="514350" indent="-514350">
              <a:buFont typeface="+mj-lt"/>
              <a:buAutoNum type="arabicPeriod"/>
            </a:pPr>
            <a:endParaRPr lang="en-US" b="1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Directional Selection</a:t>
            </a:r>
            <a:r>
              <a:rPr lang="en-US" dirty="0" smtClean="0"/>
              <a:t> – reproductive rates better on one side of curve than other</a:t>
            </a:r>
          </a:p>
          <a:p>
            <a:pPr marL="514350" indent="-514350">
              <a:buFont typeface="+mj-lt"/>
              <a:buAutoNum type="arabicPeriod"/>
            </a:pPr>
            <a:endParaRPr lang="en-US" b="1" u="sng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b="1" u="sng" dirty="0" smtClean="0"/>
              <a:t>Solution</a:t>
            </a:r>
            <a:r>
              <a:rPr lang="en-US" dirty="0" smtClean="0"/>
              <a:t>: You learn to love the heat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89953" y="1216025"/>
            <a:ext cx="3526518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Adaptation Strategy Plan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Scenario</a:t>
            </a:r>
            <a:r>
              <a:rPr lang="en-US" dirty="0" smtClean="0"/>
              <a:t>: Non-native species loves either really hot or really cold climates</a:t>
            </a:r>
          </a:p>
          <a:p>
            <a:pPr>
              <a:buNone/>
            </a:pPr>
            <a:endParaRPr lang="en-US" dirty="0" smtClean="0"/>
          </a:p>
          <a:p>
            <a:pPr marL="566928" indent="-457200">
              <a:buFont typeface="+mj-lt"/>
              <a:buAutoNum type="arabicPeriod" startAt="2"/>
            </a:pPr>
            <a:r>
              <a:rPr lang="en-US" b="1" u="sng" dirty="0" smtClean="0"/>
              <a:t>Stabilizing Selection </a:t>
            </a:r>
            <a:r>
              <a:rPr lang="en-US" dirty="0" smtClean="0"/>
              <a:t>– highest reproduction = center of curve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/>
              <a:t>Solution</a:t>
            </a:r>
            <a:r>
              <a:rPr lang="en-US" dirty="0" smtClean="0"/>
              <a:t>: You, as a cute panda, adapt to living in moderate climates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24400" y="1828800"/>
            <a:ext cx="400050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Adaptation Plan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0"/>
            <a:ext cx="4038600" cy="4343400"/>
          </a:xfrm>
        </p:spPr>
        <p:txBody>
          <a:bodyPr>
            <a:normAutofit fontScale="85000" lnSpcReduction="10000"/>
          </a:bodyPr>
          <a:lstStyle/>
          <a:p>
            <a:pPr marL="566928" indent="-457200">
              <a:buNone/>
            </a:pPr>
            <a:r>
              <a:rPr lang="en-US" b="1" u="sng" dirty="0" smtClean="0"/>
              <a:t>Scenario:</a:t>
            </a:r>
            <a:r>
              <a:rPr lang="en-US" dirty="0" smtClean="0"/>
              <a:t> Non-native species thrives in moderate temperatures</a:t>
            </a:r>
            <a:endParaRPr lang="en-US" b="1" u="sng" dirty="0" smtClean="0"/>
          </a:p>
          <a:p>
            <a:pPr marL="566928" indent="-457200">
              <a:buFont typeface="+mj-lt"/>
              <a:buAutoNum type="arabicPeriod"/>
            </a:pPr>
            <a:endParaRPr lang="en-US" b="1" u="sng" dirty="0" smtClean="0"/>
          </a:p>
          <a:p>
            <a:pPr marL="566928" indent="-457200">
              <a:buFont typeface="+mj-lt"/>
              <a:buAutoNum type="arabicPeriod"/>
            </a:pPr>
            <a:endParaRPr lang="en-US" b="1" u="sng" dirty="0" smtClean="0"/>
          </a:p>
          <a:p>
            <a:pPr marL="566928" indent="-457200">
              <a:buFont typeface="+mj-lt"/>
              <a:buAutoNum type="arabicPeriod" startAt="3"/>
            </a:pPr>
            <a:r>
              <a:rPr lang="en-US" b="1" u="sng" dirty="0" smtClean="0"/>
              <a:t>Disruptive Selection </a:t>
            </a:r>
            <a:r>
              <a:rPr lang="en-US" dirty="0" smtClean="0"/>
              <a:t>– high reproduction at BOTH extremes </a:t>
            </a:r>
          </a:p>
          <a:p>
            <a:pPr marL="566928" indent="-457200">
              <a:buNone/>
            </a:pPr>
            <a:endParaRPr lang="en-US" dirty="0" smtClean="0"/>
          </a:p>
          <a:p>
            <a:pPr marL="566928" indent="-457200">
              <a:buFont typeface="+mj-lt"/>
              <a:buAutoNum type="arabicPeriod" startAt="3"/>
            </a:pPr>
            <a:endParaRPr lang="en-US" dirty="0" smtClean="0"/>
          </a:p>
          <a:p>
            <a:pPr marL="566928" indent="-457200">
              <a:buNone/>
            </a:pPr>
            <a:r>
              <a:rPr lang="en-US" b="1" u="sng" dirty="0" smtClean="0"/>
              <a:t>Solution</a:t>
            </a:r>
            <a:r>
              <a:rPr lang="en-US" dirty="0" smtClean="0"/>
              <a:t>: You either get a jacket or embrace sweating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94142" y="1216025"/>
            <a:ext cx="3518141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en-US" dirty="0" smtClean="0"/>
              <a:t>Adaptation to a Competitor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95400" y="1905000"/>
            <a:ext cx="60960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Competition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Laying the 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Niche</a:t>
            </a:r>
            <a:r>
              <a:rPr lang="en-US" dirty="0" smtClean="0"/>
              <a:t> – conditions a species needs in order to survive and reproduce in an ecosystem</a:t>
            </a:r>
          </a:p>
          <a:p>
            <a:pPr lvl="1"/>
            <a:r>
              <a:rPr lang="en-US" dirty="0" smtClean="0"/>
              <a:t>Conditions = physical (temperature) and chemical (salinity, acidity)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IMPORTANT to study: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Human impact effects</a:t>
            </a:r>
          </a:p>
          <a:p>
            <a:pPr lvl="1"/>
            <a:r>
              <a:rPr lang="en-US" dirty="0" smtClean="0"/>
              <a:t>Species interaction</a:t>
            </a:r>
          </a:p>
          <a:p>
            <a:pPr lvl="1"/>
            <a:r>
              <a:rPr lang="en-US" dirty="0" smtClean="0"/>
              <a:t>Extinction rates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81200"/>
            <a:ext cx="40481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The Lockett Niche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4038600" cy="509898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In our class, </a:t>
            </a:r>
            <a:r>
              <a:rPr lang="en-US" dirty="0" smtClean="0"/>
              <a:t>36 </a:t>
            </a:r>
            <a:r>
              <a:rPr lang="en-US" dirty="0" smtClean="0"/>
              <a:t>desks</a:t>
            </a:r>
          </a:p>
          <a:p>
            <a:endParaRPr lang="en-US" dirty="0" smtClean="0"/>
          </a:p>
          <a:p>
            <a:r>
              <a:rPr lang="en-US" b="1" u="sng" dirty="0" smtClean="0"/>
              <a:t>Fundamental Niche </a:t>
            </a:r>
            <a:r>
              <a:rPr lang="en-US" dirty="0" smtClean="0"/>
              <a:t>– full range of resources and conditions a species can use</a:t>
            </a:r>
          </a:p>
          <a:p>
            <a:pPr lvl="1"/>
            <a:r>
              <a:rPr lang="en-US" dirty="0" smtClean="0"/>
              <a:t>You can sit at ANY desk</a:t>
            </a:r>
          </a:p>
          <a:p>
            <a:pPr lvl="1"/>
            <a:endParaRPr lang="en-US" dirty="0" smtClean="0"/>
          </a:p>
          <a:p>
            <a:r>
              <a:rPr lang="en-US" b="1" u="sng" dirty="0" smtClean="0"/>
              <a:t>Realized Niche</a:t>
            </a:r>
            <a:r>
              <a:rPr lang="en-US" dirty="0" smtClean="0"/>
              <a:t> – the resources of the fundamental niche a species TENDS to use</a:t>
            </a:r>
          </a:p>
          <a:p>
            <a:pPr lvl="1"/>
            <a:r>
              <a:rPr lang="en-US" dirty="0" smtClean="0"/>
              <a:t>The desk you normally sit at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Why?  Competition for resources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2950" y="1752600"/>
            <a:ext cx="45910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 vs. Niche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94048" cy="5334000"/>
          </a:xfrm>
        </p:spPr>
        <p:txBody>
          <a:bodyPr>
            <a:normAutofit fontScale="92500"/>
          </a:bodyPr>
          <a:lstStyle/>
          <a:p>
            <a:r>
              <a:rPr lang="en-US" b="1" u="sng" dirty="0" smtClean="0"/>
              <a:t>Niche</a:t>
            </a:r>
            <a:r>
              <a:rPr lang="en-US" dirty="0" smtClean="0"/>
              <a:t> – how organism interacts with limited resources available to them</a:t>
            </a:r>
          </a:p>
          <a:p>
            <a:pPr lvl="1"/>
            <a:r>
              <a:rPr lang="en-US" dirty="0" smtClean="0"/>
              <a:t>It’s role in the ecosystem</a:t>
            </a:r>
          </a:p>
          <a:p>
            <a:pPr lvl="2"/>
            <a:r>
              <a:rPr lang="en-US" dirty="0" smtClean="0"/>
              <a:t>Ex. DESKS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u="sng" dirty="0" smtClean="0"/>
              <a:t>Habitat</a:t>
            </a:r>
            <a:r>
              <a:rPr lang="en-US" dirty="0" smtClean="0"/>
              <a:t> – actual location of where the organism lives</a:t>
            </a:r>
          </a:p>
          <a:p>
            <a:pPr lvl="1"/>
            <a:r>
              <a:rPr lang="en-US" dirty="0" smtClean="0"/>
              <a:t>Where it lives in the ecosystem</a:t>
            </a:r>
          </a:p>
          <a:p>
            <a:pPr lvl="2"/>
            <a:r>
              <a:rPr lang="en-US" dirty="0" smtClean="0"/>
              <a:t>Ex. CLASSROOM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to Ponder…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The Giant Panda, which lives in China and eats only bamboo, is on the verge of extinction due to a variety of factors.</a:t>
            </a:r>
          </a:p>
          <a:p>
            <a:endParaRPr lang="en-US" dirty="0" smtClean="0"/>
          </a:p>
          <a:p>
            <a:r>
              <a:rPr lang="en-US" dirty="0" smtClean="0"/>
              <a:t>How are humans contributing to the Panda’s extinction?</a:t>
            </a:r>
          </a:p>
          <a:p>
            <a:endParaRPr lang="en-US" dirty="0" smtClean="0"/>
          </a:p>
          <a:p>
            <a:r>
              <a:rPr lang="en-US" dirty="0" smtClean="0"/>
              <a:t>How are other animals contributing to the Panda’s extinction?</a:t>
            </a:r>
          </a:p>
          <a:p>
            <a:endParaRPr lang="en-US" dirty="0" smtClean="0"/>
          </a:p>
          <a:p>
            <a:r>
              <a:rPr lang="en-US" dirty="0" smtClean="0"/>
              <a:t>How is the Panda contributing to its own extinction?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066800"/>
          </a:xfrm>
        </p:spPr>
        <p:txBody>
          <a:bodyPr/>
          <a:lstStyle/>
          <a:p>
            <a:r>
              <a:rPr lang="en-US" dirty="0" smtClean="0"/>
              <a:t>Other threats to the Cuteness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828800"/>
            <a:ext cx="4495800" cy="4946587"/>
          </a:xfrm>
        </p:spPr>
        <p:txBody>
          <a:bodyPr>
            <a:normAutofit/>
          </a:bodyPr>
          <a:lstStyle/>
          <a:p>
            <a:r>
              <a:rPr lang="en-US" sz="2400" b="1" u="sng" dirty="0" smtClean="0"/>
              <a:t>Non-Native Species </a:t>
            </a:r>
            <a:r>
              <a:rPr lang="en-US" sz="2400" dirty="0" smtClean="0"/>
              <a:t>– species introduced to a niche by humans</a:t>
            </a:r>
          </a:p>
          <a:p>
            <a:endParaRPr lang="en-US" sz="2400" dirty="0" smtClean="0"/>
          </a:p>
          <a:p>
            <a:r>
              <a:rPr lang="en-US" sz="2400" dirty="0" smtClean="0"/>
              <a:t>Competition for resources (food, light, shelter, etc)</a:t>
            </a:r>
          </a:p>
          <a:p>
            <a:endParaRPr lang="en-US" sz="2400" dirty="0" smtClean="0"/>
          </a:p>
          <a:p>
            <a:r>
              <a:rPr lang="en-US" sz="2400" dirty="0" smtClean="0"/>
              <a:t>Non-Native species usually more Generalist (can tolerate more)</a:t>
            </a:r>
          </a:p>
          <a:p>
            <a:endParaRPr lang="en-US" sz="2400" dirty="0" smtClean="0"/>
          </a:p>
          <a:p>
            <a:r>
              <a:rPr lang="en-US" sz="2400" dirty="0" smtClean="0"/>
              <a:t>WHAT’S A PANDA TO DO??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1981200"/>
            <a:ext cx="47625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Why the Panda is killing itself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981200"/>
            <a:ext cx="4495800" cy="4794187"/>
          </a:xfrm>
        </p:spPr>
        <p:txBody>
          <a:bodyPr>
            <a:normAutofit/>
          </a:bodyPr>
          <a:lstStyle/>
          <a:p>
            <a:r>
              <a:rPr lang="en-US" sz="2400" b="1" u="sng" dirty="0" smtClean="0"/>
              <a:t>Generalist species </a:t>
            </a:r>
            <a:r>
              <a:rPr lang="en-US" sz="2400" dirty="0" smtClean="0"/>
              <a:t>– can survive in a large variety of niches  (flies, cockroaches, mice, etc)</a:t>
            </a:r>
          </a:p>
          <a:p>
            <a:endParaRPr lang="en-US" sz="2400" dirty="0" smtClean="0"/>
          </a:p>
          <a:p>
            <a:r>
              <a:rPr lang="en-US" sz="2400" b="1" u="sng" dirty="0" smtClean="0"/>
              <a:t>Specialist species </a:t>
            </a:r>
            <a:r>
              <a:rPr lang="en-US" sz="2400" dirty="0" smtClean="0"/>
              <a:t>– can only survive in a very particular niche/environment (Panda)</a:t>
            </a:r>
          </a:p>
          <a:p>
            <a:endParaRPr lang="en-US" sz="2400" dirty="0" smtClean="0"/>
          </a:p>
          <a:p>
            <a:r>
              <a:rPr lang="en-US" sz="2400" dirty="0" smtClean="0"/>
              <a:t>Less tolerant = less likely you are to survive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209800"/>
            <a:ext cx="3429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The Grossness of the Cockroach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752600"/>
            <a:ext cx="4495800" cy="502278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Literally eats anything (including electrical cords and glue)</a:t>
            </a:r>
          </a:p>
          <a:p>
            <a:endParaRPr lang="en-US" dirty="0" smtClean="0"/>
          </a:p>
          <a:p>
            <a:r>
              <a:rPr lang="en-US" dirty="0" smtClean="0"/>
              <a:t>Can breed anywhere (except polar regions)</a:t>
            </a:r>
          </a:p>
          <a:p>
            <a:endParaRPr lang="en-US" dirty="0" smtClean="0"/>
          </a:p>
          <a:p>
            <a:r>
              <a:rPr lang="en-US" dirty="0" smtClean="0"/>
              <a:t>1 cockroach </a:t>
            </a:r>
            <a:r>
              <a:rPr lang="en-US" dirty="0" smtClean="0">
                <a:sym typeface="Wingdings" pitchFamily="2" charset="2"/>
              </a:rPr>
              <a:t> 10 million babies in one year.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One species can survive frozen for 48 hours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Can survive nuclear bomb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4267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962400"/>
            <a:ext cx="4267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</Words>
  <Application>Microsoft Office PowerPoint</Application>
  <PresentationFormat>On-screen Show (4:3)</PresentationFormat>
  <Paragraphs>94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Warm Up #2</vt:lpstr>
      <vt:lpstr> Competition</vt:lpstr>
      <vt:lpstr>Laying the Land</vt:lpstr>
      <vt:lpstr>The Lockett Niche</vt:lpstr>
      <vt:lpstr>Habitat vs. Niche</vt:lpstr>
      <vt:lpstr>Question to Ponder…</vt:lpstr>
      <vt:lpstr>Other threats to the Cuteness</vt:lpstr>
      <vt:lpstr>Why the Panda is killing itself</vt:lpstr>
      <vt:lpstr>The Grossness of the Cockroach</vt:lpstr>
      <vt:lpstr>Adaptation Strategy Plan A</vt:lpstr>
      <vt:lpstr>Adaptation Strategy Plan B</vt:lpstr>
      <vt:lpstr>Adaptation Plan C</vt:lpstr>
      <vt:lpstr>Adaptation to a Competitor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#2</dc:title>
  <dc:creator>Windows User</dc:creator>
  <cp:lastModifiedBy>Windows User</cp:lastModifiedBy>
  <cp:revision>1</cp:revision>
  <dcterms:created xsi:type="dcterms:W3CDTF">2015-02-06T18:26:20Z</dcterms:created>
  <dcterms:modified xsi:type="dcterms:W3CDTF">2015-02-06T18:26:44Z</dcterms:modified>
</cp:coreProperties>
</file>