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962728-545E-4007-B9B7-9B21A15F69E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62728-545E-4007-B9B7-9B21A15F69E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62728-545E-4007-B9B7-9B21A15F69E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62728-545E-4007-B9B7-9B21A15F69E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962728-545E-4007-B9B7-9B21A15F69E2}" type="datetimeFigureOut">
              <a:rPr lang="en-US" smtClean="0"/>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962728-545E-4007-B9B7-9B21A15F69E2}"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962728-545E-4007-B9B7-9B21A15F69E2}" type="datetimeFigureOut">
              <a:rPr lang="en-US" smtClean="0"/>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962728-545E-4007-B9B7-9B21A15F69E2}" type="datetimeFigureOut">
              <a:rPr lang="en-US" smtClean="0"/>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62728-545E-4007-B9B7-9B21A15F69E2}" type="datetimeFigureOut">
              <a:rPr lang="en-US" smtClean="0"/>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62728-545E-4007-B9B7-9B21A15F69E2}"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62728-545E-4007-B9B7-9B21A15F69E2}" type="datetimeFigureOut">
              <a:rPr lang="en-US" smtClean="0"/>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2C56E-64F5-451D-9965-AF0C8B54BF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62728-545E-4007-B9B7-9B21A15F69E2}" type="datetimeFigureOut">
              <a:rPr lang="en-US" smtClean="0"/>
              <a:t>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2C56E-64F5-451D-9965-AF0C8B54BF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h-lqtxZisA" TargetMode="External"/><Relationship Id="rId2" Type="http://schemas.openxmlformats.org/officeDocument/2006/relationships/hyperlink" Target="https://www.youtube.com/watch?v=69-ARLAhpIQ" TargetMode="External"/><Relationship Id="rId1" Type="http://schemas.openxmlformats.org/officeDocument/2006/relationships/slideLayout" Target="../slideLayouts/slideLayout2.xml"/><Relationship Id="rId4" Type="http://schemas.openxmlformats.org/officeDocument/2006/relationships/hyperlink" Target="https://www.youtube.com/watch?v=XHoOG4eKzb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Warm Up #4</a:t>
            </a:r>
            <a:endParaRPr lang="en-US" dirty="0"/>
          </a:p>
        </p:txBody>
      </p:sp>
      <p:sp>
        <p:nvSpPr>
          <p:cNvPr id="5" name="Content Placeholder 4"/>
          <p:cNvSpPr>
            <a:spLocks noGrp="1"/>
          </p:cNvSpPr>
          <p:nvPr>
            <p:ph idx="1"/>
          </p:nvPr>
        </p:nvSpPr>
        <p:spPr>
          <a:xfrm>
            <a:off x="0" y="838200"/>
            <a:ext cx="8991600" cy="6019800"/>
          </a:xfrm>
        </p:spPr>
        <p:txBody>
          <a:bodyPr>
            <a:normAutofit/>
          </a:bodyPr>
          <a:lstStyle/>
          <a:p>
            <a:r>
              <a:rPr lang="en-US" sz="2400" dirty="0" smtClean="0"/>
              <a:t>Ultimately, what is any organism’s goal?  What is the biggest threat to this goal they have?</a:t>
            </a:r>
          </a:p>
          <a:p>
            <a:pPr marL="0" indent="0">
              <a:buNone/>
            </a:pPr>
            <a:endParaRPr lang="en-US" sz="2400" dirty="0" smtClean="0"/>
          </a:p>
          <a:p>
            <a:r>
              <a:rPr lang="en-US" sz="2400" dirty="0" smtClean="0"/>
              <a:t>How would mainland species compare to those of island locations?</a:t>
            </a:r>
            <a:r>
              <a:rPr lang="en-US" sz="2400" dirty="0"/>
              <a:t> </a:t>
            </a:r>
            <a:r>
              <a:rPr lang="en-US" sz="2400" dirty="0" smtClean="0"/>
              <a:t> How would this be an example of geographic isolation?</a:t>
            </a:r>
          </a:p>
          <a:p>
            <a:pPr marL="0" indent="0">
              <a:buNone/>
            </a:pPr>
            <a:endParaRPr lang="en-US" sz="2400" dirty="0" smtClean="0"/>
          </a:p>
          <a:p>
            <a:r>
              <a:rPr lang="en-US" sz="2400" dirty="0" err="1"/>
              <a:t>Nemo</a:t>
            </a:r>
            <a:r>
              <a:rPr lang="en-US" sz="2400" dirty="0"/>
              <a:t> is a cute saltwater clownfish.  A competitive (and not as cute) fish species thrives in moderate levels of salinity.  Show, using a bell curve, show how </a:t>
            </a:r>
            <a:r>
              <a:rPr lang="en-US" sz="2400" dirty="0" err="1"/>
              <a:t>Nemo</a:t>
            </a:r>
            <a:r>
              <a:rPr lang="en-US" sz="2400" dirty="0"/>
              <a:t> would respond to this invasive species.  What type of selection is this?</a:t>
            </a:r>
          </a:p>
          <a:p>
            <a:pPr marL="0" indent="0">
              <a:buNone/>
            </a:pPr>
            <a:endParaRPr lang="en-US" sz="2400" dirty="0" smtClean="0"/>
          </a:p>
          <a:p>
            <a:r>
              <a:rPr lang="en-US" sz="2400" dirty="0" smtClean="0"/>
              <a:t>I personally believe that humans are neither innately good nor evil, but instead innately </a:t>
            </a:r>
            <a:r>
              <a:rPr lang="en-US" sz="2400" dirty="0" smtClean="0"/>
              <a:t>selfish.  Where </a:t>
            </a:r>
            <a:r>
              <a:rPr lang="en-US" sz="2400" dirty="0" smtClean="0"/>
              <a:t>do you stand on this issue?  Provide any personal testimony/opinion you have to support your argument.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Aftermath: Population Zero</a:t>
            </a:r>
            <a:br>
              <a:rPr lang="en-US" dirty="0" smtClean="0"/>
            </a:br>
            <a:r>
              <a:rPr lang="en-US" sz="3600" dirty="0" smtClean="0"/>
              <a:t>Succession After Humans</a:t>
            </a:r>
            <a:endParaRPr lang="en-US" dirty="0"/>
          </a:p>
        </p:txBody>
      </p:sp>
      <p:sp>
        <p:nvSpPr>
          <p:cNvPr id="5" name="Content Placeholder 4"/>
          <p:cNvSpPr>
            <a:spLocks noGrp="1"/>
          </p:cNvSpPr>
          <p:nvPr>
            <p:ph idx="1"/>
          </p:nvPr>
        </p:nvSpPr>
        <p:spPr>
          <a:xfrm>
            <a:off x="228600" y="1600200"/>
            <a:ext cx="8534400" cy="5029200"/>
          </a:xfrm>
        </p:spPr>
        <p:txBody>
          <a:bodyPr/>
          <a:lstStyle/>
          <a:p>
            <a:r>
              <a:rPr lang="en-US" dirty="0" smtClean="0"/>
              <a:t>Trailer: </a:t>
            </a:r>
            <a:r>
              <a:rPr lang="en-US" dirty="0" smtClean="0">
                <a:hlinkClick r:id="rId2"/>
              </a:rPr>
              <a:t>https://</a:t>
            </a:r>
            <a:r>
              <a:rPr lang="en-US" dirty="0" smtClean="0">
                <a:hlinkClick r:id="rId2"/>
              </a:rPr>
              <a:t>www.youtube.com/watch?v=69-ARLAhpIQ</a:t>
            </a:r>
            <a:r>
              <a:rPr lang="en-US" dirty="0" smtClean="0"/>
              <a:t> </a:t>
            </a:r>
          </a:p>
          <a:p>
            <a:endParaRPr lang="en-US" dirty="0" smtClean="0"/>
          </a:p>
          <a:p>
            <a:endParaRPr lang="en-US" dirty="0" smtClean="0"/>
          </a:p>
          <a:p>
            <a:endParaRPr lang="en-US" dirty="0" smtClean="0"/>
          </a:p>
          <a:p>
            <a:r>
              <a:rPr lang="en-US" dirty="0" smtClean="0"/>
              <a:t>Clip: </a:t>
            </a:r>
            <a:r>
              <a:rPr lang="en-US" dirty="0" smtClean="0">
                <a:hlinkClick r:id="rId3"/>
              </a:rPr>
              <a:t>https://</a:t>
            </a:r>
            <a:r>
              <a:rPr lang="en-US" dirty="0" smtClean="0">
                <a:hlinkClick r:id="rId3"/>
              </a:rPr>
              <a:t>www.youtube.com/watch?v=Rh-lqtxZisA</a:t>
            </a:r>
            <a:endParaRPr lang="en-US" dirty="0" smtClean="0"/>
          </a:p>
          <a:p>
            <a:endParaRPr lang="en-US" dirty="0" smtClean="0"/>
          </a:p>
          <a:p>
            <a:endParaRPr lang="en-US" dirty="0" smtClean="0"/>
          </a:p>
          <a:p>
            <a:endParaRPr lang="en-US" dirty="0" smtClean="0"/>
          </a:p>
          <a:p>
            <a:r>
              <a:rPr lang="en-US" dirty="0" smtClean="0"/>
              <a:t>Full Movie: </a:t>
            </a:r>
            <a:r>
              <a:rPr lang="en-US" dirty="0" smtClean="0">
                <a:hlinkClick r:id="rId4"/>
              </a:rPr>
              <a:t>https</a:t>
            </a:r>
            <a:r>
              <a:rPr lang="en-US" dirty="0" smtClean="0">
                <a:hlinkClick r:id="rId4"/>
              </a:rPr>
              <a:t>://</a:t>
            </a:r>
            <a:r>
              <a:rPr lang="en-US" dirty="0" smtClean="0">
                <a:hlinkClick r:id="rId4"/>
              </a:rPr>
              <a:t>www.youtube.com/watch?v=XHoOG4eKzbM</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884238"/>
          </a:xfrm>
        </p:spPr>
        <p:txBody>
          <a:bodyPr/>
          <a:lstStyle/>
          <a:p>
            <a:r>
              <a:rPr lang="en-US" dirty="0" smtClean="0"/>
              <a:t>Warm Up </a:t>
            </a:r>
            <a:r>
              <a:rPr lang="en-US" dirty="0" smtClean="0"/>
              <a:t>#5</a:t>
            </a:r>
            <a:endParaRPr lang="en-US" dirty="0"/>
          </a:p>
        </p:txBody>
      </p:sp>
      <p:sp>
        <p:nvSpPr>
          <p:cNvPr id="5" name="Content Placeholder 4"/>
          <p:cNvSpPr>
            <a:spLocks noGrp="1"/>
          </p:cNvSpPr>
          <p:nvPr>
            <p:ph idx="1"/>
          </p:nvPr>
        </p:nvSpPr>
        <p:spPr>
          <a:xfrm>
            <a:off x="0" y="533400"/>
            <a:ext cx="8839200" cy="5638800"/>
          </a:xfrm>
        </p:spPr>
        <p:txBody>
          <a:bodyPr>
            <a:noAutofit/>
          </a:bodyPr>
          <a:lstStyle/>
          <a:p>
            <a:r>
              <a:rPr lang="en-US" sz="2400" dirty="0" smtClean="0"/>
              <a:t>In a hypothetical world, a coral species thrives in moderate levels of salinity.  There are two competing coral species, one that thrives in low salinity levels, and another thriving in high salinity levels.  How will the original coral species adapt in order to survive?</a:t>
            </a:r>
          </a:p>
          <a:p>
            <a:endParaRPr lang="en-US" sz="2400" dirty="0"/>
          </a:p>
          <a:p>
            <a:r>
              <a:rPr lang="en-US" sz="2400" dirty="0" smtClean="0"/>
              <a:t>What types of organisms do you think existed when life on Earth began?  Why do you think so (what traits would these organisms need to have?)</a:t>
            </a:r>
          </a:p>
          <a:p>
            <a:pPr lvl="1"/>
            <a:r>
              <a:rPr lang="en-US" sz="2400" dirty="0" smtClean="0"/>
              <a:t>Why would humans not have made the cut of organisms to BEGIN life?</a:t>
            </a:r>
          </a:p>
          <a:p>
            <a:endParaRPr lang="en-US" sz="2400" dirty="0"/>
          </a:p>
          <a:p>
            <a:r>
              <a:rPr lang="en-US" sz="2400" dirty="0" smtClean="0"/>
              <a:t>How can a specific niche influence the traits you possess?  Use Darwin’s finches as an example.</a:t>
            </a:r>
          </a:p>
          <a:p>
            <a:endParaRPr lang="en-US" sz="2400" dirty="0"/>
          </a:p>
          <a:p>
            <a:r>
              <a:rPr lang="en-US" sz="2400" dirty="0" smtClean="0"/>
              <a:t>How can the size of a population influence the traits you possess?</a:t>
            </a:r>
            <a:endParaRPr lang="en-US" sz="2400" dirty="0"/>
          </a:p>
        </p:txBody>
      </p:sp>
    </p:spTree>
    <p:extLst>
      <p:ext uri="{BB962C8B-B14F-4D97-AF65-F5344CB8AC3E}">
        <p14:creationId xmlns="" xmlns:p14="http://schemas.microsoft.com/office/powerpoint/2010/main" val="354937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667000"/>
            <a:ext cx="6858000" cy="1143000"/>
          </a:xfrm>
        </p:spPr>
        <p:txBody>
          <a:bodyPr>
            <a:normAutofit/>
          </a:bodyPr>
          <a:lstStyle/>
          <a:p>
            <a:r>
              <a:rPr lang="en-US" sz="4800" dirty="0" smtClean="0"/>
              <a:t>Ecological Succession</a:t>
            </a:r>
            <a:endParaRPr lang="en-US" sz="4800" dirty="0"/>
          </a:p>
        </p:txBody>
      </p:sp>
      <p:sp>
        <p:nvSpPr>
          <p:cNvPr id="5" name="Subtitle 4"/>
          <p:cNvSpPr>
            <a:spLocks noGrp="1"/>
          </p:cNvSpPr>
          <p:nvPr>
            <p:ph type="subTitle" idx="1"/>
          </p:nvPr>
        </p:nvSpPr>
        <p:spPr>
          <a:xfrm>
            <a:off x="0" y="3429000"/>
            <a:ext cx="6705600" cy="1752600"/>
          </a:xfrm>
        </p:spPr>
        <p:txBody>
          <a:bodyPr>
            <a:noAutofit/>
          </a:bodyPr>
          <a:lstStyle/>
          <a:p>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normAutofit/>
          </a:bodyPr>
          <a:lstStyle/>
          <a:p>
            <a:r>
              <a:rPr lang="en-US" dirty="0" smtClean="0"/>
              <a:t>Ecological </a:t>
            </a:r>
            <a:r>
              <a:rPr lang="en-US" dirty="0" smtClean="0"/>
              <a:t>Succession</a:t>
            </a:r>
            <a:endParaRPr lang="en-US" dirty="0"/>
          </a:p>
        </p:txBody>
      </p:sp>
      <p:sp>
        <p:nvSpPr>
          <p:cNvPr id="3" name="Content Placeholder 2"/>
          <p:cNvSpPr>
            <a:spLocks noGrp="1"/>
          </p:cNvSpPr>
          <p:nvPr>
            <p:ph sz="half" idx="1"/>
          </p:nvPr>
        </p:nvSpPr>
        <p:spPr>
          <a:xfrm>
            <a:off x="152400" y="1219200"/>
            <a:ext cx="7162800" cy="5638800"/>
          </a:xfrm>
        </p:spPr>
        <p:txBody>
          <a:bodyPr>
            <a:normAutofit/>
          </a:bodyPr>
          <a:lstStyle/>
          <a:p>
            <a:r>
              <a:rPr lang="en-US" sz="3200" b="1" u="sng" dirty="0" smtClean="0"/>
              <a:t>Ecological Succession </a:t>
            </a:r>
            <a:r>
              <a:rPr lang="en-US" sz="3200" dirty="0" smtClean="0"/>
              <a:t>– gradual, predictable changes in species composition</a:t>
            </a:r>
          </a:p>
          <a:p>
            <a:endParaRPr lang="en-US" sz="3200" dirty="0" smtClean="0"/>
          </a:p>
          <a:p>
            <a:endParaRPr lang="en-US" sz="3200" dirty="0" smtClean="0">
              <a:sym typeface="Wingdings" pitchFamily="2" charset="2"/>
            </a:endParaRPr>
          </a:p>
          <a:p>
            <a:r>
              <a:rPr lang="en-US" sz="3200" b="1" u="sng" dirty="0" smtClean="0">
                <a:sym typeface="Wingdings" pitchFamily="2" charset="2"/>
              </a:rPr>
              <a:t>Primary</a:t>
            </a:r>
            <a:r>
              <a:rPr lang="en-US" sz="3200" dirty="0" smtClean="0">
                <a:sym typeface="Wingdings" pitchFamily="2" charset="2"/>
              </a:rPr>
              <a:t> – establishing life where life NEVER existed</a:t>
            </a:r>
          </a:p>
          <a:p>
            <a:endParaRPr lang="en-US" sz="3200" dirty="0" smtClean="0">
              <a:sym typeface="Wingdings" pitchFamily="2" charset="2"/>
            </a:endParaRPr>
          </a:p>
          <a:p>
            <a:r>
              <a:rPr lang="en-US" sz="3200" b="1" u="sng" dirty="0" smtClean="0">
                <a:sym typeface="Wingdings" pitchFamily="2" charset="2"/>
              </a:rPr>
              <a:t>Secondary</a:t>
            </a:r>
            <a:r>
              <a:rPr lang="en-US" sz="3200" dirty="0" smtClean="0">
                <a:sym typeface="Wingdings" pitchFamily="2" charset="2"/>
              </a:rPr>
              <a:t> – RE-establishing life after a disaster</a:t>
            </a:r>
            <a:endParaRPr lang="en-US" sz="3200" dirty="0"/>
          </a:p>
        </p:txBody>
      </p:sp>
      <p:sp>
        <p:nvSpPr>
          <p:cNvPr id="6" name="Content Placeholder 5"/>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229600" cy="1066800"/>
          </a:xfrm>
        </p:spPr>
        <p:txBody>
          <a:bodyPr/>
          <a:lstStyle/>
          <a:p>
            <a:r>
              <a:rPr lang="en-US" dirty="0" smtClean="0"/>
              <a:t>When the World was Young</a:t>
            </a:r>
            <a:endParaRPr lang="en-US" dirty="0"/>
          </a:p>
        </p:txBody>
      </p:sp>
      <p:sp>
        <p:nvSpPr>
          <p:cNvPr id="5" name="Content Placeholder 4"/>
          <p:cNvSpPr>
            <a:spLocks noGrp="1"/>
          </p:cNvSpPr>
          <p:nvPr>
            <p:ph sz="half" idx="1"/>
          </p:nvPr>
        </p:nvSpPr>
        <p:spPr>
          <a:xfrm>
            <a:off x="0" y="1676400"/>
            <a:ext cx="4498848" cy="5181600"/>
          </a:xfrm>
        </p:spPr>
        <p:txBody>
          <a:bodyPr>
            <a:noAutofit/>
          </a:bodyPr>
          <a:lstStyle/>
          <a:p>
            <a:r>
              <a:rPr lang="en-US" sz="2400" dirty="0" smtClean="0"/>
              <a:t>Atmosphere:</a:t>
            </a:r>
          </a:p>
          <a:p>
            <a:pPr lvl="1"/>
            <a:r>
              <a:rPr lang="en-US" sz="2000" dirty="0" smtClean="0"/>
              <a:t>Hydrogen CYANIDE</a:t>
            </a:r>
          </a:p>
          <a:p>
            <a:pPr lvl="1"/>
            <a:r>
              <a:rPr lang="en-US" sz="2000" dirty="0" smtClean="0"/>
              <a:t>Carbon MONOXIDE</a:t>
            </a:r>
          </a:p>
          <a:p>
            <a:pPr lvl="1"/>
            <a:r>
              <a:rPr lang="en-US" sz="2000" dirty="0" smtClean="0"/>
              <a:t>Hydrogen SULFIDE </a:t>
            </a:r>
          </a:p>
          <a:p>
            <a:pPr lvl="1"/>
            <a:endParaRPr lang="en-US" sz="2000" dirty="0" smtClean="0"/>
          </a:p>
          <a:p>
            <a:r>
              <a:rPr lang="en-US" sz="2400" dirty="0" smtClean="0"/>
              <a:t>Earth Cools (water)</a:t>
            </a:r>
          </a:p>
          <a:p>
            <a:endParaRPr lang="en-US" sz="2400" dirty="0" smtClean="0"/>
          </a:p>
          <a:p>
            <a:r>
              <a:rPr lang="en-US" sz="2400" b="1" u="sng" dirty="0" smtClean="0"/>
              <a:t>Miller-Urey Experiment </a:t>
            </a:r>
            <a:r>
              <a:rPr lang="en-US" sz="2400" dirty="0" smtClean="0"/>
              <a:t>– organic matter from gasses of Earth</a:t>
            </a:r>
          </a:p>
          <a:p>
            <a:endParaRPr lang="en-US" sz="2400" dirty="0" smtClean="0"/>
          </a:p>
          <a:p>
            <a:r>
              <a:rPr lang="en-US" sz="2400" dirty="0" smtClean="0"/>
              <a:t>Asteroids </a:t>
            </a:r>
            <a:r>
              <a:rPr lang="en-US" sz="2400" dirty="0" smtClean="0">
                <a:sym typeface="Wingdings" pitchFamily="2" charset="2"/>
              </a:rPr>
              <a:t> </a:t>
            </a:r>
            <a:r>
              <a:rPr lang="en-US" sz="2400" dirty="0" err="1" smtClean="0">
                <a:sym typeface="Wingdings" pitchFamily="2" charset="2"/>
              </a:rPr>
              <a:t>Archaebacteria</a:t>
            </a:r>
            <a:endParaRPr lang="en-US" sz="2400" dirty="0"/>
          </a:p>
        </p:txBody>
      </p:sp>
      <p:pic>
        <p:nvPicPr>
          <p:cNvPr id="10242" name="Picture 2"/>
          <p:cNvPicPr>
            <a:picLocks noChangeAspect="1" noChangeArrowheads="1"/>
          </p:cNvPicPr>
          <p:nvPr/>
        </p:nvPicPr>
        <p:blipFill>
          <a:blip r:embed="rId2" cstate="print"/>
          <a:srcRect/>
          <a:stretch>
            <a:fillRect/>
          </a:stretch>
        </p:blipFill>
        <p:spPr bwMode="auto">
          <a:xfrm>
            <a:off x="4648200" y="1600200"/>
            <a:ext cx="4191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lstStyle/>
          <a:p>
            <a:r>
              <a:rPr lang="en-US" dirty="0" smtClean="0"/>
              <a:t>Primary Succession Steps</a:t>
            </a:r>
            <a:endParaRPr lang="en-US" dirty="0"/>
          </a:p>
        </p:txBody>
      </p:sp>
      <p:sp>
        <p:nvSpPr>
          <p:cNvPr id="3" name="Content Placeholder 2"/>
          <p:cNvSpPr>
            <a:spLocks noGrp="1"/>
          </p:cNvSpPr>
          <p:nvPr>
            <p:ph sz="half" idx="1"/>
          </p:nvPr>
        </p:nvSpPr>
        <p:spPr>
          <a:xfrm>
            <a:off x="0" y="1219200"/>
            <a:ext cx="4800600" cy="5638800"/>
          </a:xfrm>
        </p:spPr>
        <p:txBody>
          <a:bodyPr>
            <a:normAutofit fontScale="85000" lnSpcReduction="20000"/>
          </a:bodyPr>
          <a:lstStyle/>
          <a:p>
            <a:r>
              <a:rPr lang="en-US" b="1" u="sng" dirty="0" smtClean="0"/>
              <a:t>Pioneer Species </a:t>
            </a:r>
            <a:r>
              <a:rPr lang="en-US" dirty="0" smtClean="0"/>
              <a:t>– first species to inhabit area (</a:t>
            </a:r>
            <a:r>
              <a:rPr lang="en-US" dirty="0" err="1" smtClean="0"/>
              <a:t>ballers</a:t>
            </a:r>
            <a:r>
              <a:rPr lang="en-US" dirty="0" smtClean="0"/>
              <a:t>)</a:t>
            </a:r>
          </a:p>
          <a:p>
            <a:pPr lvl="1"/>
            <a:r>
              <a:rPr lang="en-US" i="1" dirty="0" smtClean="0"/>
              <a:t>Lichens</a:t>
            </a:r>
            <a:r>
              <a:rPr lang="en-US" dirty="0" smtClean="0"/>
              <a:t> (fungi + algae)</a:t>
            </a:r>
          </a:p>
          <a:p>
            <a:pPr lvl="1"/>
            <a:r>
              <a:rPr lang="en-US" dirty="0" smtClean="0"/>
              <a:t>FORMS SOIL</a:t>
            </a:r>
          </a:p>
          <a:p>
            <a:pPr lvl="1"/>
            <a:endParaRPr lang="en-US" dirty="0" smtClean="0"/>
          </a:p>
          <a:p>
            <a:r>
              <a:rPr lang="en-US" b="1" u="sng" dirty="0" smtClean="0"/>
              <a:t>Early </a:t>
            </a:r>
            <a:r>
              <a:rPr lang="en-US" b="1" u="sng" dirty="0" err="1" smtClean="0"/>
              <a:t>Successional</a:t>
            </a:r>
            <a:r>
              <a:rPr lang="en-US" b="1" u="sng" dirty="0" smtClean="0"/>
              <a:t> </a:t>
            </a:r>
            <a:r>
              <a:rPr lang="en-US" dirty="0" smtClean="0"/>
              <a:t>– small life forms, generalists</a:t>
            </a:r>
          </a:p>
          <a:p>
            <a:endParaRPr lang="en-US" dirty="0" smtClean="0"/>
          </a:p>
          <a:p>
            <a:r>
              <a:rPr lang="en-US" b="1" u="sng" dirty="0" smtClean="0"/>
              <a:t>Mid </a:t>
            </a:r>
            <a:r>
              <a:rPr lang="en-US" b="1" u="sng" dirty="0" err="1" smtClean="0"/>
              <a:t>Successional</a:t>
            </a:r>
            <a:r>
              <a:rPr lang="en-US" b="1" u="sng" dirty="0" smtClean="0"/>
              <a:t> </a:t>
            </a:r>
            <a:r>
              <a:rPr lang="en-US" dirty="0" smtClean="0"/>
              <a:t>– larger,  more specific life</a:t>
            </a:r>
          </a:p>
          <a:p>
            <a:endParaRPr lang="en-US" dirty="0" smtClean="0"/>
          </a:p>
          <a:p>
            <a:r>
              <a:rPr lang="en-US" b="1" u="sng" dirty="0" smtClean="0"/>
              <a:t>Late </a:t>
            </a:r>
            <a:r>
              <a:rPr lang="en-US" b="1" u="sng" dirty="0" err="1" smtClean="0"/>
              <a:t>Successional</a:t>
            </a:r>
            <a:r>
              <a:rPr lang="en-US" b="1" u="sng" dirty="0" smtClean="0"/>
              <a:t> </a:t>
            </a:r>
            <a:r>
              <a:rPr lang="en-US" dirty="0" smtClean="0"/>
              <a:t>– larger, diverse species</a:t>
            </a:r>
          </a:p>
          <a:p>
            <a:endParaRPr lang="en-US" dirty="0" smtClean="0"/>
          </a:p>
          <a:p>
            <a:r>
              <a:rPr lang="en-US" b="1" u="sng" dirty="0" smtClean="0"/>
              <a:t>Wilderness</a:t>
            </a:r>
            <a:r>
              <a:rPr lang="en-US" dirty="0" smtClean="0"/>
              <a:t> – most diverse, large species</a:t>
            </a:r>
          </a:p>
        </p:txBody>
      </p:sp>
      <p:pic>
        <p:nvPicPr>
          <p:cNvPr id="9218" name="Picture 2"/>
          <p:cNvPicPr>
            <a:picLocks noChangeAspect="1" noChangeArrowheads="1"/>
          </p:cNvPicPr>
          <p:nvPr/>
        </p:nvPicPr>
        <p:blipFill>
          <a:blip r:embed="rId2" cstate="print"/>
          <a:srcRect/>
          <a:stretch>
            <a:fillRect/>
          </a:stretch>
        </p:blipFill>
        <p:spPr bwMode="auto">
          <a:xfrm>
            <a:off x="5257800" y="1295400"/>
            <a:ext cx="35814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066800"/>
          </a:xfrm>
        </p:spPr>
        <p:txBody>
          <a:bodyPr/>
          <a:lstStyle/>
          <a:p>
            <a:r>
              <a:rPr lang="en-US" dirty="0" smtClean="0"/>
              <a:t>Plant Evolution During Succession</a:t>
            </a:r>
            <a:endParaRPr lang="en-US" dirty="0"/>
          </a:p>
        </p:txBody>
      </p:sp>
      <p:sp>
        <p:nvSpPr>
          <p:cNvPr id="3" name="Content Placeholder 2"/>
          <p:cNvSpPr>
            <a:spLocks noGrp="1"/>
          </p:cNvSpPr>
          <p:nvPr>
            <p:ph sz="half" idx="1"/>
          </p:nvPr>
        </p:nvSpPr>
        <p:spPr>
          <a:xfrm>
            <a:off x="0" y="1447800"/>
            <a:ext cx="4724400" cy="5181600"/>
          </a:xfrm>
        </p:spPr>
        <p:txBody>
          <a:bodyPr>
            <a:noAutofit/>
          </a:bodyPr>
          <a:lstStyle/>
          <a:p>
            <a:r>
              <a:rPr lang="en-US" sz="2400" b="1" u="sng" dirty="0" smtClean="0"/>
              <a:t>Early</a:t>
            </a:r>
            <a:r>
              <a:rPr lang="en-US" sz="2400" dirty="0" smtClean="0"/>
              <a:t> – reproduce quickly, close to ground, survive harsh conditions (</a:t>
            </a:r>
            <a:r>
              <a:rPr lang="en-US" sz="2400" i="1" u="sng" dirty="0" smtClean="0"/>
              <a:t>facilitation</a:t>
            </a:r>
            <a:r>
              <a:rPr lang="en-US" sz="2400" dirty="0" smtClean="0"/>
              <a:t>)</a:t>
            </a:r>
          </a:p>
          <a:p>
            <a:pPr lvl="1"/>
            <a:r>
              <a:rPr lang="en-US" sz="2000" dirty="0" smtClean="0"/>
              <a:t>Lichens</a:t>
            </a:r>
          </a:p>
          <a:p>
            <a:endParaRPr lang="en-US" sz="2400" dirty="0" smtClean="0"/>
          </a:p>
          <a:p>
            <a:r>
              <a:rPr lang="en-US" sz="2400" b="1" u="sng" dirty="0" smtClean="0"/>
              <a:t>Mid</a:t>
            </a:r>
            <a:r>
              <a:rPr lang="en-US" sz="2400" dirty="0" smtClean="0"/>
              <a:t> – less hardy plants, larger, reproduce slowly, need more soil (</a:t>
            </a:r>
            <a:r>
              <a:rPr lang="en-US" sz="2400" i="1" u="sng" dirty="0" smtClean="0"/>
              <a:t>inhibition</a:t>
            </a:r>
            <a:r>
              <a:rPr lang="en-US" sz="2400" dirty="0" smtClean="0"/>
              <a:t>)</a:t>
            </a:r>
          </a:p>
          <a:p>
            <a:pPr lvl="1"/>
            <a:r>
              <a:rPr lang="en-US" sz="2000" dirty="0" smtClean="0"/>
              <a:t>Shrubs, grasses</a:t>
            </a:r>
          </a:p>
          <a:p>
            <a:pPr lvl="1"/>
            <a:endParaRPr lang="en-US" sz="2000" dirty="0" smtClean="0"/>
          </a:p>
          <a:p>
            <a:r>
              <a:rPr lang="en-US" sz="2400" b="1" u="sng" dirty="0" smtClean="0"/>
              <a:t>Late</a:t>
            </a:r>
            <a:r>
              <a:rPr lang="en-US" sz="2400" dirty="0" smtClean="0"/>
              <a:t> – larger, slow reproducing, very stable (</a:t>
            </a:r>
            <a:r>
              <a:rPr lang="en-US" sz="2400" i="1" u="sng" dirty="0" smtClean="0"/>
              <a:t>tolerance</a:t>
            </a:r>
            <a:r>
              <a:rPr lang="en-US" sz="2400" dirty="0" smtClean="0"/>
              <a:t>)</a:t>
            </a:r>
          </a:p>
          <a:p>
            <a:pPr lvl="1"/>
            <a:r>
              <a:rPr lang="en-US" sz="2000" dirty="0" smtClean="0"/>
              <a:t>Trees</a:t>
            </a:r>
            <a:endParaRPr lang="en-US" sz="2000" dirty="0"/>
          </a:p>
        </p:txBody>
      </p:sp>
      <p:pic>
        <p:nvPicPr>
          <p:cNvPr id="8194" name="Picture 2"/>
          <p:cNvPicPr>
            <a:picLocks noChangeAspect="1" noChangeArrowheads="1"/>
          </p:cNvPicPr>
          <p:nvPr/>
        </p:nvPicPr>
        <p:blipFill>
          <a:blip r:embed="rId2" cstate="print"/>
          <a:srcRect/>
          <a:stretch>
            <a:fillRect/>
          </a:stretch>
        </p:blipFill>
        <p:spPr bwMode="auto">
          <a:xfrm>
            <a:off x="4724400" y="1371600"/>
            <a:ext cx="44196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normAutofit fontScale="90000"/>
          </a:bodyPr>
          <a:lstStyle/>
          <a:p>
            <a:r>
              <a:rPr lang="en-US" dirty="0" smtClean="0"/>
              <a:t>Secondary Succession – Starting </a:t>
            </a:r>
            <a:r>
              <a:rPr lang="en-US" dirty="0" smtClean="0"/>
              <a:t>Over</a:t>
            </a:r>
            <a:endParaRPr lang="en-US" dirty="0"/>
          </a:p>
        </p:txBody>
      </p:sp>
      <p:sp>
        <p:nvSpPr>
          <p:cNvPr id="3" name="Content Placeholder 2"/>
          <p:cNvSpPr>
            <a:spLocks noGrp="1"/>
          </p:cNvSpPr>
          <p:nvPr>
            <p:ph sz="half" idx="1"/>
          </p:nvPr>
        </p:nvSpPr>
        <p:spPr>
          <a:xfrm>
            <a:off x="0" y="1371600"/>
            <a:ext cx="4724400" cy="5486400"/>
          </a:xfrm>
        </p:spPr>
        <p:txBody>
          <a:bodyPr>
            <a:normAutofit fontScale="85000" lnSpcReduction="20000"/>
          </a:bodyPr>
          <a:lstStyle/>
          <a:p>
            <a:pPr>
              <a:buNone/>
            </a:pPr>
            <a:r>
              <a:rPr lang="en-US" b="1" u="sng" dirty="0" smtClean="0"/>
              <a:t>Catastrophic</a:t>
            </a:r>
            <a:r>
              <a:rPr lang="en-US" dirty="0" smtClean="0"/>
              <a:t> – sudden change in ecosystem</a:t>
            </a:r>
          </a:p>
          <a:p>
            <a:pPr>
              <a:buNone/>
            </a:pPr>
            <a:endParaRPr lang="en-US" b="1" u="sng" dirty="0" smtClean="0"/>
          </a:p>
          <a:p>
            <a:r>
              <a:rPr lang="en-US" i="1" u="sng" dirty="0" smtClean="0"/>
              <a:t>Natural</a:t>
            </a:r>
            <a:r>
              <a:rPr lang="en-US" i="1" dirty="0" smtClean="0"/>
              <a:t> – </a:t>
            </a:r>
            <a:r>
              <a:rPr lang="en-US" dirty="0" smtClean="0"/>
              <a:t>disease, flood, volcanic eruption</a:t>
            </a:r>
            <a:endParaRPr lang="en-US" i="1" dirty="0" smtClean="0"/>
          </a:p>
          <a:p>
            <a:r>
              <a:rPr lang="en-US" i="1" u="sng" dirty="0" smtClean="0"/>
              <a:t>Human Caused </a:t>
            </a:r>
            <a:r>
              <a:rPr lang="en-US" i="1" dirty="0" smtClean="0"/>
              <a:t>– </a:t>
            </a:r>
            <a:r>
              <a:rPr lang="en-US" dirty="0" smtClean="0"/>
              <a:t>toxic waste, overgrazing, urbanization</a:t>
            </a:r>
            <a:endParaRPr lang="en-US" i="1" dirty="0" smtClean="0"/>
          </a:p>
          <a:p>
            <a:pPr>
              <a:buNone/>
            </a:pPr>
            <a:endParaRPr lang="en-US" dirty="0" smtClean="0"/>
          </a:p>
          <a:p>
            <a:pPr>
              <a:buNone/>
            </a:pPr>
            <a:r>
              <a:rPr lang="en-US" b="1" u="sng" dirty="0" smtClean="0"/>
              <a:t>Gradual</a:t>
            </a:r>
            <a:r>
              <a:rPr lang="en-US" dirty="0" smtClean="0"/>
              <a:t> – slow, steady change in ecosystem</a:t>
            </a:r>
          </a:p>
          <a:p>
            <a:pPr>
              <a:buNone/>
            </a:pPr>
            <a:endParaRPr lang="en-US" b="1" u="sng" dirty="0" smtClean="0"/>
          </a:p>
          <a:p>
            <a:r>
              <a:rPr lang="en-US" i="1" u="sng" dirty="0" smtClean="0"/>
              <a:t>Natural</a:t>
            </a:r>
            <a:r>
              <a:rPr lang="en-US" i="1" dirty="0" smtClean="0"/>
              <a:t> – </a:t>
            </a:r>
            <a:r>
              <a:rPr lang="en-US" dirty="0" smtClean="0"/>
              <a:t>climate change, evolution</a:t>
            </a:r>
            <a:endParaRPr lang="en-US" i="1" dirty="0" smtClean="0"/>
          </a:p>
          <a:p>
            <a:r>
              <a:rPr lang="en-US" i="1" u="sng" dirty="0" smtClean="0"/>
              <a:t>Human Caused </a:t>
            </a:r>
            <a:r>
              <a:rPr lang="en-US" i="1" dirty="0" smtClean="0"/>
              <a:t>– </a:t>
            </a:r>
            <a:r>
              <a:rPr lang="en-US" dirty="0" smtClean="0"/>
              <a:t>soil/air pollution,  “pest” elimination, non-native species</a:t>
            </a:r>
            <a:endParaRPr lang="en-US" i="1" dirty="0"/>
          </a:p>
        </p:txBody>
      </p:sp>
      <p:pic>
        <p:nvPicPr>
          <p:cNvPr id="11266" name="Picture 2"/>
          <p:cNvPicPr>
            <a:picLocks noChangeAspect="1" noChangeArrowheads="1"/>
          </p:cNvPicPr>
          <p:nvPr/>
        </p:nvPicPr>
        <p:blipFill>
          <a:blip r:embed="rId2" cstate="print"/>
          <a:srcRect/>
          <a:stretch>
            <a:fillRect/>
          </a:stretch>
        </p:blipFill>
        <p:spPr bwMode="auto">
          <a:xfrm>
            <a:off x="4724400" y="1219200"/>
            <a:ext cx="3962400" cy="25908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4724400" y="3810000"/>
            <a:ext cx="39624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066800"/>
          </a:xfrm>
        </p:spPr>
        <p:txBody>
          <a:bodyPr/>
          <a:lstStyle/>
          <a:p>
            <a:r>
              <a:rPr lang="en-US" dirty="0" smtClean="0"/>
              <a:t>Fire…It’s Complicated, Okay.</a:t>
            </a:r>
            <a:endParaRPr lang="en-US" dirty="0"/>
          </a:p>
        </p:txBody>
      </p:sp>
      <p:sp>
        <p:nvSpPr>
          <p:cNvPr id="3" name="Content Placeholder 2"/>
          <p:cNvSpPr>
            <a:spLocks noGrp="1"/>
          </p:cNvSpPr>
          <p:nvPr>
            <p:ph sz="half" idx="1"/>
          </p:nvPr>
        </p:nvSpPr>
        <p:spPr>
          <a:xfrm>
            <a:off x="0" y="1143000"/>
            <a:ext cx="4498848" cy="5410200"/>
          </a:xfrm>
        </p:spPr>
        <p:txBody>
          <a:bodyPr>
            <a:noAutofit/>
          </a:bodyPr>
          <a:lstStyle/>
          <a:p>
            <a:pPr>
              <a:buNone/>
            </a:pPr>
            <a:r>
              <a:rPr lang="en-US" sz="2400" dirty="0" smtClean="0"/>
              <a:t>Fire = thought of as bad</a:t>
            </a:r>
          </a:p>
          <a:p>
            <a:endParaRPr lang="en-US" sz="2400" dirty="0" smtClean="0"/>
          </a:p>
          <a:p>
            <a:r>
              <a:rPr lang="en-US" sz="2400" dirty="0" smtClean="0"/>
              <a:t>Wipes out entire ecosystems if uncontrolled</a:t>
            </a:r>
          </a:p>
          <a:p>
            <a:endParaRPr lang="en-US" sz="2400" dirty="0" smtClean="0"/>
          </a:p>
          <a:p>
            <a:pPr>
              <a:buNone/>
            </a:pPr>
            <a:r>
              <a:rPr lang="en-US" sz="2400" dirty="0" smtClean="0"/>
              <a:t>CONTROLLED fires = a good thing (Yosemite)</a:t>
            </a:r>
          </a:p>
          <a:p>
            <a:endParaRPr lang="en-US" sz="2400" dirty="0" smtClean="0"/>
          </a:p>
          <a:p>
            <a:r>
              <a:rPr lang="en-US" sz="2400" dirty="0" smtClean="0"/>
              <a:t>Prevents build up of flammable shrubs, allows trees to germinate</a:t>
            </a:r>
          </a:p>
          <a:p>
            <a:endParaRPr lang="en-US" sz="2400" dirty="0" smtClean="0"/>
          </a:p>
          <a:p>
            <a:r>
              <a:rPr lang="en-US" sz="2400" dirty="0" smtClean="0"/>
              <a:t>Grassland vs. Temperate Forest</a:t>
            </a:r>
            <a:endParaRPr lang="en-US" sz="2400" dirty="0"/>
          </a:p>
        </p:txBody>
      </p:sp>
      <p:pic>
        <p:nvPicPr>
          <p:cNvPr id="7170" name="Picture 2"/>
          <p:cNvPicPr>
            <a:picLocks noChangeAspect="1" noChangeArrowheads="1"/>
          </p:cNvPicPr>
          <p:nvPr/>
        </p:nvPicPr>
        <p:blipFill>
          <a:blip r:embed="rId2" cstate="print"/>
          <a:srcRect/>
          <a:stretch>
            <a:fillRect/>
          </a:stretch>
        </p:blipFill>
        <p:spPr bwMode="auto">
          <a:xfrm>
            <a:off x="4648200" y="1447800"/>
            <a:ext cx="44958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537</Words>
  <Application>Microsoft Office PowerPoint</Application>
  <PresentationFormat>On-screen Show (4:3)</PresentationFormat>
  <Paragraphs>87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Warm Up #4</vt:lpstr>
      <vt:lpstr>Warm Up #5</vt:lpstr>
      <vt:lpstr>Ecological Succession</vt:lpstr>
      <vt:lpstr>Ecological Succession</vt:lpstr>
      <vt:lpstr>When the World was Young</vt:lpstr>
      <vt:lpstr>Primary Succession Steps</vt:lpstr>
      <vt:lpstr>Plant Evolution During Succession</vt:lpstr>
      <vt:lpstr>Secondary Succession – Starting Over</vt:lpstr>
      <vt:lpstr>Fire…It’s Complicated, Okay.</vt:lpstr>
      <vt:lpstr>Aftermath: Population Zero Succession After Humans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#4</dc:title>
  <dc:creator>Windows User</dc:creator>
  <cp:lastModifiedBy>Windows User</cp:lastModifiedBy>
  <cp:revision>1</cp:revision>
  <dcterms:created xsi:type="dcterms:W3CDTF">2015-02-06T18:23:39Z</dcterms:created>
  <dcterms:modified xsi:type="dcterms:W3CDTF">2015-02-06T18:24:17Z</dcterms:modified>
</cp:coreProperties>
</file>