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C5B1-C097-4320-B829-6996A553E1C2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B45F-B95D-4C54-82E5-D75E621D91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C5B1-C097-4320-B829-6996A553E1C2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B45F-B95D-4C54-82E5-D75E621D91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C5B1-C097-4320-B829-6996A553E1C2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B45F-B95D-4C54-82E5-D75E621D91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0E9DF-AE33-4950-A62F-037235285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C5B1-C097-4320-B829-6996A553E1C2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B45F-B95D-4C54-82E5-D75E621D91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C5B1-C097-4320-B829-6996A553E1C2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B45F-B95D-4C54-82E5-D75E621D91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C5B1-C097-4320-B829-6996A553E1C2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B45F-B95D-4C54-82E5-D75E621D91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C5B1-C097-4320-B829-6996A553E1C2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B45F-B95D-4C54-82E5-D75E621D91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C5B1-C097-4320-B829-6996A553E1C2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B45F-B95D-4C54-82E5-D75E621D91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C5B1-C097-4320-B829-6996A553E1C2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B45F-B95D-4C54-82E5-D75E621D91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C5B1-C097-4320-B829-6996A553E1C2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B45F-B95D-4C54-82E5-D75E621D91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C5B1-C097-4320-B829-6996A553E1C2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B45F-B95D-4C54-82E5-D75E621D91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9C5B1-C097-4320-B829-6996A553E1C2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0B45F-B95D-4C54-82E5-D75E621D918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#1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44000" cy="5638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How do producers in the euphotic zones of aquatic biomes obtain energy?  How does that affect the amount of dissolved oxygen in this particular zone?  Why?</a:t>
            </a:r>
          </a:p>
          <a:p>
            <a:endParaRPr lang="en-US" sz="2800" dirty="0"/>
          </a:p>
          <a:p>
            <a:r>
              <a:rPr lang="en-US" sz="2800" dirty="0" smtClean="0"/>
              <a:t>For those producers living in the ________ zone, where it is completely dark, how do these species obtain energy?  What specific compounds do they use, and where do they come from?</a:t>
            </a:r>
          </a:p>
          <a:p>
            <a:endParaRPr lang="en-US" sz="2800" dirty="0"/>
          </a:p>
          <a:p>
            <a:r>
              <a:rPr lang="en-US" sz="2800" dirty="0" smtClean="0"/>
              <a:t>Review:  what are the two major laws of Thermodynamics?  How do you think that applies to the food we eat?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0044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Should We Be Vegetarians?</a:t>
            </a:r>
          </a:p>
        </p:txBody>
      </p:sp>
      <p:sp>
        <p:nvSpPr>
          <p:cNvPr id="32771" name="Rectangle 5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smtClean="0"/>
              <a:t>Herbivores = Vegetarians</a:t>
            </a:r>
          </a:p>
          <a:p>
            <a:endParaRPr lang="en-US" sz="2800" smtClean="0"/>
          </a:p>
          <a:p>
            <a:r>
              <a:rPr lang="en-US" sz="2800" smtClean="0"/>
              <a:t>Vegetarians eat 90% more biomass than meat eaters</a:t>
            </a:r>
          </a:p>
          <a:p>
            <a:endParaRPr lang="en-US" sz="2800" smtClean="0"/>
          </a:p>
          <a:p>
            <a:r>
              <a:rPr lang="en-US" sz="2800" smtClean="0"/>
              <a:t>Grasshoppers, Humans and Frogs (Oh my!)</a:t>
            </a:r>
          </a:p>
        </p:txBody>
      </p:sp>
      <p:pic>
        <p:nvPicPr>
          <p:cNvPr id="32772" name="Picture 7" descr="http://www.mansfield.ohio-state.edu/~sabedon/campbl54_files/image005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905000"/>
            <a:ext cx="4572000" cy="4379913"/>
          </a:xfrm>
        </p:spPr>
      </p:pic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6400800" y="25908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Perpetua" pitchFamily="18" charset="0"/>
              </a:rPr>
              <a:t>1 %</a:t>
            </a:r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6934200" y="30480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Perpetua" pitchFamily="18" charset="0"/>
              </a:rPr>
              <a:t>10 %</a:t>
            </a:r>
          </a:p>
        </p:txBody>
      </p:sp>
      <p:sp>
        <p:nvSpPr>
          <p:cNvPr id="32775" name="Text Box 10"/>
          <p:cNvSpPr txBox="1">
            <a:spLocks noChangeArrowheads="1"/>
          </p:cNvSpPr>
          <p:nvPr/>
        </p:nvSpPr>
        <p:spPr bwMode="auto">
          <a:xfrm>
            <a:off x="7467600" y="3429000"/>
            <a:ext cx="1219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Perpetua" pitchFamily="18" charset="0"/>
              </a:rPr>
              <a:t>100% available energy</a:t>
            </a:r>
          </a:p>
        </p:txBody>
      </p:sp>
      <p:sp>
        <p:nvSpPr>
          <p:cNvPr id="32776" name="Text Box 11"/>
          <p:cNvSpPr txBox="1">
            <a:spLocks noChangeArrowheads="1"/>
          </p:cNvSpPr>
          <p:nvPr/>
        </p:nvSpPr>
        <p:spPr bwMode="auto">
          <a:xfrm>
            <a:off x="5715000" y="3505200"/>
            <a:ext cx="12954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Perpetua" pitchFamily="18" charset="0"/>
              </a:rPr>
              <a:t>Vegetarian</a:t>
            </a:r>
          </a:p>
        </p:txBody>
      </p:sp>
      <p:sp>
        <p:nvSpPr>
          <p:cNvPr id="32777" name="Line 12"/>
          <p:cNvSpPr>
            <a:spLocks noChangeShapeType="1"/>
          </p:cNvSpPr>
          <p:nvPr/>
        </p:nvSpPr>
        <p:spPr bwMode="auto">
          <a:xfrm flipH="1" flipV="1">
            <a:off x="6858000" y="3429000"/>
            <a:ext cx="1524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Quiz #1</a:t>
            </a:r>
          </a:p>
        </p:txBody>
      </p:sp>
      <p:sp>
        <p:nvSpPr>
          <p:cNvPr id="3379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87630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 you go up each trophic level, 90% of the energy in the previous trophic level is lost.  Where is this energy going?  Is this an ecologically efficient process?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Under what circumstances would an autotrophic organism use chemosynthesis rather than photosynthesis?  Give an example of a location that requires chemosynthesis.</a:t>
            </a:r>
          </a:p>
          <a:p>
            <a:endParaRPr lang="en-US" dirty="0"/>
          </a:p>
          <a:p>
            <a:r>
              <a:rPr lang="en-US" dirty="0" smtClean="0"/>
              <a:t>You are in a forest, in which there are four major organisms:  SEQUOIA TREE, SQUIRREL, RABBIT, and OWL.  Construct a food web showing the relationships you see.  Labeling the producers, primary consumers and secondary consumers (along with what percentage of energy they are getting)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r>
              <a:rPr smtClean="0"/>
              <a:t>Energy Flow Within an Ecosystem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52800"/>
            <a:ext cx="6400800" cy="1600200"/>
          </a:xfrm>
        </p:spPr>
        <p:txBody>
          <a:bodyPr/>
          <a:lstStyle/>
          <a:p>
            <a:pPr algn="l"/>
            <a:endParaRPr lang="en-US" smtClean="0"/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743200"/>
            <a:ext cx="36734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Here Comes the Sun…</a:t>
            </a: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914400" y="1447800"/>
            <a:ext cx="7772400" cy="5029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 2" pitchFamily="18" charset="2"/>
              <a:buNone/>
            </a:pPr>
            <a:r>
              <a:rPr lang="en-US" dirty="0" smtClean="0"/>
              <a:t>THE SUN</a:t>
            </a:r>
          </a:p>
          <a:p>
            <a:pPr lvl="1"/>
            <a:r>
              <a:rPr lang="en-US" dirty="0" smtClean="0"/>
              <a:t>Main energy source for life on </a:t>
            </a:r>
            <a:r>
              <a:rPr lang="en-US" dirty="0" smtClean="0"/>
              <a:t>Earth</a:t>
            </a:r>
            <a:endParaRPr lang="en-US" dirty="0" smtClean="0"/>
          </a:p>
          <a:p>
            <a:pPr lvl="1"/>
            <a:r>
              <a:rPr lang="en-US" dirty="0" smtClean="0"/>
              <a:t>Makes energy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u="sng" dirty="0" smtClean="0">
                <a:sym typeface="Wingdings" pitchFamily="2" charset="2"/>
              </a:rPr>
              <a:t>Nuclear Fusion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4 hydrogen atoms  1 helium atom + ENERGY</a:t>
            </a:r>
          </a:p>
          <a:p>
            <a:pPr lvl="2">
              <a:buFont typeface="Wingdings 2" pitchFamily="18" charset="2"/>
              <a:buNone/>
            </a:pPr>
            <a:endParaRPr lang="en-US" dirty="0" smtClean="0">
              <a:sym typeface="Wingdings" pitchFamily="2" charset="2"/>
            </a:endParaRPr>
          </a:p>
          <a:p>
            <a:pPr lvl="2">
              <a:buFont typeface="Wingdings 2" pitchFamily="18" charset="2"/>
              <a:buNone/>
            </a:pPr>
            <a:endParaRPr lang="en-US" dirty="0" smtClean="0">
              <a:sym typeface="Wingdings" pitchFamily="2" charset="2"/>
            </a:endParaRPr>
          </a:p>
          <a:p>
            <a:pPr lvl="2">
              <a:buFont typeface="Wingdings 2" pitchFamily="18" charset="2"/>
              <a:buNone/>
            </a:pPr>
            <a:endParaRPr lang="en-US" dirty="0" smtClean="0">
              <a:sym typeface="Wingdings" pitchFamily="2" charset="2"/>
            </a:endParaRPr>
          </a:p>
          <a:p>
            <a:pPr lvl="2">
              <a:buFont typeface="Wingdings 2" pitchFamily="18" charset="2"/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>
              <a:buFont typeface="Wingdings 2" pitchFamily="18" charset="2"/>
              <a:buNone/>
            </a:pPr>
            <a:r>
              <a:rPr lang="en-US" dirty="0" smtClean="0"/>
              <a:t>Other Energy Source: Chemical Compounds</a:t>
            </a:r>
          </a:p>
          <a:p>
            <a:pPr lvl="1"/>
            <a:r>
              <a:rPr lang="en-US" dirty="0" smtClean="0"/>
              <a:t>Found underground/in VERY deep water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52400"/>
            <a:ext cx="18288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352800"/>
            <a:ext cx="5334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98525"/>
          </a:xfrm>
        </p:spPr>
        <p:txBody>
          <a:bodyPr/>
          <a:lstStyle/>
          <a:p>
            <a:r>
              <a:rPr lang="en-US" smtClean="0"/>
              <a:t>Review: Photosynthesis</a:t>
            </a:r>
          </a:p>
        </p:txBody>
      </p:sp>
      <p:sp>
        <p:nvSpPr>
          <p:cNvPr id="31748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28600" y="1295400"/>
            <a:ext cx="4537075" cy="50292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u="sng" dirty="0" smtClean="0"/>
              <a:t>Producers</a:t>
            </a:r>
            <a:r>
              <a:rPr lang="en-US" sz="2800" dirty="0" smtClean="0"/>
              <a:t> – make their own energy (</a:t>
            </a:r>
            <a:r>
              <a:rPr lang="en-US" sz="2800" i="1" dirty="0" err="1" smtClean="0"/>
              <a:t>Autotrophs</a:t>
            </a:r>
            <a:r>
              <a:rPr lang="en-US" sz="2800" dirty="0" smtClean="0"/>
              <a:t>)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u="sng" dirty="0" smtClean="0"/>
              <a:t>Photosynthesis Equation</a:t>
            </a:r>
            <a:r>
              <a:rPr lang="en-US" sz="2800" dirty="0" smtClean="0"/>
              <a:t>:</a:t>
            </a:r>
            <a:endParaRPr lang="en-US" sz="2800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/>
              <a:t>H</a:t>
            </a:r>
            <a:r>
              <a:rPr lang="en-US" sz="2800" baseline="-25000" dirty="0"/>
              <a:t>2</a:t>
            </a:r>
            <a:r>
              <a:rPr lang="en-US" sz="2800" dirty="0"/>
              <a:t>0 + CO</a:t>
            </a:r>
            <a:r>
              <a:rPr lang="en-US" sz="2800" baseline="-25000" dirty="0"/>
              <a:t>2</a:t>
            </a:r>
            <a:r>
              <a:rPr lang="en-US" sz="2800" dirty="0"/>
              <a:t> + Light Energy 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n-US" sz="2800" dirty="0" smtClean="0">
                <a:sym typeface="Wingdings" pitchFamily="2" charset="2"/>
              </a:rPr>
              <a:t>Glucose and Oxygen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800" dirty="0" smtClean="0">
              <a:sym typeface="Wingdings" pitchFamily="2" charset="2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Light MUST BE present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 smtClean="0"/>
          </a:p>
          <a:p>
            <a:pPr marL="274320" indent="-274320" algn="ct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i="1" dirty="0" smtClean="0"/>
              <a:t>What about when NO light is present?</a:t>
            </a:r>
            <a:endParaRPr lang="en-US" sz="2800" i="1" dirty="0"/>
          </a:p>
        </p:txBody>
      </p:sp>
      <p:pic>
        <p:nvPicPr>
          <p:cNvPr id="2662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295400"/>
            <a:ext cx="4038600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613775" cy="14319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Chemosynthesis: Extreme Circumstances</a:t>
            </a:r>
          </a:p>
        </p:txBody>
      </p:sp>
      <p:sp>
        <p:nvSpPr>
          <p:cNvPr id="27651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28600" y="1905000"/>
            <a:ext cx="46482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Typically used by remotely-located bacteria (volcanoes, hot springs) </a:t>
            </a:r>
          </a:p>
          <a:p>
            <a:pPr>
              <a:lnSpc>
                <a:spcPct val="90000"/>
              </a:lnSpc>
            </a:pPr>
            <a:endParaRPr lang="en-US" sz="280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smtClean="0">
                <a:sym typeface="Wingdings" pitchFamily="2" charset="2"/>
              </a:rPr>
              <a:t>No light present</a:t>
            </a:r>
            <a:endParaRPr lang="en-US" sz="2800" smtClean="0"/>
          </a:p>
          <a:p>
            <a:pPr>
              <a:lnSpc>
                <a:spcPct val="90000"/>
              </a:lnSpc>
            </a:pPr>
            <a:endParaRPr lang="en-US" sz="2800" smtClean="0"/>
          </a:p>
          <a:p>
            <a:pPr>
              <a:lnSpc>
                <a:spcPct val="90000"/>
              </a:lnSpc>
            </a:pPr>
            <a:r>
              <a:rPr lang="en-US" sz="2800" smtClean="0"/>
              <a:t>CO</a:t>
            </a:r>
            <a:r>
              <a:rPr lang="en-US" sz="2800" baseline="-25000" smtClean="0"/>
              <a:t>2</a:t>
            </a:r>
            <a:r>
              <a:rPr lang="en-US" sz="2800" smtClean="0"/>
              <a:t> + H</a:t>
            </a:r>
            <a:r>
              <a:rPr lang="en-US" sz="2800" baseline="-25000" smtClean="0"/>
              <a:t>2</a:t>
            </a:r>
            <a:r>
              <a:rPr lang="en-US" sz="2800" smtClean="0"/>
              <a:t>0 + Sulfide Compounds + Chem Energy </a:t>
            </a:r>
            <a:r>
              <a:rPr lang="en-US" sz="2800" smtClean="0">
                <a:sym typeface="Wingdings" pitchFamily="2" charset="2"/>
              </a:rPr>
              <a:t> Carbs</a:t>
            </a:r>
            <a:endParaRPr lang="en-US" sz="2800" smtClean="0"/>
          </a:p>
        </p:txBody>
      </p:sp>
      <p:pic>
        <p:nvPicPr>
          <p:cNvPr id="2765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41634"/>
          <a:stretch>
            <a:fillRect/>
          </a:stretch>
        </p:blipFill>
        <p:spPr>
          <a:xfrm>
            <a:off x="4876800" y="1371600"/>
            <a:ext cx="3968750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286000"/>
            <a:ext cx="33909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CONSUMERS</a:t>
            </a: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838200" y="1905000"/>
            <a:ext cx="8007350" cy="46482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Also known as </a:t>
            </a:r>
            <a:r>
              <a:rPr lang="en-US" b="1" u="sng" dirty="0" err="1"/>
              <a:t>Heterotrophs</a:t>
            </a:r>
            <a:r>
              <a:rPr lang="en-US" dirty="0"/>
              <a:t> – obtain energy from other </a:t>
            </a:r>
            <a:r>
              <a:rPr lang="en-US" dirty="0" smtClean="0"/>
              <a:t>organisms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Types</a:t>
            </a:r>
            <a:r>
              <a:rPr lang="en-US" dirty="0"/>
              <a:t>: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u="sng" dirty="0"/>
              <a:t>Herbivores</a:t>
            </a:r>
            <a:r>
              <a:rPr lang="en-US" dirty="0"/>
              <a:t> – Eat only plants (cows</a:t>
            </a:r>
            <a:r>
              <a:rPr lang="en-US" dirty="0" smtClean="0"/>
              <a:t>)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u="sng" dirty="0"/>
              <a:t>Carnivores</a:t>
            </a:r>
            <a:r>
              <a:rPr lang="en-US" dirty="0"/>
              <a:t> – Eat only animals (dogs</a:t>
            </a:r>
            <a:r>
              <a:rPr lang="en-US" dirty="0" smtClean="0"/>
              <a:t>)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u="sng" dirty="0"/>
              <a:t>Omnivores</a:t>
            </a:r>
            <a:r>
              <a:rPr lang="en-US" dirty="0"/>
              <a:t> – Eat both plants and animals (humans</a:t>
            </a:r>
            <a:r>
              <a:rPr lang="en-US" dirty="0" smtClean="0"/>
              <a:t>)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u="sng" dirty="0" err="1"/>
              <a:t>Detritivores</a:t>
            </a:r>
            <a:r>
              <a:rPr lang="en-US" dirty="0"/>
              <a:t>/</a:t>
            </a:r>
            <a:r>
              <a:rPr lang="en-US" u="sng" dirty="0"/>
              <a:t>Decomposers</a:t>
            </a:r>
            <a:r>
              <a:rPr lang="en-US" dirty="0"/>
              <a:t> - Eat dead organic matter (earthworms, fungi)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Feeding Relationships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914400" y="1447800"/>
            <a:ext cx="3749675" cy="4572000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Energy Flow = </a:t>
            </a:r>
            <a:r>
              <a:rPr lang="en-US" u="sng" dirty="0"/>
              <a:t>ONE </a:t>
            </a:r>
            <a:r>
              <a:rPr lang="en-US" u="sng" dirty="0" smtClean="0"/>
              <a:t>DIRECTION</a:t>
            </a:r>
            <a:r>
              <a:rPr lang="en-US" dirty="0" smtClean="0"/>
              <a:t>!</a:t>
            </a:r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Different levels = </a:t>
            </a:r>
            <a:r>
              <a:rPr lang="en-US" b="1" u="sng" dirty="0" smtClean="0"/>
              <a:t>Trophic Levels</a:t>
            </a:r>
            <a:endParaRPr lang="en-US" b="1" u="sng" dirty="0"/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/>
              <a:t>Sun/Inorganic Compounds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Autotrophs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dirty="0" err="1">
                <a:sym typeface="Wingdings" pitchFamily="2" charset="2"/>
              </a:rPr>
              <a:t>Heterotrophs</a:t>
            </a:r>
            <a:endParaRPr lang="en-US" dirty="0">
              <a:sym typeface="Wingdings" pitchFamily="2" charset="2"/>
            </a:endParaRPr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sym typeface="Wingdings" pitchFamily="2" charset="2"/>
            </a:endParaRPr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>
                <a:sym typeface="Wingdings" pitchFamily="2" charset="2"/>
              </a:rPr>
              <a:t>OR</a:t>
            </a:r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sym typeface="Wingdings" pitchFamily="2" charset="2"/>
            </a:endParaRPr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>
                <a:sym typeface="Wingdings" pitchFamily="2" charset="2"/>
              </a:rPr>
              <a:t>Sun  Producers  Consumers</a:t>
            </a:r>
            <a:endParaRPr lang="en-US" dirty="0"/>
          </a:p>
        </p:txBody>
      </p:sp>
      <p:pic>
        <p:nvPicPr>
          <p:cNvPr id="1026" name="Picture 2" descr="http://www.botany.uwc.ac.za/sci_ed/grade10/ecology/images/pyra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1"/>
            <a:ext cx="4057650" cy="510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 Types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914400" y="1447800"/>
            <a:ext cx="3749675" cy="4572000"/>
          </a:xfrm>
        </p:spPr>
        <p:txBody>
          <a:bodyPr>
            <a:normAutofit lnSpcReduction="10000"/>
          </a:bodyPr>
          <a:lstStyle/>
          <a:p>
            <a:r>
              <a:rPr lang="en-US" u="sng" smtClean="0"/>
              <a:t>Food Chain</a:t>
            </a:r>
            <a:r>
              <a:rPr lang="en-US" smtClean="0"/>
              <a:t> – A series of steps in which organisms transfer energy by eating and being eaten</a:t>
            </a:r>
          </a:p>
          <a:p>
            <a:endParaRPr lang="en-US" smtClean="0"/>
          </a:p>
          <a:p>
            <a:r>
              <a:rPr lang="en-US" u="sng" smtClean="0"/>
              <a:t>Food Web </a:t>
            </a:r>
            <a:r>
              <a:rPr lang="en-US" smtClean="0"/>
              <a:t>– A feeding network of complex interactions among various organisms</a:t>
            </a:r>
          </a:p>
          <a:p>
            <a:pPr lvl="1"/>
            <a:r>
              <a:rPr lang="en-US" smtClean="0"/>
              <a:t>More Realistic!</a:t>
            </a:r>
          </a:p>
        </p:txBody>
      </p:sp>
      <p:pic>
        <p:nvPicPr>
          <p:cNvPr id="30724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33900" y="3581400"/>
            <a:ext cx="4343400" cy="3276600"/>
          </a:xfrm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52400"/>
            <a:ext cx="4572000" cy="308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Energy Pyramid</a:t>
            </a:r>
          </a:p>
        </p:txBody>
      </p:sp>
      <p:sp>
        <p:nvSpPr>
          <p:cNvPr id="31747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81000" y="1905000"/>
            <a:ext cx="4384675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u="sng" smtClean="0"/>
              <a:t>Ecological Efficiency </a:t>
            </a:r>
            <a:r>
              <a:rPr lang="en-US" sz="2800" smtClean="0"/>
              <a:t>- % of energy available at each trophic level</a:t>
            </a:r>
          </a:p>
          <a:p>
            <a:pPr lvl="1">
              <a:lnSpc>
                <a:spcPct val="90000"/>
              </a:lnSpc>
            </a:pPr>
            <a:r>
              <a:rPr lang="en-US" b="1" smtClean="0"/>
              <a:t>90% of energy lost going up trophic level!!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b="1" smtClean="0"/>
          </a:p>
          <a:p>
            <a:pPr>
              <a:lnSpc>
                <a:spcPct val="90000"/>
              </a:lnSpc>
            </a:pPr>
            <a:r>
              <a:rPr lang="en-US" sz="2800" b="1" u="sng" smtClean="0"/>
              <a:t>Biomass</a:t>
            </a:r>
            <a:r>
              <a:rPr lang="en-US" sz="2800" b="1" smtClean="0"/>
              <a:t> – </a:t>
            </a:r>
            <a:r>
              <a:rPr lang="en-US" sz="2800" smtClean="0"/>
              <a:t>Amount of living tissue within trophic level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81000"/>
            <a:ext cx="41814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Box 9"/>
          <p:cNvSpPr txBox="1">
            <a:spLocks noChangeArrowheads="1"/>
          </p:cNvSpPr>
          <p:nvPr/>
        </p:nvSpPr>
        <p:spPr bwMode="auto">
          <a:xfrm>
            <a:off x="4724400" y="5867400"/>
            <a:ext cx="4114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1">
                <a:solidFill>
                  <a:srgbClr val="FF0000"/>
                </a:solidFill>
                <a:latin typeface="Perpetua" pitchFamily="18" charset="0"/>
              </a:rPr>
              <a:t>98.8% of energy from sun is NOT 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502</Words>
  <Application>Microsoft Office PowerPoint</Application>
  <PresentationFormat>On-screen Show (4:3)</PresentationFormat>
  <Paragraphs>83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Warm Up #1</vt:lpstr>
      <vt:lpstr>Energy Flow Within an Ecosystem</vt:lpstr>
      <vt:lpstr>Here Comes the Sun…</vt:lpstr>
      <vt:lpstr>Review: Photosynthesis</vt:lpstr>
      <vt:lpstr>Chemosynthesis: Extreme Circumstances</vt:lpstr>
      <vt:lpstr>CONSUMERS</vt:lpstr>
      <vt:lpstr>Feeding Relationships</vt:lpstr>
      <vt:lpstr>Two Types</vt:lpstr>
      <vt:lpstr>Energy Pyramid</vt:lpstr>
      <vt:lpstr>Should We Be Vegetarians?</vt:lpstr>
      <vt:lpstr>Quick Quiz #1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#1</dc:title>
  <dc:creator>Windows User</dc:creator>
  <cp:lastModifiedBy>Windows User</cp:lastModifiedBy>
  <cp:revision>1</cp:revision>
  <dcterms:created xsi:type="dcterms:W3CDTF">2015-02-06T18:27:25Z</dcterms:created>
  <dcterms:modified xsi:type="dcterms:W3CDTF">2015-02-06T18:27:50Z</dcterms:modified>
</cp:coreProperties>
</file>