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C1DBF-822E-4D49-AAC7-F7D5771F4A6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C66D3-6238-4832-ACEB-6DBAF7B97A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98080" cy="6556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Warm Up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533400"/>
            <a:ext cx="9601200" cy="6553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Environmental conditions in coastal estuaries vary greatly.</a:t>
            </a:r>
          </a:p>
          <a:p>
            <a:r>
              <a:rPr lang="en-US" dirty="0" smtClean="0"/>
              <a:t>Discuss TWO important causes for the variation in temperature and/or salinity of an estuary.   Explain how your cause is related.</a:t>
            </a:r>
          </a:p>
          <a:p>
            <a:endParaRPr lang="en-US" dirty="0" smtClean="0"/>
          </a:p>
          <a:p>
            <a:r>
              <a:rPr lang="en-US" dirty="0" smtClean="0"/>
              <a:t>Discuss TWO roles that coastal wetlands play that are ecologically important, and TWO that are economically important.</a:t>
            </a:r>
          </a:p>
          <a:p>
            <a:endParaRPr lang="en-US" dirty="0" smtClean="0"/>
          </a:p>
          <a:p>
            <a:r>
              <a:rPr lang="en-US" dirty="0" smtClean="0"/>
              <a:t>Identify and describe THREE ways human have negatively impacted wetlands.</a:t>
            </a:r>
          </a:p>
          <a:p>
            <a:endParaRPr lang="en-US" dirty="0" smtClean="0"/>
          </a:p>
          <a:p>
            <a:r>
              <a:rPr lang="en-US" dirty="0" smtClean="0"/>
              <a:t>Oysters are very temperature sensitive.  Between 20-30</a:t>
            </a:r>
            <a:r>
              <a:rPr lang="en-US" baseline="30000" dirty="0" smtClean="0"/>
              <a:t>o</a:t>
            </a:r>
            <a:r>
              <a:rPr lang="en-US" dirty="0" smtClean="0"/>
              <a:t>C, the organisms are able to live, but oysters can no longer live outside of this range.  Show this information in a graph.</a:t>
            </a:r>
          </a:p>
          <a:p>
            <a:endParaRPr lang="en-US" dirty="0" smtClean="0"/>
          </a:p>
          <a:p>
            <a:r>
              <a:rPr lang="en-US" dirty="0" smtClean="0"/>
              <a:t>What environmental law could be implemented to protect these </a:t>
            </a:r>
            <a:r>
              <a:rPr lang="en-US" dirty="0" err="1" smtClean="0"/>
              <a:t>ecotones</a:t>
            </a:r>
            <a:r>
              <a:rPr lang="en-US" dirty="0" smtClean="0"/>
              <a:t>?  Explain why.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Lakes Circulate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864608" cy="4663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Nutrients up, oxygen down</a:t>
            </a:r>
          </a:p>
          <a:p>
            <a:endParaRPr lang="en-US" dirty="0" smtClean="0"/>
          </a:p>
          <a:p>
            <a:r>
              <a:rPr lang="en-US" i="1" dirty="0" smtClean="0"/>
              <a:t>Winter/Summer</a:t>
            </a:r>
            <a:r>
              <a:rPr lang="en-US" dirty="0" smtClean="0"/>
              <a:t> – no circulation, lake at various temps</a:t>
            </a:r>
          </a:p>
          <a:p>
            <a:pPr lvl="1"/>
            <a:r>
              <a:rPr lang="en-US" b="1" u="sng" dirty="0" err="1" smtClean="0"/>
              <a:t>Thermocline</a:t>
            </a:r>
            <a:r>
              <a:rPr lang="en-US" dirty="0" smtClean="0"/>
              <a:t> present – uneven temperature distribution in lake</a:t>
            </a:r>
          </a:p>
          <a:p>
            <a:endParaRPr lang="en-US" dirty="0" smtClean="0"/>
          </a:p>
          <a:p>
            <a:r>
              <a:rPr lang="en-US" i="1" dirty="0" smtClean="0"/>
              <a:t>Fall/Spring</a:t>
            </a:r>
            <a:r>
              <a:rPr lang="en-US" dirty="0" smtClean="0"/>
              <a:t> – lake nutrients circulate, lake at same temp.</a:t>
            </a:r>
            <a:endParaRPr lang="en-US" dirty="0"/>
          </a:p>
        </p:txBody>
      </p:sp>
      <p:pic>
        <p:nvPicPr>
          <p:cNvPr id="2050" name="Picture 2" descr="http://www.islandnet.com/~see/weather/graphics/photos0506/laketurnov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371600"/>
            <a:ext cx="4191000" cy="51816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4267200" y="2667000"/>
            <a:ext cx="1828800" cy="11430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4419600"/>
            <a:ext cx="1600200" cy="8382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1143000"/>
          </a:xfrm>
        </p:spPr>
        <p:txBody>
          <a:bodyPr/>
          <a:lstStyle/>
          <a:p>
            <a:r>
              <a:rPr lang="en-US" dirty="0" smtClean="0"/>
              <a:t>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219200"/>
            <a:ext cx="78486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Flow into a </a:t>
            </a:r>
            <a:r>
              <a:rPr lang="en-US" b="1" u="sng" dirty="0" smtClean="0"/>
              <a:t>drainage basin </a:t>
            </a:r>
            <a:r>
              <a:rPr lang="en-US" dirty="0" smtClean="0"/>
              <a:t>– area in which water pools together at single point before entering another body of water</a:t>
            </a:r>
          </a:p>
          <a:p>
            <a:pPr lvl="1"/>
            <a:r>
              <a:rPr lang="en-US" b="1" u="sng" dirty="0" smtClean="0"/>
              <a:t>River Delta </a:t>
            </a:r>
            <a:r>
              <a:rPr lang="en-US" dirty="0" smtClean="0"/>
              <a:t>– formed at mouth of river (before entering estuary, wetland, lake, ocean, etc)</a:t>
            </a:r>
          </a:p>
          <a:p>
            <a:pPr lvl="2"/>
            <a:r>
              <a:rPr lang="en-US" dirty="0" smtClean="0"/>
              <a:t>VERY fertile soil (Nile River Delta - Egypt, Ganges River Delta - India</a:t>
            </a:r>
          </a:p>
        </p:txBody>
      </p:sp>
      <p:pic>
        <p:nvPicPr>
          <p:cNvPr id="69634" name="Picture 2" descr="http://ag.arizona.edu/watershedsteward/resources/module/Stream/images/pool-run-riff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429000"/>
            <a:ext cx="6096000" cy="304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2200" y="5410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Rapids</a:t>
            </a:r>
            <a:r>
              <a:rPr lang="en-US" dirty="0" smtClean="0"/>
              <a:t> – rocky, steep incline. Turbulent water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2819400" y="4876800"/>
            <a:ext cx="228600" cy="6096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Aquatic Biomes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2: Freshwater Biomes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Salinity = less than 1% water by volume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Major Biomes:</a:t>
            </a:r>
          </a:p>
          <a:p>
            <a:endParaRPr lang="en-US" dirty="0" smtClean="0"/>
          </a:p>
          <a:p>
            <a:r>
              <a:rPr lang="en-US" dirty="0" smtClean="0"/>
              <a:t>Lakes</a:t>
            </a:r>
          </a:p>
          <a:p>
            <a:pPr lvl="1"/>
            <a:r>
              <a:rPr lang="en-US" dirty="0" smtClean="0"/>
              <a:t>Formed via earthquakes, volcanoes, </a:t>
            </a:r>
            <a:r>
              <a:rPr lang="en-US" dirty="0" err="1" smtClean="0"/>
              <a:t>glaciation</a:t>
            </a:r>
            <a:endParaRPr lang="en-US" dirty="0" smtClean="0"/>
          </a:p>
          <a:p>
            <a:r>
              <a:rPr lang="en-US" dirty="0" smtClean="0"/>
              <a:t>Streams</a:t>
            </a:r>
          </a:p>
          <a:p>
            <a:r>
              <a:rPr lang="en-US" dirty="0" smtClean="0"/>
              <a:t>Rivers</a:t>
            </a:r>
          </a:p>
          <a:p>
            <a:r>
              <a:rPr lang="en-US" dirty="0" smtClean="0"/>
              <a:t>Wetlands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Zones –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636008" cy="533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u="sng" dirty="0" smtClean="0"/>
              <a:t>Littoral</a:t>
            </a:r>
            <a:r>
              <a:rPr lang="en-US" dirty="0" smtClean="0"/>
              <a:t> – shallow area near shore</a:t>
            </a:r>
          </a:p>
          <a:p>
            <a:pPr lvl="1"/>
            <a:r>
              <a:rPr lang="en-US" dirty="0" smtClean="0"/>
              <a:t>Most productive zone (plants, sunlight)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u="sng" dirty="0" err="1" smtClean="0"/>
              <a:t>Limnetic</a:t>
            </a:r>
            <a:r>
              <a:rPr lang="en-US" dirty="0" smtClean="0"/>
              <a:t> – topmost layer of water</a:t>
            </a:r>
          </a:p>
          <a:p>
            <a:pPr lvl="1"/>
            <a:r>
              <a:rPr lang="en-US" dirty="0" smtClean="0"/>
              <a:t>Sunlight, small fish/plankton</a:t>
            </a:r>
          </a:p>
          <a:p>
            <a:endParaRPr lang="en-US" dirty="0"/>
          </a:p>
        </p:txBody>
      </p:sp>
      <p:pic>
        <p:nvPicPr>
          <p:cNvPr id="5" name="Picture 2" descr="http://lakechamplainea.files.wordpress.com/2010/05/lake-z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764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Zones 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331208" cy="4953000"/>
          </a:xfrm>
        </p:spPr>
        <p:txBody>
          <a:bodyPr/>
          <a:lstStyle/>
          <a:p>
            <a:endParaRPr lang="en-US" dirty="0" smtClean="0"/>
          </a:p>
          <a:p>
            <a:r>
              <a:rPr lang="en-US" b="1" u="sng" dirty="0" err="1" smtClean="0"/>
              <a:t>Profundal</a:t>
            </a:r>
            <a:r>
              <a:rPr lang="en-US" dirty="0" smtClean="0"/>
              <a:t> – deep</a:t>
            </a:r>
            <a:r>
              <a:rPr lang="en-US" smtClean="0"/>
              <a:t>, cold water</a:t>
            </a:r>
            <a:endParaRPr lang="en-US" dirty="0" smtClean="0"/>
          </a:p>
          <a:p>
            <a:pPr lvl="1"/>
            <a:r>
              <a:rPr lang="en-US" dirty="0" smtClean="0"/>
              <a:t>No photosynthesis, larger fish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b="1" u="sng" dirty="0" smtClean="0"/>
              <a:t>Benthic</a:t>
            </a:r>
            <a:r>
              <a:rPr lang="en-US" dirty="0" smtClean="0"/>
              <a:t> – lake floor</a:t>
            </a:r>
          </a:p>
          <a:p>
            <a:pPr lvl="1"/>
            <a:r>
              <a:rPr lang="en-US" dirty="0" smtClean="0"/>
              <a:t>Mostly decomposers</a:t>
            </a:r>
            <a:endParaRPr lang="en-US" dirty="0"/>
          </a:p>
        </p:txBody>
      </p:sp>
      <p:pic>
        <p:nvPicPr>
          <p:cNvPr id="1026" name="Picture 2" descr="http://lakechamplainea.files.wordpress.com/2010/05/lake-z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764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 9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8247888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species of coral functions optimally between the temperatures of 20</a:t>
            </a:r>
            <a:r>
              <a:rPr lang="en-US" baseline="30000" dirty="0" smtClean="0"/>
              <a:t>o</a:t>
            </a:r>
            <a:r>
              <a:rPr lang="en-US" dirty="0" smtClean="0"/>
              <a:t>C and 25</a:t>
            </a:r>
            <a:r>
              <a:rPr lang="en-US" baseline="30000" dirty="0" smtClean="0"/>
              <a:t>o</a:t>
            </a:r>
            <a:r>
              <a:rPr lang="en-US" dirty="0" smtClean="0"/>
              <a:t>C.  Express this in a limiting factor bell curve, and describe this curve, using important vocabulary.</a:t>
            </a:r>
          </a:p>
          <a:p>
            <a:endParaRPr lang="en-US" dirty="0" smtClean="0"/>
          </a:p>
          <a:p>
            <a:r>
              <a:rPr lang="en-US" dirty="0" smtClean="0"/>
              <a:t>Draw a lake, and represent the four major zones, providing brief descriptions of each zone.</a:t>
            </a:r>
          </a:p>
          <a:p>
            <a:endParaRPr lang="en-US" dirty="0" smtClean="0"/>
          </a:p>
          <a:p>
            <a:r>
              <a:rPr lang="en-US" dirty="0" smtClean="0"/>
              <a:t>What is the difference between a scavenger and a decomposer?  What do they have in common?</a:t>
            </a:r>
          </a:p>
          <a:p>
            <a:endParaRPr lang="en-US" dirty="0" smtClean="0"/>
          </a:p>
          <a:p>
            <a:r>
              <a:rPr lang="en-US" dirty="0" smtClean="0"/>
              <a:t>Sometimes lake are crystal clear, and other times really  murky and brown…why do you think certain lakes look clear while others look brown?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Organisms in Marine 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114800" cy="5486400"/>
          </a:xfrm>
        </p:spPr>
        <p:txBody>
          <a:bodyPr/>
          <a:lstStyle/>
          <a:p>
            <a:r>
              <a:rPr lang="en-US" b="1" u="sng" dirty="0" smtClean="0"/>
              <a:t>Plankton</a:t>
            </a:r>
            <a:r>
              <a:rPr lang="en-US" dirty="0" smtClean="0"/>
              <a:t> – producers (algae, plankton)</a:t>
            </a:r>
          </a:p>
          <a:p>
            <a:endParaRPr lang="en-US" dirty="0" smtClean="0"/>
          </a:p>
          <a:p>
            <a:r>
              <a:rPr lang="en-US" b="1" u="sng" dirty="0" smtClean="0"/>
              <a:t>Nekton</a:t>
            </a:r>
            <a:r>
              <a:rPr lang="en-US" dirty="0" smtClean="0"/>
              <a:t> – free-swimming fish (consumers)</a:t>
            </a:r>
          </a:p>
          <a:p>
            <a:endParaRPr lang="en-US" dirty="0" smtClean="0"/>
          </a:p>
          <a:p>
            <a:r>
              <a:rPr lang="en-US" b="1" u="sng" dirty="0" smtClean="0"/>
              <a:t>Benthos</a:t>
            </a:r>
            <a:r>
              <a:rPr lang="en-US" dirty="0" smtClean="0"/>
              <a:t> – bottom-dwellers (scavengers and decomposers)</a:t>
            </a:r>
            <a:endParaRPr lang="en-US" dirty="0"/>
          </a:p>
        </p:txBody>
      </p:sp>
      <p:pic>
        <p:nvPicPr>
          <p:cNvPr id="1026" name="Picture 2" descr="http://www.ck12.org/ck12/images?id=341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371600"/>
            <a:ext cx="42672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498080" cy="1143000"/>
          </a:xfrm>
        </p:spPr>
        <p:txBody>
          <a:bodyPr/>
          <a:lstStyle/>
          <a:p>
            <a:r>
              <a:rPr lang="en-US" dirty="0" err="1" smtClean="0"/>
              <a:t>Eutrophic</a:t>
            </a:r>
            <a:r>
              <a:rPr lang="en-US" dirty="0" smtClean="0"/>
              <a:t> Lake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712208" cy="5105400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Eutrophic</a:t>
            </a:r>
            <a:r>
              <a:rPr lang="en-US" dirty="0" smtClean="0"/>
              <a:t> – nutrient rich</a:t>
            </a:r>
          </a:p>
          <a:p>
            <a:endParaRPr lang="en-US" dirty="0" smtClean="0"/>
          </a:p>
          <a:p>
            <a:r>
              <a:rPr lang="en-US" dirty="0" smtClean="0"/>
              <a:t>Shallow</a:t>
            </a:r>
          </a:p>
          <a:p>
            <a:r>
              <a:rPr lang="en-US" dirty="0" smtClean="0"/>
              <a:t>Gentle sloped shores</a:t>
            </a:r>
          </a:p>
          <a:p>
            <a:r>
              <a:rPr lang="en-US" dirty="0" smtClean="0"/>
              <a:t>Wide littoral zone</a:t>
            </a:r>
          </a:p>
          <a:p>
            <a:r>
              <a:rPr lang="en-US" dirty="0" smtClean="0"/>
              <a:t>Dense fish populations</a:t>
            </a:r>
          </a:p>
          <a:p>
            <a:r>
              <a:rPr lang="en-US" dirty="0" smtClean="0"/>
              <a:t>Murky brown (nutrients)</a:t>
            </a:r>
          </a:p>
          <a:p>
            <a:endParaRPr lang="en-US" dirty="0"/>
          </a:p>
        </p:txBody>
      </p:sp>
      <p:pic>
        <p:nvPicPr>
          <p:cNvPr id="3074" name="Picture 2" descr="http://www.rmbel.info/Images/EutrophicL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0"/>
            <a:ext cx="3962400" cy="3314700"/>
          </a:xfrm>
          <a:prstGeom prst="rect">
            <a:avLst/>
          </a:prstGeom>
          <a:noFill/>
        </p:spPr>
      </p:pic>
      <p:pic>
        <p:nvPicPr>
          <p:cNvPr id="3076" name="Picture 4" descr="http://blog.lakefairlee.org/wp-content/uploads/eutrophicati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581400"/>
            <a:ext cx="44196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498080" cy="1143000"/>
          </a:xfrm>
        </p:spPr>
        <p:txBody>
          <a:bodyPr/>
          <a:lstStyle/>
          <a:p>
            <a:r>
              <a:rPr lang="en-US" dirty="0" err="1" smtClean="0"/>
              <a:t>Oligotrophic</a:t>
            </a:r>
            <a:r>
              <a:rPr lang="en-US" dirty="0" smtClean="0"/>
              <a:t> Lake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5105400" cy="5105400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Oligotrophic</a:t>
            </a:r>
            <a:r>
              <a:rPr lang="en-US" dirty="0" smtClean="0"/>
              <a:t> – nutrient-poor</a:t>
            </a:r>
          </a:p>
          <a:p>
            <a:endParaRPr lang="en-US" dirty="0" smtClean="0"/>
          </a:p>
          <a:p>
            <a:r>
              <a:rPr lang="en-US" dirty="0" smtClean="0"/>
              <a:t>Deep</a:t>
            </a:r>
          </a:p>
          <a:p>
            <a:r>
              <a:rPr lang="en-US" dirty="0" smtClean="0"/>
              <a:t>Steep sloped shore</a:t>
            </a:r>
          </a:p>
          <a:p>
            <a:r>
              <a:rPr lang="en-US" dirty="0" smtClean="0"/>
              <a:t>Clear blue (nutrient poor indicator)</a:t>
            </a:r>
          </a:p>
          <a:p>
            <a:r>
              <a:rPr lang="en-US" dirty="0" smtClean="0"/>
              <a:t>Narrow littoral zone</a:t>
            </a:r>
          </a:p>
          <a:p>
            <a:r>
              <a:rPr lang="en-US" dirty="0" smtClean="0"/>
              <a:t>Low fish/plankton concentrations</a:t>
            </a:r>
          </a:p>
        </p:txBody>
      </p:sp>
      <p:pic>
        <p:nvPicPr>
          <p:cNvPr id="4098" name="Picture 2" descr="http://www.rmbel.info/Images/OligotrophicL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0"/>
            <a:ext cx="3733800" cy="3810000"/>
          </a:xfrm>
          <a:prstGeom prst="rect">
            <a:avLst/>
          </a:prstGeom>
          <a:noFill/>
        </p:spPr>
      </p:pic>
      <p:pic>
        <p:nvPicPr>
          <p:cNvPr id="4100" name="Picture 4" descr="http://www.umass.edu/tei/mwwp/Images/l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10000"/>
            <a:ext cx="43434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465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 #4</vt:lpstr>
      <vt:lpstr>Aquatic Biomes</vt:lpstr>
      <vt:lpstr>Freshwater?</vt:lpstr>
      <vt:lpstr>Lake Zones – Part 1</vt:lpstr>
      <vt:lpstr>Lake Zones – Part 2</vt:lpstr>
      <vt:lpstr>Warm Up # 9</vt:lpstr>
      <vt:lpstr>Organisms in Marine Biomes</vt:lpstr>
      <vt:lpstr>Eutrophic Lake</vt:lpstr>
      <vt:lpstr>Oligotrophic Lake</vt:lpstr>
      <vt:lpstr>How Lakes Circulate</vt:lpstr>
      <vt:lpstr>Rivers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#4</dc:title>
  <dc:creator>Windows User</dc:creator>
  <cp:lastModifiedBy>Windows User</cp:lastModifiedBy>
  <cp:revision>1</cp:revision>
  <dcterms:created xsi:type="dcterms:W3CDTF">2015-01-27T16:20:19Z</dcterms:created>
  <dcterms:modified xsi:type="dcterms:W3CDTF">2015-01-27T16:21:27Z</dcterms:modified>
</cp:coreProperties>
</file>