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8" r:id="rId4"/>
    <p:sldId id="289" r:id="rId5"/>
    <p:sldId id="298" r:id="rId6"/>
    <p:sldId id="301" r:id="rId7"/>
    <p:sldId id="290" r:id="rId8"/>
    <p:sldId id="291" r:id="rId9"/>
    <p:sldId id="305" r:id="rId10"/>
    <p:sldId id="292" r:id="rId11"/>
    <p:sldId id="293" r:id="rId12"/>
    <p:sldId id="294" r:id="rId13"/>
    <p:sldId id="295" r:id="rId14"/>
    <p:sldId id="306" r:id="rId15"/>
    <p:sldId id="296" r:id="rId16"/>
    <p:sldId id="297" r:id="rId17"/>
    <p:sldId id="300" r:id="rId18"/>
    <p:sldId id="299" r:id="rId19"/>
    <p:sldId id="308" r:id="rId20"/>
    <p:sldId id="284" r:id="rId21"/>
    <p:sldId id="282" r:id="rId22"/>
    <p:sldId id="285" r:id="rId23"/>
    <p:sldId id="283" r:id="rId24"/>
    <p:sldId id="286" r:id="rId25"/>
    <p:sldId id="281" r:id="rId26"/>
    <p:sldId id="307" r:id="rId27"/>
    <p:sldId id="310" r:id="rId28"/>
    <p:sldId id="280" r:id="rId29"/>
    <p:sldId id="279" r:id="rId30"/>
    <p:sldId id="257" r:id="rId31"/>
    <p:sldId id="258" r:id="rId32"/>
    <p:sldId id="302" r:id="rId33"/>
    <p:sldId id="259" r:id="rId34"/>
    <p:sldId id="265" r:id="rId35"/>
    <p:sldId id="260" r:id="rId36"/>
    <p:sldId id="261" r:id="rId37"/>
    <p:sldId id="262" r:id="rId38"/>
    <p:sldId id="263" r:id="rId39"/>
    <p:sldId id="266" r:id="rId40"/>
    <p:sldId id="276" r:id="rId41"/>
    <p:sldId id="303" r:id="rId42"/>
    <p:sldId id="309" r:id="rId43"/>
    <p:sldId id="277" r:id="rId44"/>
    <p:sldId id="267" r:id="rId45"/>
    <p:sldId id="264" r:id="rId46"/>
    <p:sldId id="268" r:id="rId47"/>
    <p:sldId id="269" r:id="rId48"/>
    <p:sldId id="270" r:id="rId49"/>
    <p:sldId id="271" r:id="rId50"/>
    <p:sldId id="272" r:id="rId51"/>
    <p:sldId id="273" r:id="rId52"/>
    <p:sldId id="274" r:id="rId53"/>
    <p:sldId id="275" r:id="rId54"/>
    <p:sldId id="30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C2747B9-80F1-4536-91FE-A28E30A0A804}" type="datetimeFigureOut">
              <a:rPr lang="en-US" smtClean="0"/>
              <a:pPr/>
              <a:t>2/11/2015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34E481C-4755-488E-82C4-2F76B0DE99D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2747B9-80F1-4536-91FE-A28E30A0A80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481C-4755-488E-82C4-2F76B0DE99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34E481C-4755-488E-82C4-2F76B0DE99D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2747B9-80F1-4536-91FE-A28E30A0A80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2747B9-80F1-4536-91FE-A28E30A0A804}"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34E481C-4755-488E-82C4-2F76B0DE99D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C2747B9-80F1-4536-91FE-A28E30A0A804}" type="datetimeFigureOut">
              <a:rPr lang="en-US" smtClean="0"/>
              <a:pPr/>
              <a:t>2/11/2015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34E481C-4755-488E-82C4-2F76B0DE99D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C2747B9-80F1-4536-91FE-A28E30A0A804}"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481C-4755-488E-82C4-2F76B0DE99D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C2747B9-80F1-4536-91FE-A28E30A0A804}" type="datetimeFigureOut">
              <a:rPr lang="en-US" smtClean="0"/>
              <a:pPr/>
              <a:t>2/11/2015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34E481C-4755-488E-82C4-2F76B0DE99D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2747B9-80F1-4536-91FE-A28E30A0A804}" type="datetimeFigureOut">
              <a:rPr lang="en-US" smtClean="0"/>
              <a:pPr/>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34E481C-4755-488E-82C4-2F76B0DE99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2747B9-80F1-4536-91FE-A28E30A0A804}" type="datetimeFigureOut">
              <a:rPr lang="en-US" smtClean="0"/>
              <a:pPr/>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34E481C-4755-488E-82C4-2F76B0DE99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34E481C-4755-488E-82C4-2F76B0DE99D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C2747B9-80F1-4536-91FE-A28E30A0A804}" type="datetimeFigureOut">
              <a:rPr lang="en-US" smtClean="0"/>
              <a:pPr/>
              <a:t>2/11/2015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34E481C-4755-488E-82C4-2F76B0DE99D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C2747B9-80F1-4536-91FE-A28E30A0A804}" type="datetimeFigureOut">
              <a:rPr lang="en-US" smtClean="0"/>
              <a:pPr/>
              <a:t>2/11/2015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C2747B9-80F1-4536-91FE-A28E30A0A804}" type="datetimeFigureOut">
              <a:rPr lang="en-US" smtClean="0"/>
              <a:pPr/>
              <a:t>2/11/2015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34E481C-4755-488E-82C4-2F76B0DE99D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pbs.org/frontlineworld/rough/2007/04/the_missing_gir.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Biodiversity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DDT, Lead, Mercury</a:t>
            </a:r>
            <a:endParaRPr lang="en-US" dirty="0"/>
          </a:p>
        </p:txBody>
      </p:sp>
      <p:sp>
        <p:nvSpPr>
          <p:cNvPr id="3" name="Content Placeholder 2"/>
          <p:cNvSpPr>
            <a:spLocks noGrp="1"/>
          </p:cNvSpPr>
          <p:nvPr>
            <p:ph sz="half" idx="1"/>
          </p:nvPr>
        </p:nvSpPr>
        <p:spPr>
          <a:xfrm>
            <a:off x="0" y="1371600"/>
            <a:ext cx="4953000" cy="5257800"/>
          </a:xfrm>
        </p:spPr>
        <p:txBody>
          <a:bodyPr/>
          <a:lstStyle/>
          <a:p>
            <a:r>
              <a:rPr lang="en-US" b="1" u="sng" dirty="0" smtClean="0"/>
              <a:t>DDT</a:t>
            </a:r>
            <a:r>
              <a:rPr lang="en-US" dirty="0" smtClean="0"/>
              <a:t> – pesticide (chlorine-based)</a:t>
            </a:r>
          </a:p>
          <a:p>
            <a:pPr lvl="1"/>
            <a:r>
              <a:rPr lang="en-US" dirty="0" smtClean="0"/>
              <a:t>Seals, condors</a:t>
            </a:r>
          </a:p>
          <a:p>
            <a:pPr lvl="1"/>
            <a:endParaRPr lang="en-US" dirty="0" smtClean="0"/>
          </a:p>
          <a:p>
            <a:pPr lvl="1"/>
            <a:endParaRPr lang="en-US" dirty="0" smtClean="0"/>
          </a:p>
          <a:p>
            <a:r>
              <a:rPr lang="en-US" b="1" u="sng" dirty="0" smtClean="0"/>
              <a:t>Lead</a:t>
            </a:r>
            <a:r>
              <a:rPr lang="en-US" dirty="0" smtClean="0"/>
              <a:t> – released from shotguns, on bottom of lakes</a:t>
            </a:r>
          </a:p>
          <a:p>
            <a:pPr lvl="1"/>
            <a:r>
              <a:rPr lang="en-US" dirty="0" smtClean="0"/>
              <a:t>Ducks, swans, etc.</a:t>
            </a:r>
          </a:p>
          <a:p>
            <a:pPr lvl="1"/>
            <a:endParaRPr lang="en-US" dirty="0" smtClean="0"/>
          </a:p>
          <a:p>
            <a:r>
              <a:rPr lang="en-US" b="1" u="sng" dirty="0" smtClean="0"/>
              <a:t>Mercury</a:t>
            </a:r>
            <a:r>
              <a:rPr lang="en-US" dirty="0" smtClean="0"/>
              <a:t> – </a:t>
            </a:r>
            <a:r>
              <a:rPr lang="en-US" dirty="0" err="1" smtClean="0"/>
              <a:t>Minimata</a:t>
            </a:r>
            <a:endParaRPr lang="en-US" dirty="0" smtClean="0"/>
          </a:p>
          <a:p>
            <a:pPr lvl="1"/>
            <a:r>
              <a:rPr lang="en-US" dirty="0" smtClean="0"/>
              <a:t>Chemical Company – dumping Mercury (chemical sludge) into </a:t>
            </a:r>
            <a:r>
              <a:rPr lang="en-US" dirty="0" err="1" smtClean="0"/>
              <a:t>Minimata</a:t>
            </a:r>
            <a:r>
              <a:rPr lang="en-US" dirty="0" smtClean="0"/>
              <a:t> Bay</a:t>
            </a:r>
            <a:endParaRPr lang="en-US" dirty="0" smtClean="0"/>
          </a:p>
        </p:txBody>
      </p:sp>
      <p:pic>
        <p:nvPicPr>
          <p:cNvPr id="36866" name="Picture 2" descr="http://sustainablefriends.org/wp-content/uploads/2012/12/California-Condor-Egg-Shells-DDT.jpg"/>
          <p:cNvPicPr>
            <a:picLocks noChangeAspect="1" noChangeArrowheads="1"/>
          </p:cNvPicPr>
          <p:nvPr/>
        </p:nvPicPr>
        <p:blipFill>
          <a:blip r:embed="rId2" cstate="print"/>
          <a:srcRect/>
          <a:stretch>
            <a:fillRect/>
          </a:stretch>
        </p:blipFill>
        <p:spPr bwMode="auto">
          <a:xfrm>
            <a:off x="4800600" y="1524000"/>
            <a:ext cx="3886200" cy="2209800"/>
          </a:xfrm>
          <a:prstGeom prst="rect">
            <a:avLst/>
          </a:prstGeom>
          <a:noFill/>
        </p:spPr>
      </p:pic>
      <p:pic>
        <p:nvPicPr>
          <p:cNvPr id="36868" name="Picture 4" descr="https://encrypted-tbn1.gstatic.com/images?q=tbn:ANd9GcQB5bebvcA6gCHQWk84ne3pE2aebz9vDNOKDew3g_nDFSXeqReM"/>
          <p:cNvPicPr>
            <a:picLocks noChangeAspect="1" noChangeArrowheads="1"/>
          </p:cNvPicPr>
          <p:nvPr/>
        </p:nvPicPr>
        <p:blipFill>
          <a:blip r:embed="rId3" cstate="print"/>
          <a:srcRect/>
          <a:stretch>
            <a:fillRect/>
          </a:stretch>
        </p:blipFill>
        <p:spPr bwMode="auto">
          <a:xfrm>
            <a:off x="4800600" y="3733800"/>
            <a:ext cx="3886200" cy="29813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Trees</a:t>
            </a:r>
            <a:endParaRPr lang="en-US" dirty="0"/>
          </a:p>
        </p:txBody>
      </p:sp>
      <p:sp>
        <p:nvSpPr>
          <p:cNvPr id="3" name="Content Placeholder 2"/>
          <p:cNvSpPr>
            <a:spLocks noGrp="1"/>
          </p:cNvSpPr>
          <p:nvPr>
            <p:ph sz="half" idx="1"/>
          </p:nvPr>
        </p:nvSpPr>
        <p:spPr>
          <a:xfrm>
            <a:off x="152400" y="1371600"/>
            <a:ext cx="4343400" cy="5257800"/>
          </a:xfrm>
        </p:spPr>
        <p:txBody>
          <a:bodyPr>
            <a:normAutofit/>
          </a:bodyPr>
          <a:lstStyle/>
          <a:p>
            <a:r>
              <a:rPr lang="en-US" dirty="0" smtClean="0"/>
              <a:t>Human population = exponential</a:t>
            </a:r>
          </a:p>
          <a:p>
            <a:endParaRPr lang="en-US" dirty="0" smtClean="0"/>
          </a:p>
          <a:p>
            <a:r>
              <a:rPr lang="en-US" dirty="0" smtClean="0"/>
              <a:t>Need for timber products</a:t>
            </a:r>
          </a:p>
          <a:p>
            <a:pPr>
              <a:buNone/>
            </a:pPr>
            <a:endParaRPr lang="en-US" dirty="0" smtClean="0"/>
          </a:p>
          <a:p>
            <a:r>
              <a:rPr lang="en-US" dirty="0" err="1" smtClean="0"/>
              <a:t>Overlogging</a:t>
            </a:r>
            <a:r>
              <a:rPr lang="en-US" dirty="0" smtClean="0"/>
              <a:t> = deforestation (desertification)</a:t>
            </a:r>
          </a:p>
          <a:p>
            <a:endParaRPr lang="en-US" dirty="0" smtClean="0"/>
          </a:p>
          <a:p>
            <a:r>
              <a:rPr lang="en-US" dirty="0" smtClean="0"/>
              <a:t>Trees = niche for various species</a:t>
            </a:r>
            <a:endParaRPr lang="en-US" dirty="0"/>
          </a:p>
        </p:txBody>
      </p:sp>
      <p:pic>
        <p:nvPicPr>
          <p:cNvPr id="35842" name="Picture 2" descr="http://s3.amazonaws.com/mongabay/sabah/600/sabah_2098.jpg"/>
          <p:cNvPicPr>
            <a:picLocks noChangeAspect="1" noChangeArrowheads="1"/>
          </p:cNvPicPr>
          <p:nvPr/>
        </p:nvPicPr>
        <p:blipFill>
          <a:blip r:embed="rId2" cstate="print"/>
          <a:srcRect/>
          <a:stretch>
            <a:fillRect/>
          </a:stretch>
        </p:blipFill>
        <p:spPr bwMode="auto">
          <a:xfrm>
            <a:off x="4648200" y="1447800"/>
            <a:ext cx="4343400" cy="472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Overharvesting: Bison and </a:t>
            </a:r>
            <a:r>
              <a:rPr lang="en-US" dirty="0" err="1" smtClean="0"/>
              <a:t>Bushmeat</a:t>
            </a:r>
            <a:endParaRPr lang="en-US" dirty="0"/>
          </a:p>
        </p:txBody>
      </p:sp>
      <p:sp>
        <p:nvSpPr>
          <p:cNvPr id="3" name="Content Placeholder 2"/>
          <p:cNvSpPr>
            <a:spLocks noGrp="1"/>
          </p:cNvSpPr>
          <p:nvPr>
            <p:ph sz="half" idx="1"/>
          </p:nvPr>
        </p:nvSpPr>
        <p:spPr/>
        <p:txBody>
          <a:bodyPr/>
          <a:lstStyle/>
          <a:p>
            <a:r>
              <a:rPr lang="en-US" b="1" u="sng" dirty="0" smtClean="0"/>
              <a:t>Overharvesting</a:t>
            </a:r>
            <a:r>
              <a:rPr lang="en-US" dirty="0" smtClean="0"/>
              <a:t> – overhunting, overfishing, </a:t>
            </a:r>
            <a:r>
              <a:rPr lang="en-US" dirty="0" err="1" smtClean="0"/>
              <a:t>overfarming</a:t>
            </a:r>
            <a:endParaRPr lang="en-US" dirty="0" smtClean="0"/>
          </a:p>
          <a:p>
            <a:endParaRPr lang="en-US" dirty="0" smtClean="0"/>
          </a:p>
          <a:p>
            <a:r>
              <a:rPr lang="en-US" dirty="0" smtClean="0"/>
              <a:t>Bison – great plains (US)</a:t>
            </a:r>
          </a:p>
          <a:p>
            <a:pPr lvl="1"/>
            <a:r>
              <a:rPr lang="en-US" dirty="0" smtClean="0"/>
              <a:t>60 million </a:t>
            </a:r>
            <a:r>
              <a:rPr lang="en-US" dirty="0" smtClean="0">
                <a:sym typeface="Wingdings" pitchFamily="2" charset="2"/>
              </a:rPr>
              <a:t> 150</a:t>
            </a:r>
          </a:p>
          <a:p>
            <a:pPr lvl="1"/>
            <a:endParaRPr lang="en-US" dirty="0" smtClean="0">
              <a:sym typeface="Wingdings" pitchFamily="2" charset="2"/>
            </a:endParaRPr>
          </a:p>
          <a:p>
            <a:r>
              <a:rPr lang="en-US" b="1" u="sng" dirty="0" err="1" smtClean="0"/>
              <a:t>Bushmeat</a:t>
            </a:r>
            <a:r>
              <a:rPr lang="en-US" dirty="0" smtClean="0"/>
              <a:t> – meat from chimps, elephants, antelope, etc.</a:t>
            </a:r>
          </a:p>
          <a:p>
            <a:pPr lvl="1"/>
            <a:r>
              <a:rPr lang="en-US" dirty="0" smtClean="0"/>
              <a:t>Delicacies</a:t>
            </a:r>
          </a:p>
          <a:p>
            <a:endParaRPr lang="en-US" dirty="0"/>
          </a:p>
        </p:txBody>
      </p:sp>
      <p:pic>
        <p:nvPicPr>
          <p:cNvPr id="34818" name="Picture 2" descr="http://bushmeateastafrica.wildlifedirect.org/files/2009/04/124064152680-dik-dik-meat.jpg"/>
          <p:cNvPicPr>
            <a:picLocks noChangeAspect="1" noChangeArrowheads="1"/>
          </p:cNvPicPr>
          <p:nvPr/>
        </p:nvPicPr>
        <p:blipFill>
          <a:blip r:embed="rId2" cstate="print"/>
          <a:srcRect/>
          <a:stretch>
            <a:fillRect/>
          </a:stretch>
        </p:blipFill>
        <p:spPr bwMode="auto">
          <a:xfrm>
            <a:off x="4648200" y="3886200"/>
            <a:ext cx="4495800" cy="2781300"/>
          </a:xfrm>
          <a:prstGeom prst="rect">
            <a:avLst/>
          </a:prstGeom>
          <a:noFill/>
        </p:spPr>
      </p:pic>
      <p:pic>
        <p:nvPicPr>
          <p:cNvPr id="34820" name="Picture 4" descr="http://upload.wikimedia.org/wikipedia/commons/8/8d/American_bison_k5680-1.jpg"/>
          <p:cNvPicPr>
            <a:picLocks noChangeAspect="1" noChangeArrowheads="1"/>
          </p:cNvPicPr>
          <p:nvPr/>
        </p:nvPicPr>
        <p:blipFill>
          <a:blip r:embed="rId3" cstate="print"/>
          <a:srcRect/>
          <a:stretch>
            <a:fillRect/>
          </a:stretch>
        </p:blipFill>
        <p:spPr bwMode="auto">
          <a:xfrm>
            <a:off x="4572000" y="1219200"/>
            <a:ext cx="4572000" cy="2752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Laws Protecting Species</a:t>
            </a:r>
            <a:endParaRPr lang="en-US" dirty="0"/>
          </a:p>
        </p:txBody>
      </p:sp>
      <p:sp>
        <p:nvSpPr>
          <p:cNvPr id="3" name="Content Placeholder 2"/>
          <p:cNvSpPr>
            <a:spLocks noGrp="1"/>
          </p:cNvSpPr>
          <p:nvPr>
            <p:ph sz="quarter" idx="1"/>
          </p:nvPr>
        </p:nvSpPr>
        <p:spPr/>
        <p:txBody>
          <a:bodyPr>
            <a:normAutofit lnSpcReduction="10000"/>
          </a:bodyPr>
          <a:lstStyle/>
          <a:p>
            <a:r>
              <a:rPr lang="en-US" sz="3200" b="1" u="sng" dirty="0" smtClean="0"/>
              <a:t>CITES</a:t>
            </a:r>
            <a:r>
              <a:rPr lang="en-US" sz="3200" dirty="0" smtClean="0"/>
              <a:t> – convention regarding trading of endangered species</a:t>
            </a:r>
          </a:p>
          <a:p>
            <a:pPr lvl="1"/>
            <a:r>
              <a:rPr lang="en-US" sz="2800" dirty="0" smtClean="0">
                <a:solidFill>
                  <a:schemeClr val="tx1"/>
                </a:solidFill>
              </a:rPr>
              <a:t>Requires paperwork, warning of trading animals (zoos, private, etc</a:t>
            </a:r>
            <a:r>
              <a:rPr lang="en-US" sz="2800" dirty="0" smtClean="0">
                <a:solidFill>
                  <a:schemeClr val="tx1"/>
                </a:solidFill>
              </a:rPr>
              <a:t>)</a:t>
            </a:r>
          </a:p>
          <a:p>
            <a:pPr lvl="1"/>
            <a:r>
              <a:rPr lang="en-US" sz="2800" dirty="0" smtClean="0">
                <a:solidFill>
                  <a:schemeClr val="tx1"/>
                </a:solidFill>
              </a:rPr>
              <a:t>Sea World? Elephant Sanctuaries? Circuses?</a:t>
            </a:r>
            <a:endParaRPr lang="en-US" sz="2800" dirty="0" smtClean="0">
              <a:solidFill>
                <a:schemeClr val="tx1"/>
              </a:solidFill>
            </a:endParaRPr>
          </a:p>
          <a:p>
            <a:pPr>
              <a:buNone/>
            </a:pPr>
            <a:endParaRPr lang="en-US" sz="3200" dirty="0" smtClean="0"/>
          </a:p>
          <a:p>
            <a:endParaRPr lang="en-US" sz="3200" dirty="0" smtClean="0"/>
          </a:p>
          <a:p>
            <a:r>
              <a:rPr lang="en-US" sz="3200" b="1" u="sng" dirty="0" smtClean="0"/>
              <a:t>Lacey Act </a:t>
            </a:r>
            <a:r>
              <a:rPr lang="en-US" sz="3200" dirty="0" smtClean="0"/>
              <a:t>(1900) – no plants/animals bought illegally can be sold/traded</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#1</a:t>
            </a:r>
            <a:endParaRPr lang="en-US" dirty="0"/>
          </a:p>
        </p:txBody>
      </p:sp>
      <p:sp>
        <p:nvSpPr>
          <p:cNvPr id="3" name="Content Placeholder 2"/>
          <p:cNvSpPr>
            <a:spLocks noGrp="1"/>
          </p:cNvSpPr>
          <p:nvPr>
            <p:ph sz="quarter" idx="1"/>
          </p:nvPr>
        </p:nvSpPr>
        <p:spPr>
          <a:xfrm>
            <a:off x="0" y="990600"/>
            <a:ext cx="9144000" cy="6096000"/>
          </a:xfrm>
        </p:spPr>
        <p:txBody>
          <a:bodyPr>
            <a:normAutofit fontScale="92500" lnSpcReduction="10000"/>
          </a:bodyPr>
          <a:lstStyle/>
          <a:p>
            <a:r>
              <a:rPr lang="en-US" dirty="0" smtClean="0"/>
              <a:t>Of the 5 major human-related threats to biodiversity in the HIPPO acronym, which one do you think is the most preventable and why?</a:t>
            </a:r>
          </a:p>
          <a:p>
            <a:pPr lvl="1"/>
            <a:r>
              <a:rPr lang="en-US" dirty="0" smtClean="0">
                <a:solidFill>
                  <a:schemeClr val="tx1"/>
                </a:solidFill>
              </a:rPr>
              <a:t>In your answer, re-state the five major threats to biodiversity.</a:t>
            </a:r>
          </a:p>
          <a:p>
            <a:endParaRPr lang="en-US" dirty="0" smtClean="0"/>
          </a:p>
          <a:p>
            <a:r>
              <a:rPr lang="en-US" dirty="0" smtClean="0"/>
              <a:t>Legislation like CITES is designed to protect animals when being transferred from zoo to zoo, or from the wild to captivity.   Where do you stand on this legislation, knowing that places like Sea World, circuses and small underfunded zoos also benefit from this legislation in place?  Is this no better than selling an animal on the black market?  Explain your reasoning.</a:t>
            </a:r>
          </a:p>
          <a:p>
            <a:endParaRPr lang="en-US" dirty="0" smtClean="0"/>
          </a:p>
          <a:p>
            <a:r>
              <a:rPr lang="en-US" dirty="0" smtClean="0"/>
              <a:t>What do you think is the purpose of a hunting/fishing license?  Do you think they are counterproductive toward conservation?  Explain.</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Endangered Species Act (1973)</a:t>
            </a:r>
            <a:endParaRPr lang="en-US" dirty="0"/>
          </a:p>
        </p:txBody>
      </p:sp>
      <p:sp>
        <p:nvSpPr>
          <p:cNvPr id="3" name="Content Placeholder 2"/>
          <p:cNvSpPr>
            <a:spLocks noGrp="1"/>
          </p:cNvSpPr>
          <p:nvPr>
            <p:ph sz="half" idx="1"/>
          </p:nvPr>
        </p:nvSpPr>
        <p:spPr>
          <a:xfrm>
            <a:off x="0" y="1371600"/>
            <a:ext cx="4340352" cy="5105400"/>
          </a:xfrm>
        </p:spPr>
        <p:txBody>
          <a:bodyPr>
            <a:normAutofit fontScale="92500" lnSpcReduction="10000"/>
          </a:bodyPr>
          <a:lstStyle/>
          <a:p>
            <a:pPr>
              <a:buNone/>
            </a:pPr>
            <a:r>
              <a:rPr lang="en-US" b="1" u="sng" dirty="0" smtClean="0"/>
              <a:t>IUCN</a:t>
            </a:r>
            <a:r>
              <a:rPr lang="en-US" dirty="0" smtClean="0"/>
              <a:t> - Identifies </a:t>
            </a:r>
            <a:r>
              <a:rPr lang="en-US" dirty="0" smtClean="0"/>
              <a:t>all species in danger of extinction</a:t>
            </a:r>
          </a:p>
          <a:p>
            <a:pPr lvl="1"/>
            <a:endParaRPr lang="en-US" i="1" dirty="0" smtClean="0"/>
          </a:p>
          <a:p>
            <a:pPr lvl="1"/>
            <a:r>
              <a:rPr lang="en-US" i="1" dirty="0" smtClean="0">
                <a:solidFill>
                  <a:schemeClr val="tx1"/>
                </a:solidFill>
              </a:rPr>
              <a:t>US </a:t>
            </a:r>
            <a:r>
              <a:rPr lang="en-US" i="1" dirty="0" smtClean="0">
                <a:solidFill>
                  <a:schemeClr val="tx1"/>
                </a:solidFill>
              </a:rPr>
              <a:t>Fish and Wildlife </a:t>
            </a:r>
            <a:r>
              <a:rPr lang="en-US" i="1" dirty="0" smtClean="0">
                <a:solidFill>
                  <a:schemeClr val="tx1"/>
                </a:solidFill>
              </a:rPr>
              <a:t>Service – takes funding from ESA</a:t>
            </a:r>
            <a:endParaRPr lang="en-US" i="1" dirty="0" smtClean="0">
              <a:solidFill>
                <a:schemeClr val="tx1"/>
              </a:solidFill>
            </a:endParaRPr>
          </a:p>
          <a:p>
            <a:endParaRPr lang="en-US" dirty="0" smtClean="0"/>
          </a:p>
          <a:p>
            <a:r>
              <a:rPr lang="en-US" b="1" u="sng" dirty="0" smtClean="0"/>
              <a:t>Critically Endangered</a:t>
            </a:r>
            <a:r>
              <a:rPr lang="en-US" dirty="0" smtClean="0"/>
              <a:t> – on the verge of extinction </a:t>
            </a:r>
            <a:endParaRPr lang="en-US" b="1" u="sng" dirty="0" smtClean="0"/>
          </a:p>
          <a:p>
            <a:endParaRPr lang="en-US" b="1" u="sng" dirty="0" smtClean="0"/>
          </a:p>
          <a:p>
            <a:r>
              <a:rPr lang="en-US" b="1" u="sng" dirty="0" smtClean="0"/>
              <a:t>Endangered </a:t>
            </a:r>
            <a:r>
              <a:rPr lang="en-US" b="1" u="sng" dirty="0" smtClean="0"/>
              <a:t>Species </a:t>
            </a:r>
            <a:r>
              <a:rPr lang="en-US" dirty="0" smtClean="0"/>
              <a:t>–in </a:t>
            </a:r>
            <a:r>
              <a:rPr lang="en-US" dirty="0" smtClean="0"/>
              <a:t>danger of extinction</a:t>
            </a:r>
          </a:p>
          <a:p>
            <a:pPr>
              <a:buNone/>
            </a:pPr>
            <a:endParaRPr lang="en-US" dirty="0" smtClean="0"/>
          </a:p>
          <a:p>
            <a:r>
              <a:rPr lang="en-US" b="1" u="sng" dirty="0" smtClean="0"/>
              <a:t>Vulnerable</a:t>
            </a:r>
            <a:r>
              <a:rPr lang="en-US" dirty="0" smtClean="0"/>
              <a:t> Species – </a:t>
            </a:r>
            <a:r>
              <a:rPr lang="en-US" dirty="0" smtClean="0"/>
              <a:t>threatened</a:t>
            </a:r>
            <a:endParaRPr lang="en-US" dirty="0"/>
          </a:p>
        </p:txBody>
      </p:sp>
      <p:pic>
        <p:nvPicPr>
          <p:cNvPr id="32770" name="Picture 2" descr="http://www.greenberg-art.com/.Toons/.Toons,%20Environ/qqxsgEndangeredSpeciesAct.gif"/>
          <p:cNvPicPr>
            <a:picLocks noChangeAspect="1" noChangeArrowheads="1"/>
          </p:cNvPicPr>
          <p:nvPr/>
        </p:nvPicPr>
        <p:blipFill>
          <a:blip r:embed="rId2" cstate="print"/>
          <a:srcRect/>
          <a:stretch>
            <a:fillRect/>
          </a:stretch>
        </p:blipFill>
        <p:spPr bwMode="auto">
          <a:xfrm>
            <a:off x="4476750" y="1066800"/>
            <a:ext cx="4667250" cy="3314700"/>
          </a:xfrm>
          <a:prstGeom prst="rect">
            <a:avLst/>
          </a:prstGeom>
          <a:noFill/>
        </p:spPr>
      </p:pic>
      <p:pic>
        <p:nvPicPr>
          <p:cNvPr id="37890" name="Picture 2" descr="IUCN Red List category abbreviations (version 3.1, 2001)"/>
          <p:cNvPicPr>
            <a:picLocks noChangeAspect="1" noChangeArrowheads="1"/>
          </p:cNvPicPr>
          <p:nvPr/>
        </p:nvPicPr>
        <p:blipFill>
          <a:blip r:embed="rId3" cstate="print"/>
          <a:srcRect/>
          <a:stretch>
            <a:fillRect/>
          </a:stretch>
        </p:blipFill>
        <p:spPr bwMode="auto">
          <a:xfrm>
            <a:off x="4495800" y="4572000"/>
            <a:ext cx="4114800" cy="1600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Plans for Recovery</a:t>
            </a:r>
            <a:endParaRPr lang="en-US" dirty="0"/>
          </a:p>
        </p:txBody>
      </p:sp>
      <p:sp>
        <p:nvSpPr>
          <p:cNvPr id="3" name="Content Placeholder 2"/>
          <p:cNvSpPr>
            <a:spLocks noGrp="1"/>
          </p:cNvSpPr>
          <p:nvPr>
            <p:ph sz="half" idx="1"/>
          </p:nvPr>
        </p:nvSpPr>
        <p:spPr>
          <a:xfrm>
            <a:off x="0" y="1371600"/>
            <a:ext cx="5181600" cy="5486400"/>
          </a:xfrm>
        </p:spPr>
        <p:txBody>
          <a:bodyPr>
            <a:normAutofit lnSpcReduction="10000"/>
          </a:bodyPr>
          <a:lstStyle/>
          <a:p>
            <a:r>
              <a:rPr lang="en-US" dirty="0" smtClean="0"/>
              <a:t>Republicans vs. Democrats</a:t>
            </a:r>
          </a:p>
          <a:p>
            <a:pPr lvl="1"/>
            <a:r>
              <a:rPr lang="en-US" dirty="0" smtClean="0">
                <a:solidFill>
                  <a:schemeClr val="tx1"/>
                </a:solidFill>
              </a:rPr>
              <a:t>Bush – weakened ESA</a:t>
            </a:r>
          </a:p>
          <a:p>
            <a:pPr lvl="1"/>
            <a:r>
              <a:rPr lang="en-US" dirty="0" smtClean="0">
                <a:solidFill>
                  <a:schemeClr val="tx1"/>
                </a:solidFill>
              </a:rPr>
              <a:t>Obama – strengthened ESA</a:t>
            </a:r>
          </a:p>
          <a:p>
            <a:pPr>
              <a:buNone/>
            </a:pPr>
            <a:endParaRPr lang="en-US" dirty="0" smtClean="0"/>
          </a:p>
          <a:p>
            <a:r>
              <a:rPr lang="en-US" dirty="0" smtClean="0"/>
              <a:t>In US…$150 million/year on recovery/protection</a:t>
            </a:r>
          </a:p>
          <a:p>
            <a:endParaRPr lang="en-US" dirty="0" smtClean="0"/>
          </a:p>
          <a:p>
            <a:r>
              <a:rPr lang="en-US" dirty="0" smtClean="0"/>
              <a:t>½ that amount = 12 charismatic species (</a:t>
            </a:r>
            <a:r>
              <a:rPr lang="en-US" b="1" i="1" u="sng" dirty="0" smtClean="0"/>
              <a:t>Flagship Species</a:t>
            </a:r>
            <a:r>
              <a:rPr lang="en-US" dirty="0" smtClean="0"/>
              <a:t>)</a:t>
            </a:r>
          </a:p>
          <a:p>
            <a:pPr lvl="1"/>
            <a:r>
              <a:rPr lang="en-US" dirty="0" smtClean="0">
                <a:solidFill>
                  <a:schemeClr val="tx1"/>
                </a:solidFill>
              </a:rPr>
              <a:t>Emotional connection with species</a:t>
            </a:r>
          </a:p>
          <a:p>
            <a:pPr lvl="1"/>
            <a:endParaRPr lang="en-US" dirty="0" smtClean="0">
              <a:solidFill>
                <a:schemeClr val="tx1"/>
              </a:solidFill>
            </a:endParaRPr>
          </a:p>
          <a:p>
            <a:r>
              <a:rPr lang="en-US" dirty="0" smtClean="0"/>
              <a:t>Conservation = a popularity contest?</a:t>
            </a:r>
          </a:p>
          <a:p>
            <a:endParaRPr lang="en-US" dirty="0"/>
          </a:p>
        </p:txBody>
      </p:sp>
      <p:pic>
        <p:nvPicPr>
          <p:cNvPr id="31746" name="Picture 2" descr="http://www.scientificamerican.com/media/inline/E92F67BC-905A-7659-C2574FE9750AE237_1.jpg"/>
          <p:cNvPicPr>
            <a:picLocks noChangeAspect="1" noChangeArrowheads="1"/>
          </p:cNvPicPr>
          <p:nvPr/>
        </p:nvPicPr>
        <p:blipFill>
          <a:blip r:embed="rId2" cstate="print"/>
          <a:srcRect/>
          <a:stretch>
            <a:fillRect/>
          </a:stretch>
        </p:blipFill>
        <p:spPr bwMode="auto">
          <a:xfrm>
            <a:off x="5638800" y="0"/>
            <a:ext cx="3505200" cy="3048001"/>
          </a:xfrm>
          <a:prstGeom prst="rect">
            <a:avLst/>
          </a:prstGeom>
          <a:noFill/>
        </p:spPr>
      </p:pic>
      <p:pic>
        <p:nvPicPr>
          <p:cNvPr id="31748" name="Picture 4" descr="http://www.exploringnature.org/graphics/header_endangered_species.jpg"/>
          <p:cNvPicPr>
            <a:picLocks noChangeAspect="1" noChangeArrowheads="1"/>
          </p:cNvPicPr>
          <p:nvPr/>
        </p:nvPicPr>
        <p:blipFill>
          <a:blip r:embed="rId3" cstate="print"/>
          <a:srcRect/>
          <a:stretch>
            <a:fillRect/>
          </a:stretch>
        </p:blipFill>
        <p:spPr bwMode="auto">
          <a:xfrm>
            <a:off x="5029200" y="3428999"/>
            <a:ext cx="4114800" cy="3429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can do</a:t>
            </a:r>
            <a:endParaRPr lang="en-US" dirty="0"/>
          </a:p>
        </p:txBody>
      </p:sp>
      <p:sp>
        <p:nvSpPr>
          <p:cNvPr id="3" name="Content Placeholder 2"/>
          <p:cNvSpPr>
            <a:spLocks noGrp="1"/>
          </p:cNvSpPr>
          <p:nvPr>
            <p:ph sz="half" idx="1"/>
          </p:nvPr>
        </p:nvSpPr>
        <p:spPr>
          <a:xfrm>
            <a:off x="0" y="990600"/>
            <a:ext cx="4648200" cy="5867400"/>
          </a:xfrm>
        </p:spPr>
        <p:txBody>
          <a:bodyPr>
            <a:normAutofit lnSpcReduction="10000"/>
          </a:bodyPr>
          <a:lstStyle/>
          <a:p>
            <a:r>
              <a:rPr lang="en-US" dirty="0" smtClean="0"/>
              <a:t>Join an animal rights org</a:t>
            </a:r>
          </a:p>
          <a:p>
            <a:pPr lvl="1"/>
            <a:r>
              <a:rPr lang="en-US" dirty="0" smtClean="0"/>
              <a:t>World Wildlife Foundation (WWF)</a:t>
            </a:r>
          </a:p>
          <a:p>
            <a:pPr lvl="1"/>
            <a:endParaRPr lang="en-US" dirty="0" smtClean="0"/>
          </a:p>
          <a:p>
            <a:r>
              <a:rPr lang="en-US" dirty="0" smtClean="0"/>
              <a:t>Don’t support overharvesting</a:t>
            </a:r>
          </a:p>
          <a:p>
            <a:pPr lvl="1"/>
            <a:r>
              <a:rPr lang="en-US" dirty="0" smtClean="0"/>
              <a:t>Tropical Fish</a:t>
            </a:r>
          </a:p>
          <a:p>
            <a:pPr lvl="1"/>
            <a:r>
              <a:rPr lang="en-US" dirty="0" smtClean="0"/>
              <a:t>Certain types of seafood</a:t>
            </a:r>
          </a:p>
          <a:p>
            <a:pPr lvl="3"/>
            <a:r>
              <a:rPr lang="en-US" dirty="0" smtClean="0"/>
              <a:t>Salmon good, tuna bad</a:t>
            </a:r>
          </a:p>
          <a:p>
            <a:pPr lvl="1"/>
            <a:endParaRPr lang="en-US" dirty="0" smtClean="0"/>
          </a:p>
          <a:p>
            <a:r>
              <a:rPr lang="en-US" dirty="0" smtClean="0"/>
              <a:t>Rescue pets from Humane Society/animal shelter, not pet stores</a:t>
            </a:r>
          </a:p>
          <a:p>
            <a:endParaRPr lang="en-US" dirty="0" smtClean="0"/>
          </a:p>
          <a:p>
            <a:r>
              <a:rPr lang="en-US" dirty="0" smtClean="0"/>
              <a:t>Buy organic, sustainable, in-season and wild-caught</a:t>
            </a:r>
          </a:p>
        </p:txBody>
      </p:sp>
      <p:pic>
        <p:nvPicPr>
          <p:cNvPr id="57346" name="Picture 2" descr="http://b.vimeocdn.com/ps/920/920807_300.jpg"/>
          <p:cNvPicPr>
            <a:picLocks noChangeAspect="1" noChangeArrowheads="1"/>
          </p:cNvPicPr>
          <p:nvPr/>
        </p:nvPicPr>
        <p:blipFill>
          <a:blip r:embed="rId2" cstate="print"/>
          <a:srcRect/>
          <a:stretch>
            <a:fillRect/>
          </a:stretch>
        </p:blipFill>
        <p:spPr bwMode="auto">
          <a:xfrm>
            <a:off x="4953000" y="990600"/>
            <a:ext cx="3733800" cy="1752600"/>
          </a:xfrm>
          <a:prstGeom prst="rect">
            <a:avLst/>
          </a:prstGeom>
          <a:noFill/>
        </p:spPr>
      </p:pic>
      <p:pic>
        <p:nvPicPr>
          <p:cNvPr id="57350" name="Picture 6" descr="http://3.bp.blogspot.com/_HiMXz4KErjE/TK3mh1VsJQI/AAAAAAAAAAk/Qy4QPY5IV7c/s1600/best-seafood.jpg"/>
          <p:cNvPicPr>
            <a:picLocks noChangeAspect="1" noChangeArrowheads="1"/>
          </p:cNvPicPr>
          <p:nvPr/>
        </p:nvPicPr>
        <p:blipFill>
          <a:blip r:embed="rId3" cstate="print"/>
          <a:srcRect/>
          <a:stretch>
            <a:fillRect/>
          </a:stretch>
        </p:blipFill>
        <p:spPr bwMode="auto">
          <a:xfrm>
            <a:off x="4419600" y="2743200"/>
            <a:ext cx="4724400" cy="4114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#1</a:t>
            </a:r>
            <a:endParaRPr lang="en-US" dirty="0"/>
          </a:p>
        </p:txBody>
      </p:sp>
      <p:sp>
        <p:nvSpPr>
          <p:cNvPr id="5" name="Content Placeholder 4"/>
          <p:cNvSpPr>
            <a:spLocks noGrp="1"/>
          </p:cNvSpPr>
          <p:nvPr>
            <p:ph sz="quarter" idx="1"/>
          </p:nvPr>
        </p:nvSpPr>
        <p:spPr>
          <a:xfrm>
            <a:off x="301752" y="1219200"/>
            <a:ext cx="8503920" cy="5334000"/>
          </a:xfrm>
        </p:spPr>
        <p:txBody>
          <a:bodyPr>
            <a:normAutofit lnSpcReduction="10000"/>
          </a:bodyPr>
          <a:lstStyle/>
          <a:p>
            <a:r>
              <a:rPr lang="en-US" dirty="0" smtClean="0"/>
              <a:t>If you were in charge of the funds associated with the ESA, would you change where the money goes?  Why or why not?</a:t>
            </a:r>
            <a:endParaRPr lang="en-US" dirty="0" smtClean="0"/>
          </a:p>
          <a:p>
            <a:pPr>
              <a:buNone/>
            </a:pPr>
            <a:endParaRPr lang="en-US" dirty="0" smtClean="0"/>
          </a:p>
          <a:p>
            <a:r>
              <a:rPr lang="en-US" dirty="0" smtClean="0"/>
              <a:t>If you are in favor of saving certain endangered species, what will YOU personally do to participate in their protection?  </a:t>
            </a:r>
            <a:r>
              <a:rPr lang="en-US" dirty="0" smtClean="0"/>
              <a:t>Why? Even if you say “nothing,” say why.  If </a:t>
            </a:r>
            <a:r>
              <a:rPr lang="en-US" dirty="0" smtClean="0"/>
              <a:t>you are not in favor of saving them, state why you are not.</a:t>
            </a:r>
          </a:p>
          <a:p>
            <a:pPr>
              <a:buNone/>
            </a:pPr>
            <a:endParaRPr lang="en-US" dirty="0" smtClean="0"/>
          </a:p>
          <a:p>
            <a:r>
              <a:rPr lang="en-US" dirty="0" smtClean="0"/>
              <a:t>Which of the HIPPO human threats do you think is the worst/most problematic?  Why have you chosen this?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#2</a:t>
            </a:r>
            <a:endParaRPr lang="en-US" dirty="0"/>
          </a:p>
        </p:txBody>
      </p:sp>
      <p:sp>
        <p:nvSpPr>
          <p:cNvPr id="3" name="Content Placeholder 2"/>
          <p:cNvSpPr>
            <a:spLocks noGrp="1"/>
          </p:cNvSpPr>
          <p:nvPr>
            <p:ph sz="quarter" idx="1"/>
          </p:nvPr>
        </p:nvSpPr>
        <p:spPr>
          <a:xfrm>
            <a:off x="0" y="990600"/>
            <a:ext cx="9144000" cy="5867400"/>
          </a:xfrm>
        </p:spPr>
        <p:txBody>
          <a:bodyPr>
            <a:noAutofit/>
          </a:bodyPr>
          <a:lstStyle/>
          <a:p>
            <a:r>
              <a:rPr lang="en-US" sz="3200" dirty="0" smtClean="0"/>
              <a:t>Why has the human species grown exponentially for the past 100 years?  Give three reasons.</a:t>
            </a:r>
          </a:p>
          <a:p>
            <a:endParaRPr lang="en-US" sz="3200" dirty="0" smtClean="0"/>
          </a:p>
          <a:p>
            <a:r>
              <a:rPr lang="en-US" sz="3200" dirty="0" smtClean="0"/>
              <a:t>Will the human species continue to grow exponentially? Why or why not?  Give three reasons.</a:t>
            </a:r>
          </a:p>
          <a:p>
            <a:endParaRPr lang="en-US" sz="3200" dirty="0" smtClean="0"/>
          </a:p>
          <a:p>
            <a:r>
              <a:rPr lang="en-US" sz="3200" dirty="0" smtClean="0"/>
              <a:t>There are FOUR things that can alter the human population of a country (positive and negative).  What are they?  Name as many as you can.</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sz="half" idx="1"/>
          </p:nvPr>
        </p:nvSpPr>
        <p:spPr>
          <a:xfrm>
            <a:off x="0" y="1371600"/>
            <a:ext cx="4800600" cy="5486400"/>
          </a:xfrm>
        </p:spPr>
        <p:txBody>
          <a:bodyPr>
            <a:normAutofit/>
          </a:bodyPr>
          <a:lstStyle/>
          <a:p>
            <a:r>
              <a:rPr lang="en-US" dirty="0" smtClean="0"/>
              <a:t>Three types:</a:t>
            </a:r>
          </a:p>
          <a:p>
            <a:endParaRPr lang="en-US" dirty="0" smtClean="0"/>
          </a:p>
          <a:p>
            <a:pPr marL="457200" indent="-457200">
              <a:buFont typeface="+mj-lt"/>
              <a:buAutoNum type="arabicPeriod"/>
            </a:pPr>
            <a:r>
              <a:rPr lang="en-US" b="1" u="sng" dirty="0" smtClean="0"/>
              <a:t>Genetic</a:t>
            </a:r>
            <a:r>
              <a:rPr lang="en-US" dirty="0" smtClean="0"/>
              <a:t> – various types of genes for a species</a:t>
            </a:r>
          </a:p>
          <a:p>
            <a:pPr marL="457200" indent="-457200">
              <a:buFont typeface="+mj-lt"/>
              <a:buAutoNum type="arabicPeriod"/>
            </a:pPr>
            <a:endParaRPr lang="en-US" dirty="0" smtClean="0"/>
          </a:p>
          <a:p>
            <a:pPr marL="457200" indent="-457200">
              <a:buFont typeface="+mj-lt"/>
              <a:buAutoNum type="arabicPeriod"/>
            </a:pPr>
            <a:r>
              <a:rPr lang="en-US" b="1" u="sng" dirty="0" smtClean="0"/>
              <a:t>Species</a:t>
            </a:r>
            <a:r>
              <a:rPr lang="en-US" dirty="0" smtClean="0"/>
              <a:t> – various types of species in an ecosystem</a:t>
            </a:r>
          </a:p>
          <a:p>
            <a:pPr marL="457200" indent="-457200">
              <a:buFont typeface="+mj-lt"/>
              <a:buAutoNum type="arabicPeriod"/>
            </a:pPr>
            <a:endParaRPr lang="en-US" dirty="0" smtClean="0"/>
          </a:p>
          <a:p>
            <a:pPr marL="457200" indent="-457200">
              <a:buFont typeface="+mj-lt"/>
              <a:buAutoNum type="arabicPeriod"/>
            </a:pPr>
            <a:r>
              <a:rPr lang="en-US" b="1" u="sng" dirty="0" smtClean="0"/>
              <a:t>Ecological</a:t>
            </a:r>
            <a:r>
              <a:rPr lang="en-US" dirty="0" smtClean="0"/>
              <a:t> – various types of niches, </a:t>
            </a:r>
            <a:r>
              <a:rPr lang="en-US" dirty="0" err="1" smtClean="0"/>
              <a:t>trophic</a:t>
            </a:r>
            <a:r>
              <a:rPr lang="en-US" dirty="0" smtClean="0"/>
              <a:t> levels, productivity of community </a:t>
            </a:r>
            <a:endParaRPr lang="en-US" dirty="0"/>
          </a:p>
        </p:txBody>
      </p:sp>
      <p:pic>
        <p:nvPicPr>
          <p:cNvPr id="41986" name="Picture 2" descr="http://marinebio.org/i/biodiversity2.jpg"/>
          <p:cNvPicPr>
            <a:picLocks noChangeAspect="1" noChangeArrowheads="1"/>
          </p:cNvPicPr>
          <p:nvPr/>
        </p:nvPicPr>
        <p:blipFill>
          <a:blip r:embed="rId2" cstate="print"/>
          <a:srcRect/>
          <a:stretch>
            <a:fillRect/>
          </a:stretch>
        </p:blipFill>
        <p:spPr bwMode="auto">
          <a:xfrm>
            <a:off x="4648200" y="1828800"/>
            <a:ext cx="4286250" cy="4343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Population </a:t>
            </a:r>
            <a:r>
              <a:rPr lang="en-US" dirty="0" smtClean="0">
                <a:solidFill>
                  <a:schemeClr val="tx1"/>
                </a:solidFill>
              </a:rPr>
              <a:t>Factors</a:t>
            </a:r>
            <a:br>
              <a:rPr lang="en-US" dirty="0" smtClean="0">
                <a:solidFill>
                  <a:schemeClr val="tx1"/>
                </a:solidFill>
              </a:rPr>
            </a:br>
            <a:r>
              <a:rPr lang="en-US" dirty="0" smtClean="0">
                <a:solidFill>
                  <a:schemeClr val="tx1"/>
                </a:solidFill>
              </a:rPr>
              <a:t>Biotic Potential</a:t>
            </a:r>
            <a:endParaRPr lang="en-US" dirty="0">
              <a:solidFill>
                <a:schemeClr val="tx1"/>
              </a:solidFill>
            </a:endParaRPr>
          </a:p>
        </p:txBody>
      </p:sp>
      <p:sp>
        <p:nvSpPr>
          <p:cNvPr id="3" name="Content Placeholder 2"/>
          <p:cNvSpPr>
            <a:spLocks noGrp="1"/>
          </p:cNvSpPr>
          <p:nvPr>
            <p:ph sz="half" idx="1"/>
          </p:nvPr>
        </p:nvSpPr>
        <p:spPr>
          <a:xfrm>
            <a:off x="0" y="1371600"/>
            <a:ext cx="4572000" cy="5486400"/>
          </a:xfrm>
        </p:spPr>
        <p:txBody>
          <a:bodyPr>
            <a:normAutofit lnSpcReduction="10000"/>
          </a:bodyPr>
          <a:lstStyle/>
          <a:p>
            <a:r>
              <a:rPr lang="en-US" dirty="0" smtClean="0"/>
              <a:t>Favorable </a:t>
            </a:r>
            <a:r>
              <a:rPr lang="en-US" dirty="0" smtClean="0"/>
              <a:t>environment/space</a:t>
            </a:r>
            <a:endParaRPr lang="en-US" dirty="0" smtClean="0"/>
          </a:p>
          <a:p>
            <a:endParaRPr lang="en-US" dirty="0" smtClean="0"/>
          </a:p>
          <a:p>
            <a:r>
              <a:rPr lang="en-US" dirty="0" smtClean="0"/>
              <a:t>High birth rate</a:t>
            </a:r>
          </a:p>
          <a:p>
            <a:endParaRPr lang="en-US" dirty="0" smtClean="0"/>
          </a:p>
          <a:p>
            <a:r>
              <a:rPr lang="en-US" dirty="0" smtClean="0"/>
              <a:t>Few competitors/defense mechanisms </a:t>
            </a:r>
          </a:p>
          <a:p>
            <a:endParaRPr lang="en-US" dirty="0" smtClean="0"/>
          </a:p>
          <a:p>
            <a:r>
              <a:rPr lang="en-US" dirty="0" smtClean="0"/>
              <a:t>Generalist/genetic diversity</a:t>
            </a:r>
            <a:endParaRPr lang="en-US" dirty="0" smtClean="0"/>
          </a:p>
          <a:p>
            <a:endParaRPr lang="en-US" dirty="0" smtClean="0"/>
          </a:p>
          <a:p>
            <a:r>
              <a:rPr lang="en-US" dirty="0" smtClean="0"/>
              <a:t>Food supply</a:t>
            </a:r>
          </a:p>
          <a:p>
            <a:endParaRPr lang="en-US" dirty="0" smtClean="0"/>
          </a:p>
          <a:p>
            <a:r>
              <a:rPr lang="en-US" dirty="0" smtClean="0"/>
              <a:t>Disease/parasite resistant</a:t>
            </a:r>
          </a:p>
          <a:p>
            <a:endParaRPr lang="en-US" dirty="0" smtClean="0"/>
          </a:p>
          <a:p>
            <a:endParaRPr lang="en-US" dirty="0"/>
          </a:p>
        </p:txBody>
      </p:sp>
      <p:sp>
        <p:nvSpPr>
          <p:cNvPr id="33794" name="AutoShape 2" descr="data:image/jpeg;base64,/9j/4AAQSkZJRgABAQAAAQABAAD/2wCEAAkGBwgHBhUIBwgTFQkWGB4aFRcWGBseHBwhIx4gJyIdIxwhIiosJB8xIB0nIjIlJykwLjo1JCc4OT8zNygwLjcBCgoKDg0OGxAQGzclICYzLTQwNDcvLCwsLzEwNCw3LDAwNCwsLzQ0LjQ3NCw0Mi0sNDQsNCwsLy8sLy8sLSwvNP/AABEIAMYA/wMBEQACEQEDEQH/xAAbAAEBAQADAQEAAAAAAAAAAAAABQYCAwQBB//EAD4QAAIBAwICBgcFBgYDAAAAAAABAgMEEQUGEiETMUFhdLMWIjZRU5TTBxQycZEVI0JSgbGCoaLB4fEkM2L/xAAZAQEAAwEBAAAAAAAAAAAAAAAAAwQFAgH/xAA4EQEAAQMCAwQIBAUFAQAAAAAAAQIDEQQxEiFBBVFhgRMUInGRobHhMlLR8DNCksHxIyRDYqIV/9oADAMBAAIRAxEAPwD9xAAAAAAAAAAAAAAAAAAAAAAAAAAAAAAAAAAAAAAAAAAAAAAADov7yhp9jUvbueLenCU5vDeIxTbeFzfJdgHeAAAAAAAAAAAAAAAAAAAAAAAAAAAAAAAAAAABE3x7F3vha3lyAtgAAAAAAAAAAAAAAAAAAAAAAAAAAAAAAAAAAARN8exd74Wt5cgLYAAAAAAAAAAAAAAADLbIqVbqve3tWTfFdzjH3cMEox5dhBYmZmqZ72r2pTTRFm3T0oiZ9885aknZQAAAAAAAAAAAAAAAAARN8exd74Wt5cgLYAAAAAAAAAAAAAAHGpLgpuWOpZD2IzOGZ+zWnOO0adaqn0lSU6jznL4pvDbfXyxzINN/DiWp21VE6yqmNoxHwiGoJ2UAAAAAAAAAAAAAAAAAETfHsXe+FreXIC2AAAAAAAAAAAAAABJ3Zc/dNsXNftVGePzcWl/myO7OKJlb0FHHqbdPjH1ctq28rTbVtQmsTjRhle58Kyv1FqMURHga+uK9Tcqj80/VUJFQAAAAAAAAAAAAAAAAAIm+PYu98LW8uQFsAAAAAAAAAAAAAADK/aRLpNvRsOJp3FelRWO+Wevs5RINR+DHfMQ1uxoxqJufkpqq+X3amMVCKjFcl1E7KmczmX0PAAAAAAAAAAAAAAAABntTqamt6WlK0lH7l0NaVVNvMlxUlyXvTlF8+xyL1qLXqtyao9rNOP8A19/k5nPFDu3x7F3vha3lyKLpbAAAAAAAAAAAAAAAyu5mrrd2n2D5xU6laS93BD1W+1es/wAiC5zuUx5tbRRwaS/c8Ip+M8/l5tUTskAAAAAAAAAAAAAAAAAM7dalYLeFKErtKrTpzpSjwz5TqujKC4lHhXKm+uSeZQX8aL1Fm56rVOOUzE9NqeKJ65693Se6XOY4nfvj2LvfC1vLkUXS2AAAAAAAAAAAAAABk9Nk9Q+0O5uGvUtqMKMfdmfrt9XXyx1/35V6favTPdGGvfj0XZ1unrXM1T5co6+f+GsLDIAAAAAAAAAAAAAAAAADD32nVHuqepPSXKX3ijCnUjx4S4aPFOdPi4ZrDklU4W4uCX8Ka2Ld6PVot8ePZqmY5d9WIicZjpmnPOJnv5xzHPK7vj2LvfC1vLkY6RbAAAAAAAAAAAAABwrVI0aTq1H6kU2/yQmcPaaZqmIhmPs5j02iz1ScGqlzWqVXnrw5NJfoiDT86eLvmWr2x7N+LPSimmPk1ROyQAAAAAAAAAAAAAAAAAw9Z2tHdfQUNNnKdKpSjKTuK+VFwpqElTy4y5uWc8sUqjbbTNeOOdPmao5xP8tO+ZzGd46f1RGyPqu749i73wtby5GQkWwAAAAAAAAAAAAAZr7QrupR23K1t2vvFxKNCC9/G8P/AE5INROKMR15NPsi3FWpiuraiJqny++FzTbOlp2n07Kgv3dOCiv6LBLTTFMREKN67N25Vcq3mZl6TpEAAAAAAAAAAAAAAAAAGYnuab3RPSY17OEYVIQcatdxrT4oQnmFPh5r1+Fc+bTNCNFHq8XcVTmJnlT7MYmY5znwy44ueHs3x7F3vha3lyM92tgAAAAAAAAAAAAAyV6/2zv2laR521nB1anu6SfKCfel6yK9Xt3Yjua9r/b6CqvrcnEe6N/0a0sMgAAAAAAAAAAAAAAAAAAGEuLqNbeUalDcFp0c50pQj95hxcDhH1FQ4XxueeKM+NPE44/Cs7FNHDpZibVWYic+zOM5nnxZ5Y2mMdJzujz7W7Qb49i73wtby5GOkWwAAAAAAAAAAAA8+oXlHT7Gd5cyxRpxcpPuSyeVVRTGZSWbVV2uLdO8zhD2Ha1o6TLU7xf+ZdTdafcn+CK7lHH6kViJ4eKd55r/AGpcpm7Fqj8NEcMeW8/FpCZmAAAAAAAAAAAAAAAAAAAxU9avKW5f2Zd3ltH99DHRUa05KL4OGEp8HBGUm0m2+SmsdaNaNNRNj0tNMzyneaYjPPMxGczEeEbx70eeeFrfHsXe+FreXIyUi2AAAAAAAAAAAAGP33Ulql1b7Wt2+KvJTrY/hpQeW+7LXLvWO0r354pi3HXf3NrsqmLNFesq/ljFPjVP6dfCWuhCNOChCOIpYSXYWGNMzM5lyDwAAAAAAAAAAAAAAAAAAGJlSqVtxwlqFCwjcqqpSjG+q8beIJfuuiSk8Qg1F8sxT7zX4oixPBNUxj8kY69eKcbzme6ZhH1+63vj2LvfC1vLkZCRbAAAAAAAAAAAHXcVqVtQlXrzUaUU5Sb6kkst/oeTOIzLqiia6oppjMyymxrerqFetum9g1VuHijF9cKUX6q/rjLxyeE+0gsRNUzcnr9Gt2pXTapo0dG1G/jVO/w+PTo15YY4AAAAAAAAAAAAAAAAAAAGK1OVK43ZisqrtadekpSjQo8ManDCUIOq30nNyg24xx62MpZNa1E06bljM01daszGZzOPw9J3npnGcI53Wt8exd74Wt5cjJSLYAAAAAAAAAAAx26K0twa1HalrNqgkql5JdkE+VPPZJvD/LHXzK12eOr0cebZ0NMaWxOsq32ojx6z7o+vk19KnCjSVKlBKnFJJJYSS6kl7izEYY9VU1Tmd3IPAAAAAAAAAAAAAAAAAAAAMBqmgvVd3yuKmi0K1q6kE5unQlFwUIqXHNz6RVE8pJRxhQz1s2rOq9Fpopi5MTieWaonOZxiMcOO/M538Ec05q2aLekI09j3sKccQVpWSS7F0UjGmZmcykXTwAAAAAAAAAELduvPRbJU7Wnx6nVfBb0/5pcuf5LOX+nLOSK7c4I5bzsv9n6P1iuZrnFFPOqe6P1ly2roS0Sybrz49RqvjuKn80n34XqrLwvz94tW+COe87vNdrPWK44eVFPKmO6P171slUQAAAAAAAAAAAAAAAAAAAOM05QcU8PHWexuMnt3ber6JdKVG4slbuMIVI07ecXJQ4vWz0rXSPi5yafUjS1Wss36ecVZ5zGaonGcf9dvBxTTMKe+PYu98LW8uRmO1sAAAAAAAABL3BrlroVj94usuo3w06cecpy7IxRxcuRRGZWtJpK9TXw07dZ6RHfKZtvRLmd89w6/FPVprEYL8NGHZBf/AFz5v9O3Mdu3OeOvf6Let1dEW402n/hxvPWqe/3d0fbGnJ2UAAAAAAAAAAAAAAAAAAAAAAAIm+PYu98LW8uQFsAAAAAAACHuPctpokVRUHV1CfKlQp85yfZy7I9/9yK5dijxnuXtHoLmoni/DRG9U7R9/B5NA0C7nfftzctSM9UaxCEfwUV/LFc/W98v+3zbtznjr3+ibV6y3FHq+mjFHWetXjPh3Q05OywAAAAAAAAAAAAAAAAAAAAAAAAib49i73wtby5AWwAAAAA81/f2enUOnv7mFOku2bSX+fb3HlVUUxmUtqzcu1cNumZnwZKe49Y3NLoNo23BaZxK7rLC/wAEe1/mvzS6yv6Wu5ytxy72xGh0+j9rWVZq6UR/ef357LG3NrWehylcOpOtqM//AGV6rzN/lnqX/Gc4JLdqKOe896jrO0bmpxTjhojamOUR+/8AC8SqAAAAAAAAAAAAAAAAAAAAAAAAAAIm9/Yu98LW8uQFWd3bU4OdS4gorrbksI8zCSLVcziKZ+Dy3GuaRbJu41ShHHXmpFf7nM3KY3lJTpNRV+GiZ8pSrvfu2LV4nq0W+f4FKXV3xTRxOotx1W7fY2tr2t/HEfV0emlS5fDpO3byq+yUoKnB/wCKT/2OfT5/DTMpP/lRRzu3qKfPM/CDi3tqPJU7W0pPrbbq1Fy7F+FvPLmP9aruj5mOzbXWq5P9Mfr8HdYbK06ncK81arUu73r4674ku6MOpLPY84PabFOc1c58XF3ta9NPBaiLdPdTy+M7tKkksJcidlvoAAAAAAAAAAAAAAAAAAAAAAAAAAAJG76dattK7pW1OUq0raqoxistt05YSS63nsAz1PR9lU58cdDqt99tdtfo4MhjT246NKrtjW1Ribk/J6YWuz4dWgP+tjWf96R16G3+WEU9o6uf+Wr4ypWuq6NaR4LSxrQilhKFnXSx7uVI7imI2hWru13JzXVM++cu/wBIbH4dz8rc/TPUZ6Q2Pw7n5W5+mA9IbH4dz8rc/TAekNj8O5+VufpgPSGx+Hc/K3P0wHpDY/Duflbn6YD0hsfh3Pytz9MB6Q2Pw7n5W5+mA9IbH4dz8rc/TAekNj8O5+VufpgPSGx+Hc/K3P0wOVLXrKrVVONO44m0lm2uEufvbp4S73yAqAAAAAAAAAAAAAAAAAAAAAAAAErc2p3GjaLU1K2tYVFSi5zjKo4eqk28NQlmXJLDSXfyLOks03rsW6pxnlHLPP4xy/eHlU4jL5X1ulp6xq7p05xoyq1OGUpqMYySbT4FlesuxPu7RTppufwszziI2jnPnJnG7ro7q0WrUdP744yjxcXSU6kEuGPFJNzikpKC4+F8+HnjHM6q0N+Izw522mJ35RtM8s8s7Z5bvOKHu0vU7PVbd17CtxQTcXlOLTXY4ySaeGnhrqafU0Q3bNdqrhrj+/zh7ExLvurmhZ0HXuqqhRXXKTwll45vs6ziiiqueGmMy9c4ThUhx05JxfU1zRzMY5DkAAAAAAAAAAAAAAAAAAAAAAAAAAAAAA8mr6fS1bS6unXEpKjVhKEnHGUmsPGU+f8AQls3Zs3KblO8Tl5MZjDxa3t201mU5XVWouOhOg+FxXqzcW3zi/W9VY7OvkS2NXXZxwxHKqKvOM+O3N5NOXTe7U069lN3MqjjUqzqzXEkm52/QNclnh6N56857ew6t665RjhxyiIjyq4o+fyJpiXq0jQbPS9MenwzOlJty41BZykvwwjGK5JLlFdXv5kd/U13bnHPKY9/95mfm9iMRh1Xu1tEvbZ29fTodG8ZwsZw08ZXY8YfcdW9bfoq4oqnLyaYUNO0+z0y1Vrp1rCnbrqjBJL9F2kFy7XcqmuuczL2Iw9Jw9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wgHBhUIBwgTFQkWGB4aFRcWGBseHBwhIx4gJyIdIxwhIiosJB8xIB0nIjIlJykwLjo1JCc4OT8zNygwLjcBCgoKDg0OGxAQGzclICYzLTQwNDcvLCwsLzEwNCw3LDAwNCwsLzQ0LjQ3NCw0Mi0sNDQsNCwsLy8sLy8sLSwvNP/AABEIAMYA/wMBEQACEQEDEQH/xAAbAAEBAQADAQEAAAAAAAAAAAAABQYCAwQBB//EAD4QAAIBAwICBgcFBgYDAAAAAAABAgMEEQUGEiETMUFhdLMWIjZRU5TTBxQycZEVI0JSgbGCoaLB4fEkM2L/xAAZAQEAAwEBAAAAAAAAAAAAAAAAAwQFAgH/xAA4EQEAAQMCAwQIBAUFAQAAAAAAAQIDEQQxEiFBBVFhgRMUInGRobHhMlLR8DNCksHxIyRDYqIV/9oADAMBAAIRAxEAPwD9xAAAAAAAAAAAAAAAAAAAAAAAAAAAAAAAAAAAAAAAAAAAAAAADov7yhp9jUvbueLenCU5vDeIxTbeFzfJdgHeAAAAAAAAAAAAAAAAAAAAAAAAAAAAAAAAAAABE3x7F3vha3lyAtgAAAAAAAAAAAAAAAAAAAAAAAAAAAAAAAAAAARN8exd74Wt5cgLYAAAAAAAAAAAAAAADLbIqVbqve3tWTfFdzjH3cMEox5dhBYmZmqZ72r2pTTRFm3T0oiZ9885aknZQAAAAAAAAAAAAAAAAARN8exd74Wt5cgLYAAAAAAAAAAAAAAHGpLgpuWOpZD2IzOGZ+zWnOO0adaqn0lSU6jznL4pvDbfXyxzINN/DiWp21VE6yqmNoxHwiGoJ2UAAAAAAAAAAAAAAAAAETfHsXe+FreXIC2AAAAAAAAAAAAAABJ3Zc/dNsXNftVGePzcWl/myO7OKJlb0FHHqbdPjH1ctq28rTbVtQmsTjRhle58Kyv1FqMURHga+uK9Tcqj80/VUJFQAAAAAAAAAAAAAAAAAIm+PYu98LW8uQFsAAAAAAAAAAAAAADK/aRLpNvRsOJp3FelRWO+Wevs5RINR+DHfMQ1uxoxqJufkpqq+X3amMVCKjFcl1E7KmczmX0PAAAAAAAAAAAAAAAABntTqamt6WlK0lH7l0NaVVNvMlxUlyXvTlF8+xyL1qLXqtyao9rNOP8A19/k5nPFDu3x7F3vha3lyKLpbAAAAAAAAAAAAAAAyu5mrrd2n2D5xU6laS93BD1W+1es/wAiC5zuUx5tbRRwaS/c8Ip+M8/l5tUTskAAAAAAAAAAAAAAAAAM7dalYLeFKErtKrTpzpSjwz5TqujKC4lHhXKm+uSeZQX8aL1Fm56rVOOUzE9NqeKJ65693Se6XOY4nfvj2LvfC1vLkUXS2AAAAAAAAAAAAAABk9Nk9Q+0O5uGvUtqMKMfdmfrt9XXyx1/35V6favTPdGGvfj0XZ1unrXM1T5co6+f+GsLDIAAAAAAAAAAAAAAAAADD32nVHuqepPSXKX3ijCnUjx4S4aPFOdPi4ZrDklU4W4uCX8Ka2Ld6PVot8ePZqmY5d9WIicZjpmnPOJnv5xzHPK7vj2LvfC1vLkY6RbAAAAAAAAAAAAABwrVI0aTq1H6kU2/yQmcPaaZqmIhmPs5j02iz1ScGqlzWqVXnrw5NJfoiDT86eLvmWr2x7N+LPSimmPk1ROyQAAAAAAAAAAAAAAAAAw9Z2tHdfQUNNnKdKpSjKTuK+VFwpqElTy4y5uWc8sUqjbbTNeOOdPmao5xP8tO+ZzGd46f1RGyPqu749i73wtby5GQkWwAAAAAAAAAAAAAZr7QrupR23K1t2vvFxKNCC9/G8P/AE5INROKMR15NPsi3FWpiuraiJqny++FzTbOlp2n07Kgv3dOCiv6LBLTTFMREKN67N25Vcq3mZl6TpEAAAAAAAAAAAAAAAAAGYnuab3RPSY17OEYVIQcatdxrT4oQnmFPh5r1+Fc+bTNCNFHq8XcVTmJnlT7MYmY5znwy44ueHs3x7F3vha3lyM92tgAAAAAAAAAAAAAyV6/2zv2laR521nB1anu6SfKCfel6yK9Xt3Yjua9r/b6CqvrcnEe6N/0a0sMgAAAAAAAAAAAAAAAAAAGEuLqNbeUalDcFp0c50pQj95hxcDhH1FQ4XxueeKM+NPE44/Cs7FNHDpZibVWYic+zOM5nnxZ5Y2mMdJzujz7W7Qb49i73wtby5GOkWwAAAAAAAAAAAA8+oXlHT7Gd5cyxRpxcpPuSyeVVRTGZSWbVV2uLdO8zhD2Ha1o6TLU7xf+ZdTdafcn+CK7lHH6kViJ4eKd55r/AGpcpm7Fqj8NEcMeW8/FpCZmAAAAAAAAAAAAAAAAAAAxU9avKW5f2Zd3ltH99DHRUa05KL4OGEp8HBGUm0m2+SmsdaNaNNRNj0tNMzyneaYjPPMxGczEeEbx70eeeFrfHsXe+FreXIyUi2AAAAAAAAAAAAGP33Ulql1b7Wt2+KvJTrY/hpQeW+7LXLvWO0r354pi3HXf3NrsqmLNFesq/ljFPjVP6dfCWuhCNOChCOIpYSXYWGNMzM5lyDwAAAAAAAAAAAAAAAAAAGJlSqVtxwlqFCwjcqqpSjG+q8beIJfuuiSk8Qg1F8sxT7zX4oixPBNUxj8kY69eKcbzme6ZhH1+63vj2LvfC1vLkZCRbAAAAAAAAAAAHXcVqVtQlXrzUaUU5Sb6kkst/oeTOIzLqiia6oppjMyymxrerqFetum9g1VuHijF9cKUX6q/rjLxyeE+0gsRNUzcnr9Gt2pXTapo0dG1G/jVO/w+PTo15YY4AAAAAAAAAAAAAAAAAAAGK1OVK43ZisqrtadekpSjQo8ManDCUIOq30nNyg24xx62MpZNa1E06bljM01daszGZzOPw9J3npnGcI53Wt8exd74Wt5cjJSLYAAAAAAAAAAAx26K0twa1HalrNqgkql5JdkE+VPPZJvD/LHXzK12eOr0cebZ0NMaWxOsq32ojx6z7o+vk19KnCjSVKlBKnFJJJYSS6kl7izEYY9VU1Tmd3IPAAAAAAAAAAAAAAAAAAAAMBqmgvVd3yuKmi0K1q6kE5unQlFwUIqXHNz6RVE8pJRxhQz1s2rOq9Fpopi5MTieWaonOZxiMcOO/M538Ec05q2aLekI09j3sKccQVpWSS7F0UjGmZmcykXTwAAAAAAAAAELduvPRbJU7Wnx6nVfBb0/5pcuf5LOX+nLOSK7c4I5bzsv9n6P1iuZrnFFPOqe6P1ly2roS0Sybrz49RqvjuKn80n34XqrLwvz94tW+COe87vNdrPWK44eVFPKmO6P171slUQAAAAAAAAAAAAAAAAAAAOM05QcU8PHWexuMnt3ber6JdKVG4slbuMIVI07ecXJQ4vWz0rXSPi5yafUjS1Wss36ecVZ5zGaonGcf9dvBxTTMKe+PYu98LW8uRmO1sAAAAAAAABL3BrlroVj94usuo3w06cecpy7IxRxcuRRGZWtJpK9TXw07dZ6RHfKZtvRLmd89w6/FPVprEYL8NGHZBf/AFz5v9O3Mdu3OeOvf6Let1dEW402n/hxvPWqe/3d0fbGnJ2UAAAAAAAAAAAAAAAAAAAAAAAIm+PYu98LW8uQFsAAAAAAACHuPctpokVRUHV1CfKlQp85yfZy7I9/9yK5dijxnuXtHoLmoni/DRG9U7R9/B5NA0C7nfftzctSM9UaxCEfwUV/LFc/W98v+3zbtznjr3+ibV6y3FHq+mjFHWetXjPh3Q05OywAAAAAAAAAAAAAAAAAAAAAAAAib49i73wtby5AWwAAAAA81/f2enUOnv7mFOku2bSX+fb3HlVUUxmUtqzcu1cNumZnwZKe49Y3NLoNo23BaZxK7rLC/wAEe1/mvzS6yv6Wu5ytxy72xGh0+j9rWVZq6UR/ef357LG3NrWehylcOpOtqM//AGV6rzN/lnqX/Gc4JLdqKOe896jrO0bmpxTjhojamOUR+/8AC8SqAAAAAAAAAAAAAAAAAAAAAAAAAAIm9/Yu98LW8uQFWd3bU4OdS4gorrbksI8zCSLVcziKZ+Dy3GuaRbJu41ShHHXmpFf7nM3KY3lJTpNRV+GiZ8pSrvfu2LV4nq0W+f4FKXV3xTRxOotx1W7fY2tr2t/HEfV0emlS5fDpO3byq+yUoKnB/wCKT/2OfT5/DTMpP/lRRzu3qKfPM/CDi3tqPJU7W0pPrbbq1Fy7F+FvPLmP9aruj5mOzbXWq5P9Mfr8HdYbK06ncK81arUu73r4674ku6MOpLPY84PabFOc1c58XF3ta9NPBaiLdPdTy+M7tKkksJcidlvoAAAAAAAAAAAAAAAAAAAAAAAAAAAJG76dattK7pW1OUq0raqoxistt05YSS63nsAz1PR9lU58cdDqt99tdtfo4MhjT246NKrtjW1Ribk/J6YWuz4dWgP+tjWf96R16G3+WEU9o6uf+Wr4ypWuq6NaR4LSxrQilhKFnXSx7uVI7imI2hWru13JzXVM++cu/wBIbH4dz8rc/TPUZ6Q2Pw7n5W5+mA9IbH4dz8rc/TAekNj8O5+VufpgPSGx+Hc/K3P0wHpDY/Duflbn6YD0hsfh3Pytz9MB6Q2Pw7n5W5+mA9IbH4dz8rc/TAekNj8O5+VufpgPSGx+Hc/K3P0wOVLXrKrVVONO44m0lm2uEufvbp4S73yAqAAAAAAAAAAAAAAAAAAAAAAAAErc2p3GjaLU1K2tYVFSi5zjKo4eqk28NQlmXJLDSXfyLOks03rsW6pxnlHLPP4xy/eHlU4jL5X1ulp6xq7p05xoyq1OGUpqMYySbT4FlesuxPu7RTppufwszziI2jnPnJnG7ro7q0WrUdP744yjxcXSU6kEuGPFJNzikpKC4+F8+HnjHM6q0N+Izw522mJ35RtM8s8s7Z5bvOKHu0vU7PVbd17CtxQTcXlOLTXY4ySaeGnhrqafU0Q3bNdqrhrj+/zh7ExLvurmhZ0HXuqqhRXXKTwll45vs6ziiiqueGmMy9c4ThUhx05JxfU1zRzMY5DkAAAAAAAAAAAAAAAAAAAAAAAAAAAAAA8mr6fS1bS6unXEpKjVhKEnHGUmsPGU+f8AQls3Zs3KblO8Tl5MZjDxa3t201mU5XVWouOhOg+FxXqzcW3zi/W9VY7OvkS2NXXZxwxHKqKvOM+O3N5NOXTe7U069lN3MqjjUqzqzXEkm52/QNclnh6N56857ew6t665RjhxyiIjyq4o+fyJpiXq0jQbPS9MenwzOlJty41BZykvwwjGK5JLlFdXv5kd/U13bnHPKY9/95mfm9iMRh1Xu1tEvbZ29fTodG8ZwsZw08ZXY8YfcdW9bfoq4oqnLyaYUNO0+z0y1Vrp1rCnbrqjBJL9F2kFy7XcqmuuczL2Iw9Jw9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wgHBhUIBwgTFQkWGB4aFRcWGBseHBwhIx4gJyIdIxwhIiosJB8xIB0nIjIlJykwLjo1JCc4OT8zNygwLjcBCgoKDg0OGxAQGzclICYzLTQwNDcvLCwsLzEwNCw3LDAwNCwsLzQ0LjQ3NCw0Mi0sNDQsNCwsLy8sLy8sLSwvNP/AABEIAMYA/wMBEQACEQEDEQH/xAAbAAEBAQADAQEAAAAAAAAAAAAABQYCAwQBB//EAD4QAAIBAwICBgcFBgYDAAAAAAABAgMEEQUGEiETMUFhdLMWIjZRU5TTBxQycZEVI0JSgbGCoaLB4fEkM2L/xAAZAQEAAwEBAAAAAAAAAAAAAAAAAwQFAgH/xAA4EQEAAQMCAwQIBAUFAQAAAAAAAQIDEQQxEiFBBVFhgRMUInGRobHhMlLR8DNCksHxIyRDYqIV/9oADAMBAAIRAxEAPwD9xAAAAAAAAAAAAAAAAAAAAAAAAAAAAAAAAAAAAAAAAAAAAAAADov7yhp9jUvbueLenCU5vDeIxTbeFzfJdgHeAAAAAAAAAAAAAAAAAAAAAAAAAAAAAAAAAAABE3x7F3vha3lyAtgAAAAAAAAAAAAAAAAAAAAAAAAAAAAAAAAAAARN8exd74Wt5cgLYAAAAAAAAAAAAAAADLbIqVbqve3tWTfFdzjH3cMEox5dhBYmZmqZ72r2pTTRFm3T0oiZ9885aknZQAAAAAAAAAAAAAAAAARN8exd74Wt5cgLYAAAAAAAAAAAAAAHGpLgpuWOpZD2IzOGZ+zWnOO0adaqn0lSU6jznL4pvDbfXyxzINN/DiWp21VE6yqmNoxHwiGoJ2UAAAAAAAAAAAAAAAAAETfHsXe+FreXIC2AAAAAAAAAAAAAABJ3Zc/dNsXNftVGePzcWl/myO7OKJlb0FHHqbdPjH1ctq28rTbVtQmsTjRhle58Kyv1FqMURHga+uK9Tcqj80/VUJFQAAAAAAAAAAAAAAAAAIm+PYu98LW8uQFsAAAAAAAAAAAAAADK/aRLpNvRsOJp3FelRWO+Wevs5RINR+DHfMQ1uxoxqJufkpqq+X3amMVCKjFcl1E7KmczmX0PAAAAAAAAAAAAAAAABntTqamt6WlK0lH7l0NaVVNvMlxUlyXvTlF8+xyL1qLXqtyao9rNOP8A19/k5nPFDu3x7F3vha3lyKLpbAAAAAAAAAAAAAAAyu5mrrd2n2D5xU6laS93BD1W+1es/wAiC5zuUx5tbRRwaS/c8Ip+M8/l5tUTskAAAAAAAAAAAAAAAAAM7dalYLeFKErtKrTpzpSjwz5TqujKC4lHhXKm+uSeZQX8aL1Fm56rVOOUzE9NqeKJ65693Se6XOY4nfvj2LvfC1vLkUXS2AAAAAAAAAAAAAABk9Nk9Q+0O5uGvUtqMKMfdmfrt9XXyx1/35V6favTPdGGvfj0XZ1unrXM1T5co6+f+GsLDIAAAAAAAAAAAAAAAAADD32nVHuqepPSXKX3ijCnUjx4S4aPFOdPi4ZrDklU4W4uCX8Ka2Ld6PVot8ePZqmY5d9WIicZjpmnPOJnv5xzHPK7vj2LvfC1vLkY6RbAAAAAAAAAAAAABwrVI0aTq1H6kU2/yQmcPaaZqmIhmPs5j02iz1ScGqlzWqVXnrw5NJfoiDT86eLvmWr2x7N+LPSimmPk1ROyQAAAAAAAAAAAAAAAAAw9Z2tHdfQUNNnKdKpSjKTuK+VFwpqElTy4y5uWc8sUqjbbTNeOOdPmao5xP8tO+ZzGd46f1RGyPqu749i73wtby5GQkWwAAAAAAAAAAAAAZr7QrupR23K1t2vvFxKNCC9/G8P/AE5INROKMR15NPsi3FWpiuraiJqny++FzTbOlp2n07Kgv3dOCiv6LBLTTFMREKN67N25Vcq3mZl6TpEAAAAAAAAAAAAAAAAAGYnuab3RPSY17OEYVIQcatdxrT4oQnmFPh5r1+Fc+bTNCNFHq8XcVTmJnlT7MYmY5znwy44ueHs3x7F3vha3lyM92tgAAAAAAAAAAAAAyV6/2zv2laR521nB1anu6SfKCfel6yK9Xt3Yjua9r/b6CqvrcnEe6N/0a0sMgAAAAAAAAAAAAAAAAAAGEuLqNbeUalDcFp0c50pQj95hxcDhH1FQ4XxueeKM+NPE44/Cs7FNHDpZibVWYic+zOM5nnxZ5Y2mMdJzujz7W7Qb49i73wtby5GOkWwAAAAAAAAAAAA8+oXlHT7Gd5cyxRpxcpPuSyeVVRTGZSWbVV2uLdO8zhD2Ha1o6TLU7xf+ZdTdafcn+CK7lHH6kViJ4eKd55r/AGpcpm7Fqj8NEcMeW8/FpCZmAAAAAAAAAAAAAAAAAAAxU9avKW5f2Zd3ltH99DHRUa05KL4OGEp8HBGUm0m2+SmsdaNaNNRNj0tNMzyneaYjPPMxGczEeEbx70eeeFrfHsXe+FreXIyUi2AAAAAAAAAAAAGP33Ulql1b7Wt2+KvJTrY/hpQeW+7LXLvWO0r354pi3HXf3NrsqmLNFesq/ljFPjVP6dfCWuhCNOChCOIpYSXYWGNMzM5lyDwAAAAAAAAAAAAAAAAAAGJlSqVtxwlqFCwjcqqpSjG+q8beIJfuuiSk8Qg1F8sxT7zX4oixPBNUxj8kY69eKcbzme6ZhH1+63vj2LvfC1vLkZCRbAAAAAAAAAAAHXcVqVtQlXrzUaUU5Sb6kkst/oeTOIzLqiia6oppjMyymxrerqFetum9g1VuHijF9cKUX6q/rjLxyeE+0gsRNUzcnr9Gt2pXTapo0dG1G/jVO/w+PTo15YY4AAAAAAAAAAAAAAAAAAAGK1OVK43ZisqrtadekpSjQo8ManDCUIOq30nNyg24xx62MpZNa1E06bljM01daszGZzOPw9J3npnGcI53Wt8exd74Wt5cjJSLYAAAAAAAAAAAx26K0twa1HalrNqgkql5JdkE+VPPZJvD/LHXzK12eOr0cebZ0NMaWxOsq32ojx6z7o+vk19KnCjSVKlBKnFJJJYSS6kl7izEYY9VU1Tmd3IPAAAAAAAAAAAAAAAAAAAAMBqmgvVd3yuKmi0K1q6kE5unQlFwUIqXHNz6RVE8pJRxhQz1s2rOq9Fpopi5MTieWaonOZxiMcOO/M538Ec05q2aLekI09j3sKccQVpWSS7F0UjGmZmcykXTwAAAAAAAAAELduvPRbJU7Wnx6nVfBb0/5pcuf5LOX+nLOSK7c4I5bzsv9n6P1iuZrnFFPOqe6P1ly2roS0Sybrz49RqvjuKn80n34XqrLwvz94tW+COe87vNdrPWK44eVFPKmO6P171slUQAAAAAAAAAAAAAAAAAAAOM05QcU8PHWexuMnt3ber6JdKVG4slbuMIVI07ecXJQ4vWz0rXSPi5yafUjS1Wss36ecVZ5zGaonGcf9dvBxTTMKe+PYu98LW8uRmO1sAAAAAAAABL3BrlroVj94usuo3w06cecpy7IxRxcuRRGZWtJpK9TXw07dZ6RHfKZtvRLmd89w6/FPVprEYL8NGHZBf/AFz5v9O3Mdu3OeOvf6Let1dEW402n/hxvPWqe/3d0fbGnJ2UAAAAAAAAAAAAAAAAAAAAAAAIm+PYu98LW8uQFsAAAAAAACHuPctpokVRUHV1CfKlQp85yfZy7I9/9yK5dijxnuXtHoLmoni/DRG9U7R9/B5NA0C7nfftzctSM9UaxCEfwUV/LFc/W98v+3zbtznjr3+ibV6y3FHq+mjFHWetXjPh3Q05OywAAAAAAAAAAAAAAAAAAAAAAAAib49i73wtby5AWwAAAAA81/f2enUOnv7mFOku2bSX+fb3HlVUUxmUtqzcu1cNumZnwZKe49Y3NLoNo23BaZxK7rLC/wAEe1/mvzS6yv6Wu5ytxy72xGh0+j9rWVZq6UR/ef357LG3NrWehylcOpOtqM//AGV6rzN/lnqX/Gc4JLdqKOe896jrO0bmpxTjhojamOUR+/8AC8SqAAAAAAAAAAAAAAAAAAAAAAAAAAIm9/Yu98LW8uQFWd3bU4OdS4gorrbksI8zCSLVcziKZ+Dy3GuaRbJu41ShHHXmpFf7nM3KY3lJTpNRV+GiZ8pSrvfu2LV4nq0W+f4FKXV3xTRxOotx1W7fY2tr2t/HEfV0emlS5fDpO3byq+yUoKnB/wCKT/2OfT5/DTMpP/lRRzu3qKfPM/CDi3tqPJU7W0pPrbbq1Fy7F+FvPLmP9aruj5mOzbXWq5P9Mfr8HdYbK06ncK81arUu73r4674ku6MOpLPY84PabFOc1c58XF3ta9NPBaiLdPdTy+M7tKkksJcidlvoAAAAAAAAAAAAAAAAAAAAAAAAAAAJG76dattK7pW1OUq0raqoxistt05YSS63nsAz1PR9lU58cdDqt99tdtfo4MhjT246NKrtjW1Ribk/J6YWuz4dWgP+tjWf96R16G3+WEU9o6uf+Wr4ypWuq6NaR4LSxrQilhKFnXSx7uVI7imI2hWru13JzXVM++cu/wBIbH4dz8rc/TPUZ6Q2Pw7n5W5+mA9IbH4dz8rc/TAekNj8O5+VufpgPSGx+Hc/K3P0wHpDY/Duflbn6YD0hsfh3Pytz9MB6Q2Pw7n5W5+mA9IbH4dz8rc/TAekNj8O5+VufpgPSGx+Hc/K3P0wOVLXrKrVVONO44m0lm2uEufvbp4S73yAqAAAAAAAAAAAAAAAAAAAAAAAAErc2p3GjaLU1K2tYVFSi5zjKo4eqk28NQlmXJLDSXfyLOks03rsW6pxnlHLPP4xy/eHlU4jL5X1ulp6xq7p05xoyq1OGUpqMYySbT4FlesuxPu7RTppufwszziI2jnPnJnG7ro7q0WrUdP744yjxcXSU6kEuGPFJNzikpKC4+F8+HnjHM6q0N+Izw522mJ35RtM8s8s7Z5bvOKHu0vU7PVbd17CtxQTcXlOLTXY4ySaeGnhrqafU0Q3bNdqrhrj+/zh7ExLvurmhZ0HXuqqhRXXKTwll45vs6ziiiqueGmMy9c4ThUhx05JxfU1zRzMY5DkAAAAAAAAAAAAAAAAAAAAAAAAAAAAAA8mr6fS1bS6unXEpKjVhKEnHGUmsPGU+f8AQls3Zs3KblO8Tl5MZjDxa3t201mU5XVWouOhOg+FxXqzcW3zi/W9VY7OvkS2NXXZxwxHKqKvOM+O3N5NOXTe7U069lN3MqjjUqzqzXEkm52/QNclnh6N56857ew6t665RjhxyiIjyq4o+fyJpiXq0jQbPS9MenwzOlJty41BZykvwwjGK5JLlFdXv5kd/U13bnHPKY9/95mfm9iMRh1Xu1tEvbZ29fTodG8ZwsZw08ZXY8YfcdW9bfoq4oqnLyaYUNO0+z0y1Vrp1rCnbrqjBJL9F2kFy7XcqmuuczL2Iw9Jw9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2" name="Picture 10" descr="http://www.ib.bioninja.com.au/_Media/environmental_resistance_med.jpeg"/>
          <p:cNvPicPr>
            <a:picLocks noChangeAspect="1" noChangeArrowheads="1"/>
          </p:cNvPicPr>
          <p:nvPr/>
        </p:nvPicPr>
        <p:blipFill>
          <a:blip r:embed="rId2" cstate="print"/>
          <a:srcRect/>
          <a:stretch>
            <a:fillRect/>
          </a:stretch>
        </p:blipFill>
        <p:spPr bwMode="auto">
          <a:xfrm>
            <a:off x="4495800" y="1371600"/>
            <a:ext cx="4648200" cy="5181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Growth</a:t>
            </a:r>
            <a:endParaRPr lang="en-US" dirty="0"/>
          </a:p>
        </p:txBody>
      </p:sp>
      <p:sp>
        <p:nvSpPr>
          <p:cNvPr id="4" name="Content Placeholder 3"/>
          <p:cNvSpPr>
            <a:spLocks noGrp="1"/>
          </p:cNvSpPr>
          <p:nvPr>
            <p:ph sz="half" idx="1"/>
          </p:nvPr>
        </p:nvSpPr>
        <p:spPr>
          <a:xfrm>
            <a:off x="0" y="1371600"/>
            <a:ext cx="4953000" cy="5257800"/>
          </a:xfrm>
        </p:spPr>
        <p:txBody>
          <a:bodyPr>
            <a:normAutofit/>
          </a:bodyPr>
          <a:lstStyle/>
          <a:p>
            <a:r>
              <a:rPr lang="en-US" b="1" u="sng" dirty="0" smtClean="0"/>
              <a:t>Exponential</a:t>
            </a:r>
            <a:r>
              <a:rPr lang="en-US" dirty="0" smtClean="0"/>
              <a:t> (J-Shaped) – unregulated pop. growth</a:t>
            </a:r>
          </a:p>
          <a:p>
            <a:pPr lvl="1"/>
            <a:r>
              <a:rPr lang="en-US" b="1" i="1" u="sng" dirty="0" smtClean="0">
                <a:solidFill>
                  <a:schemeClr val="tx1"/>
                </a:solidFill>
              </a:rPr>
              <a:t>Biotic Potential </a:t>
            </a:r>
            <a:r>
              <a:rPr lang="en-US" i="1" dirty="0" smtClean="0">
                <a:solidFill>
                  <a:schemeClr val="tx1"/>
                </a:solidFill>
              </a:rPr>
              <a:t>– amt of offspring possible in perfect conditions</a:t>
            </a:r>
          </a:p>
          <a:p>
            <a:pPr lvl="1"/>
            <a:r>
              <a:rPr lang="en-US" i="1" dirty="0" smtClean="0">
                <a:solidFill>
                  <a:schemeClr val="tx1"/>
                </a:solidFill>
              </a:rPr>
              <a:t>r-strategists</a:t>
            </a:r>
            <a:endParaRPr lang="en-US" i="1" dirty="0" smtClean="0">
              <a:solidFill>
                <a:schemeClr val="tx1"/>
              </a:solidFill>
            </a:endParaRPr>
          </a:p>
          <a:p>
            <a:pPr lvl="1"/>
            <a:endParaRPr lang="en-US" dirty="0" smtClean="0">
              <a:solidFill>
                <a:schemeClr val="tx1"/>
              </a:solidFill>
            </a:endParaRPr>
          </a:p>
          <a:p>
            <a:r>
              <a:rPr lang="en-US" b="1" u="sng" dirty="0" smtClean="0"/>
              <a:t>Logistic</a:t>
            </a:r>
            <a:r>
              <a:rPr lang="en-US" dirty="0" smtClean="0"/>
              <a:t> (S-shaped) – growth over a long period of time</a:t>
            </a:r>
          </a:p>
          <a:p>
            <a:pPr lvl="1"/>
            <a:r>
              <a:rPr lang="en-US" b="1" u="sng" dirty="0" smtClean="0">
                <a:solidFill>
                  <a:schemeClr val="tx1"/>
                </a:solidFill>
              </a:rPr>
              <a:t>Carrying capacity </a:t>
            </a:r>
            <a:r>
              <a:rPr lang="en-US" dirty="0" smtClean="0">
                <a:solidFill>
                  <a:schemeClr val="tx1"/>
                </a:solidFill>
              </a:rPr>
              <a:t>(K) – largest pop. An environment can </a:t>
            </a:r>
            <a:r>
              <a:rPr lang="en-US" dirty="0" smtClean="0">
                <a:solidFill>
                  <a:schemeClr val="tx1"/>
                </a:solidFill>
              </a:rPr>
              <a:t>handle</a:t>
            </a:r>
            <a:endParaRPr lang="en-US" dirty="0" smtClean="0">
              <a:solidFill>
                <a:schemeClr val="tx1"/>
              </a:solidFill>
            </a:endParaRPr>
          </a:p>
          <a:p>
            <a:pPr lvl="1"/>
            <a:r>
              <a:rPr lang="en-US" i="1" dirty="0" smtClean="0">
                <a:solidFill>
                  <a:schemeClr val="tx1"/>
                </a:solidFill>
              </a:rPr>
              <a:t>K-strategists</a:t>
            </a:r>
          </a:p>
          <a:p>
            <a:pPr lvl="2"/>
            <a:r>
              <a:rPr lang="en-US" i="1" dirty="0" smtClean="0"/>
              <a:t>K </a:t>
            </a:r>
            <a:r>
              <a:rPr lang="en-US" i="1" dirty="0" smtClean="0"/>
              <a:t>= carrying capacity</a:t>
            </a:r>
            <a:endParaRPr lang="en-US" i="1" dirty="0"/>
          </a:p>
        </p:txBody>
      </p:sp>
      <p:pic>
        <p:nvPicPr>
          <p:cNvPr id="4100" name="Picture 4" descr="http://dev.cdli.ca/bio2201-04/unit04/section01/lesson01/expgrowt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295400"/>
            <a:ext cx="44196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4450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r-strategists (bacteria)</a:t>
            </a:r>
            <a:endParaRPr lang="en-US" dirty="0"/>
          </a:p>
        </p:txBody>
      </p:sp>
      <p:sp>
        <p:nvSpPr>
          <p:cNvPr id="8" name="Text Placeholder 7"/>
          <p:cNvSpPr>
            <a:spLocks noGrp="1"/>
          </p:cNvSpPr>
          <p:nvPr>
            <p:ph type="body" sz="half" idx="3"/>
          </p:nvPr>
        </p:nvSpPr>
        <p:spPr/>
        <p:txBody>
          <a:bodyPr/>
          <a:lstStyle/>
          <a:p>
            <a:r>
              <a:rPr lang="en-US" dirty="0" smtClean="0"/>
              <a:t>K-strategists (humans)</a:t>
            </a:r>
            <a:endParaRPr lang="en-US" dirty="0"/>
          </a:p>
        </p:txBody>
      </p:sp>
      <p:sp>
        <p:nvSpPr>
          <p:cNvPr id="7" name="Content Placeholder 6"/>
          <p:cNvSpPr>
            <a:spLocks noGrp="1"/>
          </p:cNvSpPr>
          <p:nvPr>
            <p:ph sz="quarter" idx="2"/>
          </p:nvPr>
        </p:nvSpPr>
        <p:spPr>
          <a:xfrm>
            <a:off x="301752" y="2471382"/>
            <a:ext cx="4041648" cy="4386617"/>
          </a:xfrm>
        </p:spPr>
        <p:txBody>
          <a:bodyPr>
            <a:normAutofit fontScale="92500" lnSpcReduction="10000"/>
          </a:bodyPr>
          <a:lstStyle/>
          <a:p>
            <a:r>
              <a:rPr lang="en-US" dirty="0" smtClean="0"/>
              <a:t>Mature rapidly, short-lived, small in size</a:t>
            </a:r>
          </a:p>
          <a:p>
            <a:endParaRPr lang="en-US" dirty="0" smtClean="0"/>
          </a:p>
          <a:p>
            <a:r>
              <a:rPr lang="en-US" dirty="0" smtClean="0"/>
              <a:t>Many offspring/quick reproduction</a:t>
            </a:r>
          </a:p>
          <a:p>
            <a:endParaRPr lang="en-US" dirty="0" smtClean="0"/>
          </a:p>
          <a:p>
            <a:r>
              <a:rPr lang="en-US" dirty="0" smtClean="0"/>
              <a:t>Population fluctuations, type III</a:t>
            </a:r>
          </a:p>
          <a:p>
            <a:endParaRPr lang="en-US" dirty="0" smtClean="0"/>
          </a:p>
          <a:p>
            <a:r>
              <a:rPr lang="en-US" dirty="0" smtClean="0"/>
              <a:t>Insects, algae, bacteria, annual plants</a:t>
            </a:r>
          </a:p>
        </p:txBody>
      </p:sp>
      <p:sp>
        <p:nvSpPr>
          <p:cNvPr id="9" name="Content Placeholder 8"/>
          <p:cNvSpPr>
            <a:spLocks noGrp="1"/>
          </p:cNvSpPr>
          <p:nvPr>
            <p:ph sz="quarter" idx="4"/>
          </p:nvPr>
        </p:nvSpPr>
        <p:spPr>
          <a:xfrm>
            <a:off x="4800600" y="2471382"/>
            <a:ext cx="4038600" cy="4386617"/>
          </a:xfrm>
        </p:spPr>
        <p:txBody>
          <a:bodyPr>
            <a:normAutofit fontScale="92500" lnSpcReduction="10000"/>
          </a:bodyPr>
          <a:lstStyle/>
          <a:p>
            <a:r>
              <a:rPr lang="en-US" dirty="0" smtClean="0"/>
              <a:t>Mature slowly, long-lived, large in size</a:t>
            </a:r>
          </a:p>
          <a:p>
            <a:endParaRPr lang="en-US" dirty="0" smtClean="0"/>
          </a:p>
          <a:p>
            <a:r>
              <a:rPr lang="en-US" dirty="0" smtClean="0"/>
              <a:t>Few offspring/slow reproduction</a:t>
            </a:r>
          </a:p>
          <a:p>
            <a:endParaRPr lang="en-US" dirty="0" smtClean="0"/>
          </a:p>
          <a:p>
            <a:r>
              <a:rPr lang="en-US" dirty="0" smtClean="0"/>
              <a:t>Population stable near carrying capacity (K)</a:t>
            </a:r>
          </a:p>
          <a:p>
            <a:endParaRPr lang="en-US" dirty="0" smtClean="0"/>
          </a:p>
          <a:p>
            <a:r>
              <a:rPr lang="en-US" dirty="0" smtClean="0"/>
              <a:t>Humans, sharks, trees, elephants</a:t>
            </a:r>
            <a:endParaRPr lang="en-US" dirty="0"/>
          </a:p>
        </p:txBody>
      </p:sp>
      <p:sp>
        <p:nvSpPr>
          <p:cNvPr id="5" name="Title 4"/>
          <p:cNvSpPr>
            <a:spLocks noGrp="1"/>
          </p:cNvSpPr>
          <p:nvPr>
            <p:ph type="title"/>
          </p:nvPr>
        </p:nvSpPr>
        <p:spPr/>
        <p:txBody>
          <a:bodyPr/>
          <a:lstStyle/>
          <a:p>
            <a:r>
              <a:rPr lang="en-US" dirty="0" smtClean="0"/>
              <a:t>Comparing…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Survivorship Curves</a:t>
            </a:r>
            <a:endParaRPr lang="en-US" dirty="0"/>
          </a:p>
        </p:txBody>
      </p:sp>
      <p:sp>
        <p:nvSpPr>
          <p:cNvPr id="4" name="Content Placeholder 3"/>
          <p:cNvSpPr>
            <a:spLocks noGrp="1"/>
          </p:cNvSpPr>
          <p:nvPr>
            <p:ph sz="half" idx="1"/>
          </p:nvPr>
        </p:nvSpPr>
        <p:spPr>
          <a:xfrm>
            <a:off x="301752" y="1371600"/>
            <a:ext cx="4038600" cy="5257800"/>
          </a:xfrm>
        </p:spPr>
        <p:txBody>
          <a:bodyPr>
            <a:normAutofit/>
          </a:bodyPr>
          <a:lstStyle/>
          <a:p>
            <a:r>
              <a:rPr lang="en-US" b="1" u="sng" dirty="0" smtClean="0"/>
              <a:t>Type I</a:t>
            </a:r>
            <a:r>
              <a:rPr lang="en-US" dirty="0" smtClean="0"/>
              <a:t> – most deaths in later years</a:t>
            </a:r>
          </a:p>
          <a:p>
            <a:pPr lvl="1"/>
            <a:r>
              <a:rPr lang="en-US" dirty="0" smtClean="0"/>
              <a:t>K-strategists</a:t>
            </a:r>
          </a:p>
          <a:p>
            <a:endParaRPr lang="en-US" dirty="0" smtClean="0"/>
          </a:p>
          <a:p>
            <a:r>
              <a:rPr lang="en-US" b="1" u="sng" dirty="0" smtClean="0"/>
              <a:t>Type II </a:t>
            </a:r>
            <a:r>
              <a:rPr lang="en-US" dirty="0" smtClean="0"/>
              <a:t>– even distribution of deaths throughout</a:t>
            </a:r>
          </a:p>
          <a:p>
            <a:pPr lvl="1"/>
            <a:r>
              <a:rPr lang="en-US" dirty="0" smtClean="0"/>
              <a:t>K-strategists</a:t>
            </a:r>
          </a:p>
          <a:p>
            <a:pPr>
              <a:buNone/>
            </a:pPr>
            <a:endParaRPr lang="en-US" dirty="0" smtClean="0"/>
          </a:p>
          <a:p>
            <a:r>
              <a:rPr lang="en-US" b="1" u="sng" dirty="0" smtClean="0"/>
              <a:t>Type III </a:t>
            </a:r>
            <a:r>
              <a:rPr lang="en-US" dirty="0" smtClean="0"/>
              <a:t>– most deaths in early years</a:t>
            </a:r>
          </a:p>
          <a:p>
            <a:pPr lvl="1"/>
            <a:r>
              <a:rPr lang="en-US" dirty="0" smtClean="0"/>
              <a:t>r-strategists</a:t>
            </a:r>
            <a:endParaRPr lang="en-US" dirty="0"/>
          </a:p>
        </p:txBody>
      </p:sp>
      <p:pic>
        <p:nvPicPr>
          <p:cNvPr id="5122" name="Picture 2" descr="http://t3.gstatic.com/images?q=tbn:ANd9GcSpoEDWxWXvHFp3ziNV2ifZlwyDq4inx7gLALP2_NWn790bUboGg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2792" y="1600200"/>
            <a:ext cx="39624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0585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Population Factors</a:t>
            </a:r>
            <a:endParaRPr lang="en-US" dirty="0"/>
          </a:p>
        </p:txBody>
      </p:sp>
      <p:sp>
        <p:nvSpPr>
          <p:cNvPr id="8" name="Content Placeholder 7"/>
          <p:cNvSpPr>
            <a:spLocks noGrp="1"/>
          </p:cNvSpPr>
          <p:nvPr>
            <p:ph sz="half" idx="1"/>
          </p:nvPr>
        </p:nvSpPr>
        <p:spPr>
          <a:xfrm>
            <a:off x="0" y="1371600"/>
            <a:ext cx="4648200" cy="5181600"/>
          </a:xfrm>
        </p:spPr>
        <p:txBody>
          <a:bodyPr/>
          <a:lstStyle/>
          <a:p>
            <a:r>
              <a:rPr lang="en-US" b="1" u="sng" dirty="0" smtClean="0"/>
              <a:t>Density-Independent</a:t>
            </a:r>
            <a:r>
              <a:rPr lang="en-US" dirty="0" smtClean="0"/>
              <a:t> – population factors NOT related to pop. size</a:t>
            </a:r>
          </a:p>
          <a:p>
            <a:pPr lvl="1"/>
            <a:r>
              <a:rPr lang="en-US" dirty="0" smtClean="0"/>
              <a:t>Natural disaster, climate or  weather, etc.</a:t>
            </a:r>
          </a:p>
          <a:p>
            <a:pPr lvl="1"/>
            <a:endParaRPr lang="en-US" dirty="0" smtClean="0"/>
          </a:p>
          <a:p>
            <a:r>
              <a:rPr lang="en-US" b="1" u="sng" dirty="0" smtClean="0"/>
              <a:t>Density-Dependent</a:t>
            </a:r>
            <a:r>
              <a:rPr lang="en-US" dirty="0" smtClean="0"/>
              <a:t> – population factors related to pop. size</a:t>
            </a:r>
          </a:p>
          <a:p>
            <a:pPr lvl="1"/>
            <a:r>
              <a:rPr lang="en-US" dirty="0" err="1" smtClean="0"/>
              <a:t>Intraspecific</a:t>
            </a:r>
            <a:r>
              <a:rPr lang="en-US" dirty="0" smtClean="0"/>
              <a:t> competition, disease, predation, parasitism</a:t>
            </a:r>
            <a:endParaRPr lang="en-US" dirty="0"/>
          </a:p>
        </p:txBody>
      </p:sp>
      <p:sp>
        <p:nvSpPr>
          <p:cNvPr id="9" name="Content Placeholder 8"/>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Increase = Exponential</a:t>
            </a:r>
            <a:endParaRPr lang="en-US" dirty="0"/>
          </a:p>
        </p:txBody>
      </p:sp>
      <p:sp>
        <p:nvSpPr>
          <p:cNvPr id="3" name="Content Placeholder 2"/>
          <p:cNvSpPr>
            <a:spLocks noGrp="1"/>
          </p:cNvSpPr>
          <p:nvPr>
            <p:ph sz="quarter" idx="1"/>
          </p:nvPr>
        </p:nvSpPr>
        <p:spPr>
          <a:xfrm>
            <a:off x="76200" y="1527048"/>
            <a:ext cx="8729472" cy="5330952"/>
          </a:xfrm>
        </p:spPr>
        <p:txBody>
          <a:bodyPr/>
          <a:lstStyle/>
          <a:p>
            <a:pPr algn="ctr">
              <a:buNone/>
            </a:pPr>
            <a:r>
              <a:rPr lang="en-US" sz="2400" dirty="0" smtClean="0"/>
              <a:t>(# Births + # Immigrants) – (#Deaths + # Emigrants)</a:t>
            </a:r>
          </a:p>
          <a:p>
            <a:pPr>
              <a:buNone/>
            </a:pPr>
            <a:r>
              <a:rPr lang="en-US" dirty="0" smtClean="0"/>
              <a:t>r = </a:t>
            </a:r>
          </a:p>
          <a:p>
            <a:pPr algn="ctr">
              <a:buNone/>
            </a:pPr>
            <a:r>
              <a:rPr lang="en-US" dirty="0" smtClean="0"/>
              <a:t>Total Population</a:t>
            </a:r>
          </a:p>
          <a:p>
            <a:pPr algn="ctr">
              <a:buNone/>
            </a:pPr>
            <a:endParaRPr lang="en-US" dirty="0" smtClean="0"/>
          </a:p>
          <a:p>
            <a:pPr algn="ctr">
              <a:buNone/>
            </a:pPr>
            <a:r>
              <a:rPr lang="en-US" dirty="0" smtClean="0"/>
              <a:t>Population Growth Formula</a:t>
            </a:r>
            <a:r>
              <a:rPr lang="en-US" dirty="0" smtClean="0"/>
              <a:t>:</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buNone/>
            </a:pPr>
            <a:r>
              <a:rPr lang="en-US" dirty="0" smtClean="0"/>
              <a:t>When population doubles: </a:t>
            </a:r>
            <a:r>
              <a:rPr lang="en-US" b="1" u="sng" dirty="0" smtClean="0"/>
              <a:t>RULE OF 70 </a:t>
            </a:r>
            <a:r>
              <a:rPr lang="en-US" dirty="0" smtClean="0"/>
              <a:t>– divide 70 by the growth rate given [why? Because </a:t>
            </a:r>
            <a:r>
              <a:rPr lang="en-US" dirty="0" err="1" smtClean="0"/>
              <a:t>ln</a:t>
            </a:r>
            <a:r>
              <a:rPr lang="en-US" dirty="0" smtClean="0"/>
              <a:t>(2) = .693]</a:t>
            </a:r>
            <a:endParaRPr lang="en-US" dirty="0"/>
          </a:p>
        </p:txBody>
      </p:sp>
      <p:pic>
        <p:nvPicPr>
          <p:cNvPr id="3074" name="Picture 2" descr="http://www.coolmath.com/algebra/17-exponentials-logarithms/images/06-exponentials-0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962400"/>
            <a:ext cx="6553200" cy="18288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p:cNvCxnSpPr/>
          <p:nvPr/>
        </p:nvCxnSpPr>
        <p:spPr>
          <a:xfrm>
            <a:off x="838200" y="2209800"/>
            <a:ext cx="777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89278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3" name="Content Placeholder 2"/>
          <p:cNvSpPr>
            <a:spLocks noGrp="1"/>
          </p:cNvSpPr>
          <p:nvPr>
            <p:ph sz="quarter" idx="1"/>
          </p:nvPr>
        </p:nvSpPr>
        <p:spPr/>
        <p:txBody>
          <a:bodyPr>
            <a:normAutofit/>
          </a:bodyPr>
          <a:lstStyle/>
          <a:p>
            <a:pPr>
              <a:buNone/>
            </a:pPr>
            <a:r>
              <a:rPr lang="en-US" sz="4400" dirty="0" smtClean="0"/>
              <a:t>If the growth rate of a developing country is 14%, how long will it take for the population size to double?</a:t>
            </a:r>
            <a:endParaRPr lang="en-US" sz="4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Fertility vs. Birth Rate</a:t>
            </a:r>
            <a:endParaRPr lang="en-US" dirty="0"/>
          </a:p>
        </p:txBody>
      </p:sp>
      <p:sp>
        <p:nvSpPr>
          <p:cNvPr id="5" name="Content Placeholder 4"/>
          <p:cNvSpPr>
            <a:spLocks noGrp="1"/>
          </p:cNvSpPr>
          <p:nvPr>
            <p:ph sz="half" idx="1"/>
          </p:nvPr>
        </p:nvSpPr>
        <p:spPr>
          <a:xfrm>
            <a:off x="0" y="4038600"/>
            <a:ext cx="9144000" cy="2819400"/>
          </a:xfrm>
        </p:spPr>
        <p:txBody>
          <a:bodyPr/>
          <a:lstStyle/>
          <a:p>
            <a:pPr>
              <a:buNone/>
            </a:pPr>
            <a:r>
              <a:rPr lang="en-US" b="1" u="sng" dirty="0" smtClean="0"/>
              <a:t>Total Fertility Rate </a:t>
            </a:r>
            <a:r>
              <a:rPr lang="en-US" dirty="0" smtClean="0"/>
              <a:t>(TFR) – avg. number of babies mothers will have in their lifetime (see map above)</a:t>
            </a:r>
          </a:p>
          <a:p>
            <a:pPr>
              <a:buNone/>
            </a:pPr>
            <a:endParaRPr lang="en-US" dirty="0" smtClean="0"/>
          </a:p>
          <a:p>
            <a:pPr>
              <a:buNone/>
            </a:pPr>
            <a:r>
              <a:rPr lang="en-US" b="1" u="sng" dirty="0" smtClean="0"/>
              <a:t>Crude Birth Rate </a:t>
            </a:r>
            <a:r>
              <a:rPr lang="en-US" dirty="0" smtClean="0"/>
              <a:t>– number of babies born (per 1,000 people) in a given year.</a:t>
            </a:r>
            <a:endParaRPr lang="en-US" dirty="0"/>
          </a:p>
        </p:txBody>
      </p:sp>
      <p:pic>
        <p:nvPicPr>
          <p:cNvPr id="65538" name="Picture 2" descr="http://upload.wikimedia.org/wikipedia/commons/thumb/2/2e/Countriesbyfertilityrate.svg/863px-Countriesbyfertilityrate.svg.png"/>
          <p:cNvPicPr>
            <a:picLocks noChangeAspect="1" noChangeArrowheads="1"/>
          </p:cNvPicPr>
          <p:nvPr/>
        </p:nvPicPr>
        <p:blipFill>
          <a:blip r:embed="rId2" cstate="print"/>
          <a:srcRect/>
          <a:stretch>
            <a:fillRect/>
          </a:stretch>
        </p:blipFill>
        <p:spPr bwMode="auto">
          <a:xfrm>
            <a:off x="457200" y="914400"/>
            <a:ext cx="8686800" cy="304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Age-Structure Diagrams</a:t>
            </a:r>
            <a:endParaRPr lang="en-US" dirty="0"/>
          </a:p>
        </p:txBody>
      </p:sp>
      <p:pic>
        <p:nvPicPr>
          <p:cNvPr id="2050" name="Picture 2" descr="http://www.geography.hunter.cuny.edu/~tbw/ncc/Notes/Chapter6.pop/Chapter6.pop/pop.age.structure.diagrams.rapid.slow.grow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32" y="1600200"/>
            <a:ext cx="79248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9129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Age-Structure Diagrams</a:t>
            </a:r>
            <a:endParaRPr lang="en-US" dirty="0"/>
          </a:p>
        </p:txBody>
      </p:sp>
      <p:pic>
        <p:nvPicPr>
          <p:cNvPr id="1026" name="Picture 2" descr="http://www.geography.hunter.cuny.edu/~tbw/ncc/Notes/Chapter6.pop/Chapter6.pop/pop.age.structure.diagrams.zero.negative.grow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24000"/>
            <a:ext cx="8077200"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4266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Cont’d</a:t>
            </a:r>
            <a:endParaRPr lang="en-US" dirty="0"/>
          </a:p>
        </p:txBody>
      </p:sp>
      <p:sp>
        <p:nvSpPr>
          <p:cNvPr id="3" name="Content Placeholder 2"/>
          <p:cNvSpPr>
            <a:spLocks noGrp="1"/>
          </p:cNvSpPr>
          <p:nvPr>
            <p:ph sz="half" idx="1"/>
          </p:nvPr>
        </p:nvSpPr>
        <p:spPr/>
        <p:txBody>
          <a:bodyPr>
            <a:normAutofit fontScale="92500"/>
          </a:bodyPr>
          <a:lstStyle/>
          <a:p>
            <a:r>
              <a:rPr lang="en-US" dirty="0" smtClean="0"/>
              <a:t>Biodiversity NOT evenly distributed</a:t>
            </a:r>
          </a:p>
          <a:p>
            <a:endParaRPr lang="en-US" dirty="0" smtClean="0"/>
          </a:p>
          <a:p>
            <a:r>
              <a:rPr lang="en-US" b="1" u="sng" dirty="0" smtClean="0"/>
              <a:t>Biodiversity Hot Spots </a:t>
            </a:r>
            <a:r>
              <a:rPr lang="en-US" dirty="0" smtClean="0"/>
              <a:t>– places teeming with life</a:t>
            </a:r>
          </a:p>
          <a:p>
            <a:pPr lvl="1"/>
            <a:r>
              <a:rPr lang="en-US" dirty="0" smtClean="0"/>
              <a:t>Tropical regions, near bodies of water</a:t>
            </a:r>
          </a:p>
          <a:p>
            <a:pPr lvl="1"/>
            <a:r>
              <a:rPr lang="en-US" dirty="0" smtClean="0"/>
              <a:t>Estuaries, tropical forests, coral reefs, etc.</a:t>
            </a:r>
          </a:p>
          <a:p>
            <a:pPr lvl="1"/>
            <a:endParaRPr lang="en-US" dirty="0" smtClean="0"/>
          </a:p>
          <a:p>
            <a:r>
              <a:rPr lang="en-US" dirty="0" smtClean="0"/>
              <a:t>3-100 million species exist!</a:t>
            </a:r>
          </a:p>
          <a:p>
            <a:pPr lvl="1"/>
            <a:r>
              <a:rPr lang="en-US" dirty="0" smtClean="0"/>
              <a:t>30 million = insects!</a:t>
            </a:r>
            <a:endParaRPr lang="en-US" dirty="0"/>
          </a:p>
        </p:txBody>
      </p:sp>
      <p:pic>
        <p:nvPicPr>
          <p:cNvPr id="40962" name="Picture 2" descr="http://morriscourse.com/elements_of_ecology/images/biodiversity_hotspots_large.jpg"/>
          <p:cNvPicPr>
            <a:picLocks noChangeAspect="1" noChangeArrowheads="1"/>
          </p:cNvPicPr>
          <p:nvPr/>
        </p:nvPicPr>
        <p:blipFill>
          <a:blip r:embed="rId2" cstate="print"/>
          <a:srcRect/>
          <a:stretch>
            <a:fillRect/>
          </a:stretch>
        </p:blipFill>
        <p:spPr bwMode="auto">
          <a:xfrm>
            <a:off x="4495800" y="1600200"/>
            <a:ext cx="4648200" cy="5029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534400" cy="758952"/>
          </a:xfrm>
        </p:spPr>
        <p:txBody>
          <a:bodyPr/>
          <a:lstStyle/>
          <a:p>
            <a:r>
              <a:rPr lang="en-US" dirty="0" smtClean="0"/>
              <a:t>Warm Up #4</a:t>
            </a:r>
            <a:endParaRPr lang="en-US" dirty="0"/>
          </a:p>
        </p:txBody>
      </p:sp>
      <p:graphicFrame>
        <p:nvGraphicFramePr>
          <p:cNvPr id="6" name="Content Placeholder 5"/>
          <p:cNvGraphicFramePr>
            <a:graphicFrameLocks noGrp="1"/>
          </p:cNvGraphicFramePr>
          <p:nvPr>
            <p:ph sz="quarter" idx="1"/>
          </p:nvPr>
        </p:nvGraphicFramePr>
        <p:xfrm>
          <a:off x="0" y="761999"/>
          <a:ext cx="9144000" cy="2270761"/>
        </p:xfrm>
        <a:graphic>
          <a:graphicData uri="http://schemas.openxmlformats.org/drawingml/2006/table">
            <a:tbl>
              <a:tblPr firstRow="1" bandRow="1">
                <a:tableStyleId>{5C22544A-7EE6-4342-B048-85BDC9FD1C3A}</a:tableStyleId>
              </a:tblPr>
              <a:tblGrid>
                <a:gridCol w="1016000"/>
                <a:gridCol w="812800"/>
                <a:gridCol w="914400"/>
                <a:gridCol w="914400"/>
                <a:gridCol w="914400"/>
                <a:gridCol w="914400"/>
                <a:gridCol w="914400"/>
                <a:gridCol w="914400"/>
                <a:gridCol w="914400"/>
                <a:gridCol w="914400"/>
              </a:tblGrid>
              <a:tr h="711731">
                <a:tc>
                  <a:txBody>
                    <a:bodyPr/>
                    <a:lstStyle/>
                    <a:p>
                      <a:r>
                        <a:rPr lang="en-US" dirty="0" smtClean="0"/>
                        <a:t>Age Range</a:t>
                      </a:r>
                      <a:endParaRPr lang="en-US" dirty="0"/>
                    </a:p>
                  </a:txBody>
                  <a:tcPr/>
                </a:tc>
                <a:tc>
                  <a:txBody>
                    <a:bodyPr/>
                    <a:lstStyle/>
                    <a:p>
                      <a:r>
                        <a:rPr lang="en-US" sz="1800" dirty="0" smtClean="0"/>
                        <a:t>0-9</a:t>
                      </a:r>
                      <a:endParaRPr lang="en-US" sz="1800" dirty="0"/>
                    </a:p>
                  </a:txBody>
                  <a:tcPr/>
                </a:tc>
                <a:tc>
                  <a:txBody>
                    <a:bodyPr/>
                    <a:lstStyle/>
                    <a:p>
                      <a:r>
                        <a:rPr lang="en-US" sz="1800" dirty="0" smtClean="0"/>
                        <a:t>10-19</a:t>
                      </a:r>
                      <a:endParaRPr lang="en-US" sz="1800" dirty="0"/>
                    </a:p>
                  </a:txBody>
                  <a:tcPr/>
                </a:tc>
                <a:tc>
                  <a:txBody>
                    <a:bodyPr/>
                    <a:lstStyle/>
                    <a:p>
                      <a:r>
                        <a:rPr lang="en-US" sz="1800" dirty="0" smtClean="0"/>
                        <a:t>20-29</a:t>
                      </a:r>
                      <a:endParaRPr lang="en-US" sz="1800" dirty="0"/>
                    </a:p>
                  </a:txBody>
                  <a:tcPr/>
                </a:tc>
                <a:tc>
                  <a:txBody>
                    <a:bodyPr/>
                    <a:lstStyle/>
                    <a:p>
                      <a:r>
                        <a:rPr lang="en-US" sz="1800" dirty="0" smtClean="0"/>
                        <a:t>30-39</a:t>
                      </a:r>
                      <a:endParaRPr lang="en-US" sz="1800" dirty="0"/>
                    </a:p>
                  </a:txBody>
                  <a:tcPr/>
                </a:tc>
                <a:tc>
                  <a:txBody>
                    <a:bodyPr/>
                    <a:lstStyle/>
                    <a:p>
                      <a:r>
                        <a:rPr lang="en-US" sz="1800" dirty="0" smtClean="0"/>
                        <a:t>40-49</a:t>
                      </a:r>
                      <a:endParaRPr lang="en-US" sz="1800" dirty="0"/>
                    </a:p>
                  </a:txBody>
                  <a:tcPr/>
                </a:tc>
                <a:tc>
                  <a:txBody>
                    <a:bodyPr/>
                    <a:lstStyle/>
                    <a:p>
                      <a:r>
                        <a:rPr lang="en-US" sz="1800" dirty="0" smtClean="0"/>
                        <a:t>50-59</a:t>
                      </a:r>
                      <a:endParaRPr lang="en-US" sz="1800" dirty="0"/>
                    </a:p>
                  </a:txBody>
                  <a:tcPr/>
                </a:tc>
                <a:tc>
                  <a:txBody>
                    <a:bodyPr/>
                    <a:lstStyle/>
                    <a:p>
                      <a:r>
                        <a:rPr lang="en-US" sz="1800" dirty="0" smtClean="0"/>
                        <a:t>60-69</a:t>
                      </a:r>
                      <a:endParaRPr lang="en-US" sz="1800" dirty="0"/>
                    </a:p>
                  </a:txBody>
                  <a:tcPr/>
                </a:tc>
                <a:tc>
                  <a:txBody>
                    <a:bodyPr/>
                    <a:lstStyle/>
                    <a:p>
                      <a:r>
                        <a:rPr lang="en-US" sz="1800" dirty="0" smtClean="0"/>
                        <a:t>70-79</a:t>
                      </a:r>
                      <a:endParaRPr lang="en-US" sz="1800" dirty="0"/>
                    </a:p>
                  </a:txBody>
                  <a:tcPr/>
                </a:tc>
                <a:tc>
                  <a:txBody>
                    <a:bodyPr/>
                    <a:lstStyle/>
                    <a:p>
                      <a:r>
                        <a:rPr lang="en-US" sz="1800" dirty="0" smtClean="0"/>
                        <a:t>80+</a:t>
                      </a:r>
                      <a:endParaRPr lang="en-US" sz="1800" dirty="0"/>
                    </a:p>
                  </a:txBody>
                  <a:tcPr/>
                </a:tc>
              </a:tr>
              <a:tr h="779515">
                <a:tc>
                  <a:txBody>
                    <a:bodyPr/>
                    <a:lstStyle/>
                    <a:p>
                      <a:r>
                        <a:rPr lang="en-US" dirty="0" smtClean="0"/>
                        <a:t>% Male</a:t>
                      </a:r>
                      <a:endParaRPr lang="en-US" dirty="0"/>
                    </a:p>
                  </a:txBody>
                  <a:tcPr/>
                </a:tc>
                <a:tc>
                  <a:txBody>
                    <a:bodyPr/>
                    <a:lstStyle/>
                    <a:p>
                      <a:pPr algn="ctr"/>
                      <a:r>
                        <a:rPr lang="en-US" sz="4000" dirty="0" smtClean="0"/>
                        <a:t>5</a:t>
                      </a:r>
                      <a:endParaRPr lang="en-US" sz="4000" dirty="0"/>
                    </a:p>
                  </a:txBody>
                  <a:tcPr/>
                </a:tc>
                <a:tc>
                  <a:txBody>
                    <a:bodyPr/>
                    <a:lstStyle/>
                    <a:p>
                      <a:pPr algn="ctr"/>
                      <a:r>
                        <a:rPr lang="en-US" sz="4000" dirty="0" smtClean="0"/>
                        <a:t>7</a:t>
                      </a:r>
                      <a:endParaRPr lang="en-US" sz="4000" dirty="0"/>
                    </a:p>
                  </a:txBody>
                  <a:tcPr/>
                </a:tc>
                <a:tc>
                  <a:txBody>
                    <a:bodyPr/>
                    <a:lstStyle/>
                    <a:p>
                      <a:pPr algn="ctr"/>
                      <a:r>
                        <a:rPr lang="en-US" sz="4000" dirty="0" smtClean="0"/>
                        <a:t>8</a:t>
                      </a:r>
                      <a:endParaRPr lang="en-US" sz="4000" dirty="0"/>
                    </a:p>
                  </a:txBody>
                  <a:tcPr/>
                </a:tc>
                <a:tc>
                  <a:txBody>
                    <a:bodyPr/>
                    <a:lstStyle/>
                    <a:p>
                      <a:pPr algn="ctr"/>
                      <a:r>
                        <a:rPr lang="en-US" sz="4000" dirty="0" smtClean="0"/>
                        <a:t>11</a:t>
                      </a:r>
                      <a:endParaRPr lang="en-US" sz="4000" dirty="0"/>
                    </a:p>
                  </a:txBody>
                  <a:tcPr/>
                </a:tc>
                <a:tc>
                  <a:txBody>
                    <a:bodyPr/>
                    <a:lstStyle/>
                    <a:p>
                      <a:pPr algn="ctr"/>
                      <a:r>
                        <a:rPr lang="en-US" sz="4000" dirty="0" smtClean="0"/>
                        <a:t>12</a:t>
                      </a:r>
                      <a:endParaRPr lang="en-US" sz="4000" dirty="0"/>
                    </a:p>
                  </a:txBody>
                  <a:tcPr/>
                </a:tc>
                <a:tc>
                  <a:txBody>
                    <a:bodyPr/>
                    <a:lstStyle/>
                    <a:p>
                      <a:pPr algn="ctr"/>
                      <a:r>
                        <a:rPr lang="en-US" sz="4000" dirty="0" smtClean="0"/>
                        <a:t>15</a:t>
                      </a:r>
                      <a:endParaRPr lang="en-US" sz="4000" dirty="0"/>
                    </a:p>
                  </a:txBody>
                  <a:tcPr/>
                </a:tc>
                <a:tc>
                  <a:txBody>
                    <a:bodyPr/>
                    <a:lstStyle/>
                    <a:p>
                      <a:pPr algn="ctr"/>
                      <a:r>
                        <a:rPr lang="en-US" sz="4000" dirty="0" smtClean="0"/>
                        <a:t>15</a:t>
                      </a:r>
                      <a:endParaRPr lang="en-US" sz="4000" dirty="0"/>
                    </a:p>
                  </a:txBody>
                  <a:tcPr/>
                </a:tc>
                <a:tc>
                  <a:txBody>
                    <a:bodyPr/>
                    <a:lstStyle/>
                    <a:p>
                      <a:pPr algn="ctr"/>
                      <a:r>
                        <a:rPr lang="en-US" sz="4000" dirty="0" smtClean="0"/>
                        <a:t>14</a:t>
                      </a:r>
                      <a:endParaRPr lang="en-US" sz="4000" dirty="0"/>
                    </a:p>
                  </a:txBody>
                  <a:tcPr/>
                </a:tc>
                <a:tc>
                  <a:txBody>
                    <a:bodyPr/>
                    <a:lstStyle/>
                    <a:p>
                      <a:pPr algn="ctr"/>
                      <a:r>
                        <a:rPr lang="en-US" sz="4000" dirty="0" smtClean="0"/>
                        <a:t>13</a:t>
                      </a:r>
                      <a:endParaRPr lang="en-US" sz="4000" dirty="0"/>
                    </a:p>
                  </a:txBody>
                  <a:tcPr/>
                </a:tc>
              </a:tr>
              <a:tr h="779515">
                <a:tc>
                  <a:txBody>
                    <a:bodyPr/>
                    <a:lstStyle/>
                    <a:p>
                      <a:r>
                        <a:rPr lang="en-US" dirty="0" smtClean="0"/>
                        <a:t>%</a:t>
                      </a:r>
                      <a:r>
                        <a:rPr lang="en-US" baseline="0" dirty="0" smtClean="0"/>
                        <a:t> Female</a:t>
                      </a:r>
                      <a:endParaRPr lang="en-US" dirty="0"/>
                    </a:p>
                  </a:txBody>
                  <a:tcPr/>
                </a:tc>
                <a:tc>
                  <a:txBody>
                    <a:bodyPr/>
                    <a:lstStyle/>
                    <a:p>
                      <a:pPr algn="ctr"/>
                      <a:r>
                        <a:rPr lang="en-US" sz="4000" dirty="0" smtClean="0"/>
                        <a:t>6</a:t>
                      </a:r>
                      <a:endParaRPr lang="en-US" sz="4000" dirty="0"/>
                    </a:p>
                  </a:txBody>
                  <a:tcPr/>
                </a:tc>
                <a:tc>
                  <a:txBody>
                    <a:bodyPr/>
                    <a:lstStyle/>
                    <a:p>
                      <a:pPr algn="ctr"/>
                      <a:r>
                        <a:rPr lang="en-US" sz="4000" dirty="0" smtClean="0"/>
                        <a:t>9</a:t>
                      </a:r>
                      <a:endParaRPr lang="en-US" sz="4000" dirty="0"/>
                    </a:p>
                  </a:txBody>
                  <a:tcPr/>
                </a:tc>
                <a:tc>
                  <a:txBody>
                    <a:bodyPr/>
                    <a:lstStyle/>
                    <a:p>
                      <a:pPr algn="ctr"/>
                      <a:r>
                        <a:rPr lang="en-US" sz="4000" dirty="0" smtClean="0"/>
                        <a:t>9</a:t>
                      </a:r>
                      <a:endParaRPr lang="en-US" sz="4000" dirty="0"/>
                    </a:p>
                  </a:txBody>
                  <a:tcPr/>
                </a:tc>
                <a:tc>
                  <a:txBody>
                    <a:bodyPr/>
                    <a:lstStyle/>
                    <a:p>
                      <a:pPr algn="ctr"/>
                      <a:r>
                        <a:rPr lang="en-US" sz="4000" dirty="0" smtClean="0"/>
                        <a:t>11</a:t>
                      </a:r>
                      <a:endParaRPr lang="en-US" sz="4000" dirty="0"/>
                    </a:p>
                  </a:txBody>
                  <a:tcPr/>
                </a:tc>
                <a:tc>
                  <a:txBody>
                    <a:bodyPr/>
                    <a:lstStyle/>
                    <a:p>
                      <a:pPr algn="ctr"/>
                      <a:r>
                        <a:rPr lang="en-US" sz="4000" dirty="0" smtClean="0"/>
                        <a:t>11</a:t>
                      </a:r>
                      <a:endParaRPr lang="en-US" sz="4000" dirty="0"/>
                    </a:p>
                  </a:txBody>
                  <a:tcPr/>
                </a:tc>
                <a:tc>
                  <a:txBody>
                    <a:bodyPr/>
                    <a:lstStyle/>
                    <a:p>
                      <a:pPr algn="ctr"/>
                      <a:r>
                        <a:rPr lang="en-US" sz="4000" dirty="0" smtClean="0"/>
                        <a:t>13</a:t>
                      </a:r>
                      <a:endParaRPr lang="en-US" sz="4000" dirty="0"/>
                    </a:p>
                  </a:txBody>
                  <a:tcPr/>
                </a:tc>
                <a:tc>
                  <a:txBody>
                    <a:bodyPr/>
                    <a:lstStyle/>
                    <a:p>
                      <a:pPr algn="ctr"/>
                      <a:r>
                        <a:rPr lang="en-US" sz="4000" dirty="0" smtClean="0"/>
                        <a:t>15</a:t>
                      </a:r>
                      <a:endParaRPr lang="en-US" sz="4000" dirty="0"/>
                    </a:p>
                  </a:txBody>
                  <a:tcPr/>
                </a:tc>
                <a:tc>
                  <a:txBody>
                    <a:bodyPr/>
                    <a:lstStyle/>
                    <a:p>
                      <a:pPr algn="ctr"/>
                      <a:r>
                        <a:rPr lang="en-US" sz="4000" dirty="0" smtClean="0"/>
                        <a:t>16</a:t>
                      </a:r>
                      <a:endParaRPr lang="en-US" sz="4000" dirty="0"/>
                    </a:p>
                  </a:txBody>
                  <a:tcPr/>
                </a:tc>
                <a:tc>
                  <a:txBody>
                    <a:bodyPr/>
                    <a:lstStyle/>
                    <a:p>
                      <a:pPr algn="ctr"/>
                      <a:r>
                        <a:rPr lang="en-US" sz="4000" dirty="0" smtClean="0"/>
                        <a:t>10</a:t>
                      </a:r>
                      <a:endParaRPr lang="en-US" sz="4000" dirty="0"/>
                    </a:p>
                  </a:txBody>
                  <a:tcPr/>
                </a:tc>
              </a:tr>
            </a:tbl>
          </a:graphicData>
        </a:graphic>
      </p:graphicFrame>
      <p:sp>
        <p:nvSpPr>
          <p:cNvPr id="7" name="TextBox 6"/>
          <p:cNvSpPr txBox="1"/>
          <p:nvPr/>
        </p:nvSpPr>
        <p:spPr>
          <a:xfrm>
            <a:off x="0" y="3072348"/>
            <a:ext cx="9144000" cy="3785652"/>
          </a:xfrm>
          <a:prstGeom prst="rect">
            <a:avLst/>
          </a:prstGeom>
          <a:noFill/>
        </p:spPr>
        <p:txBody>
          <a:bodyPr wrap="square" rtlCol="0">
            <a:spAutoFit/>
          </a:bodyPr>
          <a:lstStyle/>
          <a:p>
            <a:pPr marL="342900" indent="-342900">
              <a:buFont typeface="Arial" pitchFamily="34" charset="0"/>
              <a:buChar char="•"/>
            </a:pPr>
            <a:r>
              <a:rPr lang="en-US" sz="2000" dirty="0" smtClean="0"/>
              <a:t>Draw an Age-Structure diagram given the information above.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Describe the demographic of this particular country in terms of age.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Do you think this is an example of a DEVELOPED, DEVELOPING, or DECLINING country?  Why do you think so?</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Why do you think there is such a large percentage of the population in the later age ranges (how are they being kept alive?)</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What implications does this age-structure diagram have on the future of the population of this country (will it go up/down? Why?)</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Human</a:t>
            </a:r>
            <a:br>
              <a:rPr lang="en-US" dirty="0" smtClean="0"/>
            </a:br>
            <a:r>
              <a:rPr lang="en-US" dirty="0" smtClean="0"/>
              <a:t>Population Growth</a:t>
            </a:r>
            <a:endParaRPr lang="en-US" dirty="0"/>
          </a:p>
        </p:txBody>
      </p:sp>
      <p:pic>
        <p:nvPicPr>
          <p:cNvPr id="22530" name="Picture 2" descr="http://upload.wikimedia.org/wikipedia/commons/thumb/b/b7/Population_curve.svg/350px-Population_curve.svg.png"/>
          <p:cNvPicPr>
            <a:picLocks noChangeAspect="1" noChangeArrowheads="1"/>
          </p:cNvPicPr>
          <p:nvPr/>
        </p:nvPicPr>
        <p:blipFill>
          <a:blip r:embed="rId2" cstate="print"/>
          <a:srcRect/>
          <a:stretch>
            <a:fillRect/>
          </a:stretch>
        </p:blipFill>
        <p:spPr bwMode="auto">
          <a:xfrm>
            <a:off x="381000" y="457200"/>
            <a:ext cx="8001000" cy="562927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Malthus</a:t>
            </a:r>
            <a:endParaRPr lang="en-US" dirty="0"/>
          </a:p>
        </p:txBody>
      </p:sp>
      <p:sp>
        <p:nvSpPr>
          <p:cNvPr id="4" name="Content Placeholder 3"/>
          <p:cNvSpPr>
            <a:spLocks noGrp="1"/>
          </p:cNvSpPr>
          <p:nvPr>
            <p:ph sz="half" idx="1"/>
          </p:nvPr>
        </p:nvSpPr>
        <p:spPr>
          <a:xfrm>
            <a:off x="0" y="1371600"/>
            <a:ext cx="4876800" cy="5181600"/>
          </a:xfrm>
        </p:spPr>
        <p:txBody>
          <a:bodyPr>
            <a:normAutofit/>
          </a:bodyPr>
          <a:lstStyle/>
          <a:p>
            <a:r>
              <a:rPr lang="en-US" b="1" u="sng" dirty="0" smtClean="0"/>
              <a:t>Thomas Malthus </a:t>
            </a:r>
            <a:r>
              <a:rPr lang="en-US" dirty="0" smtClean="0"/>
              <a:t>– 19</a:t>
            </a:r>
            <a:r>
              <a:rPr lang="en-US" baseline="30000" dirty="0" smtClean="0"/>
              <a:t>th</a:t>
            </a:r>
            <a:r>
              <a:rPr lang="en-US" dirty="0" smtClean="0"/>
              <a:t> century philosopher</a:t>
            </a:r>
          </a:p>
          <a:p>
            <a:endParaRPr lang="en-US" dirty="0" smtClean="0"/>
          </a:p>
          <a:p>
            <a:r>
              <a:rPr lang="en-US" dirty="0" smtClean="0"/>
              <a:t>Population will rise FASTER than agricultural production</a:t>
            </a:r>
          </a:p>
          <a:p>
            <a:pPr lvl="1"/>
            <a:r>
              <a:rPr lang="en-US" dirty="0" smtClean="0"/>
              <a:t>Cost of living will increase</a:t>
            </a:r>
          </a:p>
          <a:p>
            <a:endParaRPr lang="en-US" dirty="0" smtClean="0"/>
          </a:p>
          <a:p>
            <a:r>
              <a:rPr lang="en-US" dirty="0" smtClean="0"/>
              <a:t>War, disease, famine all INEVITABLE</a:t>
            </a:r>
          </a:p>
          <a:p>
            <a:endParaRPr lang="en-US" dirty="0" smtClean="0"/>
          </a:p>
          <a:p>
            <a:r>
              <a:rPr lang="en-US" dirty="0" smtClean="0"/>
              <a:t>Our greed, vices and selfishness will be our demise</a:t>
            </a:r>
          </a:p>
        </p:txBody>
      </p:sp>
      <p:pic>
        <p:nvPicPr>
          <p:cNvPr id="1026" name="Picture 2" descr="File:Thomas Malthus.jpg"/>
          <p:cNvPicPr>
            <a:picLocks noChangeAspect="1" noChangeArrowheads="1"/>
          </p:cNvPicPr>
          <p:nvPr/>
        </p:nvPicPr>
        <p:blipFill>
          <a:blip r:embed="rId2" cstate="print"/>
          <a:srcRect/>
          <a:stretch>
            <a:fillRect/>
          </a:stretch>
        </p:blipFill>
        <p:spPr bwMode="auto">
          <a:xfrm>
            <a:off x="5181600" y="990600"/>
            <a:ext cx="2743200" cy="2590800"/>
          </a:xfrm>
          <a:prstGeom prst="rect">
            <a:avLst/>
          </a:prstGeom>
          <a:noFill/>
        </p:spPr>
      </p:pic>
      <p:pic>
        <p:nvPicPr>
          <p:cNvPr id="1028" name="Picture 4" descr="File:World population growth rates 1800-2005.png"/>
          <p:cNvPicPr>
            <a:picLocks noChangeAspect="1" noChangeArrowheads="1"/>
          </p:cNvPicPr>
          <p:nvPr/>
        </p:nvPicPr>
        <p:blipFill>
          <a:blip r:embed="rId3" cstate="print"/>
          <a:srcRect/>
          <a:stretch>
            <a:fillRect/>
          </a:stretch>
        </p:blipFill>
        <p:spPr bwMode="auto">
          <a:xfrm>
            <a:off x="4648200" y="3429000"/>
            <a:ext cx="4495800" cy="3429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Changing World</a:t>
            </a:r>
            <a:endParaRPr lang="en-US" dirty="0"/>
          </a:p>
        </p:txBody>
      </p:sp>
      <p:sp>
        <p:nvSpPr>
          <p:cNvPr id="4" name="Content Placeholder 3"/>
          <p:cNvSpPr>
            <a:spLocks noGrp="1"/>
          </p:cNvSpPr>
          <p:nvPr>
            <p:ph sz="half" idx="1"/>
          </p:nvPr>
        </p:nvSpPr>
        <p:spPr>
          <a:xfrm>
            <a:off x="301752" y="1371600"/>
            <a:ext cx="4038600" cy="5181600"/>
          </a:xfrm>
        </p:spPr>
        <p:txBody>
          <a:bodyPr>
            <a:normAutofit fontScale="92500"/>
          </a:bodyPr>
          <a:lstStyle/>
          <a:p>
            <a:r>
              <a:rPr lang="en-US" dirty="0" smtClean="0"/>
              <a:t>Population increase shifts:</a:t>
            </a:r>
          </a:p>
          <a:p>
            <a:endParaRPr lang="en-US" dirty="0" smtClean="0"/>
          </a:p>
          <a:p>
            <a:r>
              <a:rPr lang="en-US" dirty="0" smtClean="0"/>
              <a:t>1900 – increase in currently DEVELOPED countries (US)</a:t>
            </a:r>
          </a:p>
          <a:p>
            <a:pPr lvl="1"/>
            <a:r>
              <a:rPr lang="en-US" dirty="0" smtClean="0"/>
              <a:t>Industrial revolution</a:t>
            </a:r>
          </a:p>
          <a:p>
            <a:endParaRPr lang="en-US" dirty="0" smtClean="0"/>
          </a:p>
          <a:p>
            <a:r>
              <a:rPr lang="en-US" dirty="0" smtClean="0"/>
              <a:t>2000 – increase in currently DEVELOPING countries (Kenya)</a:t>
            </a:r>
          </a:p>
          <a:p>
            <a:endParaRPr lang="en-US" dirty="0" smtClean="0"/>
          </a:p>
          <a:p>
            <a:r>
              <a:rPr lang="en-US" dirty="0" smtClean="0"/>
              <a:t>What’s causing this change?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00600" y="1295401"/>
            <a:ext cx="4000500" cy="2743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800600" y="4114800"/>
            <a:ext cx="40386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Japan: A Developed Country’s Journey</a:t>
            </a:r>
            <a:endParaRPr lang="en-US" dirty="0"/>
          </a:p>
        </p:txBody>
      </p:sp>
      <p:sp>
        <p:nvSpPr>
          <p:cNvPr id="3" name="Content Placeholder 2"/>
          <p:cNvSpPr>
            <a:spLocks noGrp="1"/>
          </p:cNvSpPr>
          <p:nvPr>
            <p:ph sz="half" idx="1"/>
          </p:nvPr>
        </p:nvSpPr>
        <p:spPr>
          <a:xfrm>
            <a:off x="301752" y="1371600"/>
            <a:ext cx="4194048" cy="5257800"/>
          </a:xfrm>
        </p:spPr>
        <p:txBody>
          <a:bodyPr>
            <a:normAutofit lnSpcReduction="10000"/>
          </a:bodyPr>
          <a:lstStyle/>
          <a:p>
            <a:pPr>
              <a:buNone/>
            </a:pPr>
            <a:r>
              <a:rPr lang="en-US" dirty="0" smtClean="0"/>
              <a:t>Result: </a:t>
            </a:r>
            <a:r>
              <a:rPr lang="en-US" b="1" u="sng" dirty="0" smtClean="0"/>
              <a:t>Demographic Transition </a:t>
            </a:r>
            <a:r>
              <a:rPr lang="en-US" dirty="0" smtClean="0"/>
              <a:t>– dramatic change in population</a:t>
            </a:r>
          </a:p>
          <a:p>
            <a:pPr lvl="1"/>
            <a:endParaRPr lang="en-US" dirty="0" smtClean="0"/>
          </a:p>
          <a:p>
            <a:r>
              <a:rPr lang="en-US" dirty="0" smtClean="0"/>
              <a:t>death rates decrease first, population increases</a:t>
            </a:r>
          </a:p>
          <a:p>
            <a:endParaRPr lang="en-US" dirty="0" smtClean="0"/>
          </a:p>
          <a:p>
            <a:r>
              <a:rPr lang="en-US" dirty="0" smtClean="0"/>
              <a:t>then birth rates decline, causing population to  level off, then decrease</a:t>
            </a:r>
          </a:p>
          <a:p>
            <a:endParaRPr lang="en-US" dirty="0" smtClean="0"/>
          </a:p>
          <a:p>
            <a:r>
              <a:rPr lang="en-US" dirty="0" smtClean="0"/>
              <a:t>Japan – a nation of old people</a:t>
            </a:r>
          </a:p>
          <a:p>
            <a:endParaRPr lang="en-US" dirty="0" smtClean="0"/>
          </a:p>
          <a:p>
            <a:endParaRPr lang="en-US" dirty="0"/>
          </a:p>
        </p:txBody>
      </p:sp>
      <p:pic>
        <p:nvPicPr>
          <p:cNvPr id="15362" name="Picture 2" descr="http://www.learner.org/courses/envsci/visual/img_lrg/demographic_transition.jpg"/>
          <p:cNvPicPr>
            <a:picLocks noChangeAspect="1" noChangeArrowheads="1"/>
          </p:cNvPicPr>
          <p:nvPr/>
        </p:nvPicPr>
        <p:blipFill>
          <a:blip r:embed="rId2" cstate="print"/>
          <a:srcRect/>
          <a:stretch>
            <a:fillRect/>
          </a:stretch>
        </p:blipFill>
        <p:spPr bwMode="auto">
          <a:xfrm>
            <a:off x="4267200" y="1752600"/>
            <a:ext cx="4648200" cy="4419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Influence Birth Rates</a:t>
            </a:r>
            <a:endParaRPr lang="en-US" dirty="0"/>
          </a:p>
        </p:txBody>
      </p:sp>
      <p:sp>
        <p:nvSpPr>
          <p:cNvPr id="3" name="Content Placeholder 2"/>
          <p:cNvSpPr>
            <a:spLocks noGrp="1"/>
          </p:cNvSpPr>
          <p:nvPr>
            <p:ph sz="half" idx="1"/>
          </p:nvPr>
        </p:nvSpPr>
        <p:spPr>
          <a:xfrm>
            <a:off x="0" y="1143000"/>
            <a:ext cx="4572000" cy="5715000"/>
          </a:xfrm>
        </p:spPr>
        <p:txBody>
          <a:bodyPr>
            <a:normAutofit lnSpcReduction="10000"/>
          </a:bodyPr>
          <a:lstStyle/>
          <a:p>
            <a:r>
              <a:rPr lang="en-US" dirty="0" smtClean="0"/>
              <a:t>Education Level</a:t>
            </a:r>
          </a:p>
          <a:p>
            <a:endParaRPr lang="en-US" dirty="0" smtClean="0"/>
          </a:p>
          <a:p>
            <a:r>
              <a:rPr lang="en-US" dirty="0" smtClean="0"/>
              <a:t>Child Labor Importance</a:t>
            </a:r>
          </a:p>
          <a:p>
            <a:endParaRPr lang="en-US" dirty="0" smtClean="0"/>
          </a:p>
          <a:p>
            <a:r>
              <a:rPr lang="en-US" dirty="0" smtClean="0"/>
              <a:t>Urbanization</a:t>
            </a:r>
          </a:p>
          <a:p>
            <a:endParaRPr lang="en-US" dirty="0" smtClean="0"/>
          </a:p>
          <a:p>
            <a:r>
              <a:rPr lang="en-US" dirty="0" smtClean="0"/>
              <a:t>Cost, Medical Advancements</a:t>
            </a:r>
          </a:p>
          <a:p>
            <a:endParaRPr lang="en-US" dirty="0" smtClean="0"/>
          </a:p>
          <a:p>
            <a:r>
              <a:rPr lang="en-US" dirty="0" smtClean="0"/>
              <a:t>Employment</a:t>
            </a:r>
          </a:p>
          <a:p>
            <a:endParaRPr lang="en-US" dirty="0" smtClean="0"/>
          </a:p>
          <a:p>
            <a:r>
              <a:rPr lang="en-US" dirty="0" smtClean="0"/>
              <a:t>Marriage Age</a:t>
            </a:r>
          </a:p>
          <a:p>
            <a:endParaRPr lang="en-US" dirty="0" smtClean="0"/>
          </a:p>
          <a:p>
            <a:r>
              <a:rPr lang="en-US" dirty="0" smtClean="0"/>
              <a:t>CULTURAL NORMS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495800" y="1371600"/>
            <a:ext cx="428625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 and Effectiveness</a:t>
            </a:r>
            <a:endParaRPr lang="en-US" dirty="0"/>
          </a:p>
        </p:txBody>
      </p:sp>
      <p:sp>
        <p:nvSpPr>
          <p:cNvPr id="3" name="Content Placeholder 2"/>
          <p:cNvSpPr>
            <a:spLocks noGrp="1"/>
          </p:cNvSpPr>
          <p:nvPr>
            <p:ph sz="half" idx="1"/>
          </p:nvPr>
        </p:nvSpPr>
        <p:spPr>
          <a:xfrm>
            <a:off x="301752" y="1371600"/>
            <a:ext cx="4346448" cy="5257800"/>
          </a:xfrm>
        </p:spPr>
        <p:txBody>
          <a:bodyPr>
            <a:normAutofit lnSpcReduction="10000"/>
          </a:bodyPr>
          <a:lstStyle/>
          <a:p>
            <a:r>
              <a:rPr lang="en-US" dirty="0" smtClean="0"/>
              <a:t>Abstinence</a:t>
            </a:r>
          </a:p>
          <a:p>
            <a:pPr lvl="1"/>
            <a:r>
              <a:rPr lang="en-US" dirty="0" smtClean="0"/>
              <a:t>100% effective</a:t>
            </a:r>
          </a:p>
          <a:p>
            <a:pPr lvl="1"/>
            <a:endParaRPr lang="en-US" dirty="0" smtClean="0"/>
          </a:p>
          <a:p>
            <a:r>
              <a:rPr lang="en-US" dirty="0" smtClean="0"/>
              <a:t>IUD, Diaphragm, “The Pill,” </a:t>
            </a:r>
            <a:r>
              <a:rPr lang="en-US" dirty="0" err="1" smtClean="0"/>
              <a:t>Spermicide</a:t>
            </a:r>
            <a:endParaRPr lang="en-US" dirty="0" smtClean="0"/>
          </a:p>
          <a:p>
            <a:pPr lvl="1"/>
            <a:r>
              <a:rPr lang="en-US" dirty="0" smtClean="0"/>
              <a:t>94-98% effective</a:t>
            </a:r>
          </a:p>
          <a:p>
            <a:pPr lvl="1"/>
            <a:endParaRPr lang="en-US" dirty="0" smtClean="0"/>
          </a:p>
          <a:p>
            <a:r>
              <a:rPr lang="en-US" dirty="0" smtClean="0"/>
              <a:t>Condom</a:t>
            </a:r>
          </a:p>
          <a:p>
            <a:pPr lvl="1"/>
            <a:r>
              <a:rPr lang="en-US" dirty="0" smtClean="0"/>
              <a:t>86% effective</a:t>
            </a:r>
          </a:p>
          <a:p>
            <a:pPr lvl="1"/>
            <a:endParaRPr lang="en-US" dirty="0" smtClean="0"/>
          </a:p>
          <a:p>
            <a:r>
              <a:rPr lang="en-US" dirty="0" smtClean="0"/>
              <a:t>Rhythm Method (don’t try this)</a:t>
            </a:r>
          </a:p>
          <a:p>
            <a:pPr lvl="1"/>
            <a:r>
              <a:rPr lang="en-US" dirty="0" smtClean="0"/>
              <a:t>84% effective</a:t>
            </a:r>
          </a:p>
        </p:txBody>
      </p:sp>
      <p:pic>
        <p:nvPicPr>
          <p:cNvPr id="2050" name="Picture 2"/>
          <p:cNvPicPr>
            <a:picLocks noChangeAspect="1" noChangeArrowheads="1"/>
          </p:cNvPicPr>
          <p:nvPr/>
        </p:nvPicPr>
        <p:blipFill>
          <a:blip r:embed="rId2" cstate="print"/>
          <a:srcRect/>
          <a:stretch>
            <a:fillRect/>
          </a:stretch>
        </p:blipFill>
        <p:spPr bwMode="auto">
          <a:xfrm>
            <a:off x="4343400" y="990600"/>
            <a:ext cx="4800600" cy="2743200"/>
          </a:xfrm>
          <a:prstGeom prst="rect">
            <a:avLst/>
          </a:prstGeom>
          <a:noFill/>
          <a:ln w="9525">
            <a:noFill/>
            <a:miter lim="800000"/>
            <a:headEnd/>
            <a:tailEnd/>
          </a:ln>
          <a:effectLst/>
        </p:spPr>
      </p:pic>
      <p:pic>
        <p:nvPicPr>
          <p:cNvPr id="19458" name="Picture 2" descr="http://trialx.com/g/Calendar_Rhythm_Method_Of_Birth_Control-1.jpg"/>
          <p:cNvPicPr>
            <a:picLocks noChangeAspect="1" noChangeArrowheads="1"/>
          </p:cNvPicPr>
          <p:nvPr/>
        </p:nvPicPr>
        <p:blipFill>
          <a:blip r:embed="rId3" cstate="print"/>
          <a:srcRect/>
          <a:stretch>
            <a:fillRect/>
          </a:stretch>
        </p:blipFill>
        <p:spPr bwMode="auto">
          <a:xfrm>
            <a:off x="4419600" y="3657600"/>
            <a:ext cx="4914900" cy="3200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Cultural Norms In African Countries…and Catholicism</a:t>
            </a:r>
            <a:endParaRPr lang="en-US" dirty="0"/>
          </a:p>
        </p:txBody>
      </p:sp>
      <p:sp>
        <p:nvSpPr>
          <p:cNvPr id="3" name="Content Placeholder 2"/>
          <p:cNvSpPr>
            <a:spLocks noGrp="1"/>
          </p:cNvSpPr>
          <p:nvPr>
            <p:ph sz="half" idx="1"/>
          </p:nvPr>
        </p:nvSpPr>
        <p:spPr>
          <a:xfrm>
            <a:off x="0" y="1371600"/>
            <a:ext cx="4340352" cy="5257800"/>
          </a:xfrm>
        </p:spPr>
        <p:txBody>
          <a:bodyPr>
            <a:normAutofit fontScale="92500" lnSpcReduction="20000"/>
          </a:bodyPr>
          <a:lstStyle/>
          <a:p>
            <a:r>
              <a:rPr lang="en-US" dirty="0" smtClean="0"/>
              <a:t>Man = breadwinner</a:t>
            </a:r>
          </a:p>
          <a:p>
            <a:r>
              <a:rPr lang="en-US" dirty="0" smtClean="0"/>
              <a:t>Woman = kitchen and bedroom</a:t>
            </a:r>
          </a:p>
          <a:p>
            <a:pPr lvl="1"/>
            <a:r>
              <a:rPr lang="en-US" dirty="0" smtClean="0"/>
              <a:t>Implications of this?</a:t>
            </a:r>
          </a:p>
          <a:p>
            <a:pPr lvl="1"/>
            <a:endParaRPr lang="en-US" dirty="0" smtClean="0"/>
          </a:p>
          <a:p>
            <a:r>
              <a:rPr lang="en-US" dirty="0" smtClean="0"/>
              <a:t>Women MUST be monogamous, men do not</a:t>
            </a:r>
          </a:p>
          <a:p>
            <a:pPr lvl="1"/>
            <a:r>
              <a:rPr lang="en-US" dirty="0" smtClean="0"/>
              <a:t>Implications of this?</a:t>
            </a:r>
          </a:p>
          <a:p>
            <a:endParaRPr lang="en-US" dirty="0" smtClean="0"/>
          </a:p>
          <a:p>
            <a:r>
              <a:rPr lang="en-US" dirty="0" smtClean="0"/>
              <a:t>Contraception = NOT an option</a:t>
            </a:r>
          </a:p>
          <a:p>
            <a:pPr lvl="1"/>
            <a:r>
              <a:rPr lang="en-US" dirty="0" smtClean="0"/>
              <a:t>Implications of this?</a:t>
            </a:r>
          </a:p>
          <a:p>
            <a:pPr lvl="1"/>
            <a:endParaRPr lang="en-US" dirty="0" smtClean="0"/>
          </a:p>
          <a:p>
            <a:r>
              <a:rPr lang="en-US" dirty="0" smtClean="0"/>
              <a:t>Goal for Catholic mothers = PROCREATE</a:t>
            </a:r>
          </a:p>
          <a:p>
            <a:pPr lvl="1"/>
            <a:r>
              <a:rPr lang="en-US" dirty="0" smtClean="0"/>
              <a:t>Implications of this?</a:t>
            </a:r>
          </a:p>
          <a:p>
            <a:pPr lvl="1"/>
            <a:endParaRPr lang="en-US" dirty="0" smtClean="0"/>
          </a:p>
          <a:p>
            <a:endParaRPr lang="en-US" dirty="0" smtClean="0"/>
          </a:p>
          <a:p>
            <a:endParaRPr lang="en-US" dirty="0" smtClean="0"/>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800600" y="1295400"/>
            <a:ext cx="3962400" cy="2667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800600" y="3857625"/>
            <a:ext cx="4019550" cy="300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Empowerment</a:t>
            </a:r>
            <a:endParaRPr lang="en-US" dirty="0"/>
          </a:p>
        </p:txBody>
      </p:sp>
      <p:sp>
        <p:nvSpPr>
          <p:cNvPr id="3" name="Content Placeholder 2"/>
          <p:cNvSpPr>
            <a:spLocks noGrp="1"/>
          </p:cNvSpPr>
          <p:nvPr>
            <p:ph sz="half" idx="1"/>
          </p:nvPr>
        </p:nvSpPr>
        <p:spPr>
          <a:xfrm>
            <a:off x="0" y="1371600"/>
            <a:ext cx="4572000" cy="5257800"/>
          </a:xfrm>
        </p:spPr>
        <p:txBody>
          <a:bodyPr>
            <a:normAutofit/>
          </a:bodyPr>
          <a:lstStyle/>
          <a:p>
            <a:r>
              <a:rPr lang="en-US" dirty="0" smtClean="0"/>
              <a:t>Developing countries </a:t>
            </a:r>
            <a:r>
              <a:rPr lang="en-US" dirty="0" smtClean="0">
                <a:sym typeface="Wingdings" pitchFamily="2" charset="2"/>
              </a:rPr>
              <a:t> women subservient to men</a:t>
            </a:r>
          </a:p>
          <a:p>
            <a:endParaRPr lang="en-US" dirty="0" smtClean="0">
              <a:sym typeface="Wingdings" pitchFamily="2" charset="2"/>
            </a:endParaRPr>
          </a:p>
          <a:p>
            <a:pPr>
              <a:buNone/>
            </a:pPr>
            <a:r>
              <a:rPr lang="en-US" dirty="0" smtClean="0">
                <a:sym typeface="Wingdings" pitchFamily="2" charset="2"/>
              </a:rPr>
              <a:t>Women</a:t>
            </a:r>
          </a:p>
          <a:p>
            <a:r>
              <a:rPr lang="en-US" dirty="0" smtClean="0">
                <a:sym typeface="Wingdings" pitchFamily="2" charset="2"/>
              </a:rPr>
              <a:t>1/10</a:t>
            </a:r>
            <a:r>
              <a:rPr lang="en-US" baseline="30000" dirty="0" smtClean="0">
                <a:sym typeface="Wingdings" pitchFamily="2" charset="2"/>
              </a:rPr>
              <a:t>th</a:t>
            </a:r>
            <a:r>
              <a:rPr lang="en-US" dirty="0" smtClean="0">
                <a:sym typeface="Wingdings" pitchFamily="2" charset="2"/>
              </a:rPr>
              <a:t> of world income</a:t>
            </a:r>
          </a:p>
          <a:p>
            <a:r>
              <a:rPr lang="en-US" dirty="0" smtClean="0">
                <a:sym typeface="Wingdings" pitchFamily="2" charset="2"/>
              </a:rPr>
              <a:t>0.01% property</a:t>
            </a:r>
          </a:p>
          <a:p>
            <a:r>
              <a:rPr lang="en-US" dirty="0" smtClean="0">
                <a:sym typeface="Wingdings" pitchFamily="2" charset="2"/>
              </a:rPr>
              <a:t>70% of the poor</a:t>
            </a:r>
          </a:p>
          <a:p>
            <a:r>
              <a:rPr lang="en-US" dirty="0" smtClean="0">
                <a:sym typeface="Wingdings" pitchFamily="2" charset="2"/>
              </a:rPr>
              <a:t>2/3 of the illiterate</a:t>
            </a:r>
          </a:p>
          <a:p>
            <a:r>
              <a:rPr lang="en-US" dirty="0" smtClean="0">
                <a:sym typeface="Wingdings" pitchFamily="2" charset="2"/>
              </a:rPr>
              <a:t>No right to vote/own things</a:t>
            </a:r>
          </a:p>
          <a:p>
            <a:endParaRPr lang="en-US" dirty="0" smtClean="0">
              <a:sym typeface="Wingdings" pitchFamily="2" charset="2"/>
            </a:endParaRPr>
          </a:p>
          <a:p>
            <a:pPr>
              <a:buNone/>
            </a:pPr>
            <a:r>
              <a:rPr lang="en-US" dirty="0" smtClean="0"/>
              <a:t>What if this changed?</a:t>
            </a:r>
            <a:endParaRPr lang="en-US" dirty="0"/>
          </a:p>
        </p:txBody>
      </p:sp>
      <p:pic>
        <p:nvPicPr>
          <p:cNvPr id="17410" name="Picture 2" descr="http://www.bbc.co.uk/history/british/abolition/images/the_abolitionists_gallery_04.jpg"/>
          <p:cNvPicPr>
            <a:picLocks noChangeAspect="1" noChangeArrowheads="1"/>
          </p:cNvPicPr>
          <p:nvPr/>
        </p:nvPicPr>
        <p:blipFill>
          <a:blip r:embed="rId2" cstate="print"/>
          <a:srcRect/>
          <a:stretch>
            <a:fillRect/>
          </a:stretch>
        </p:blipFill>
        <p:spPr bwMode="auto">
          <a:xfrm>
            <a:off x="4572000" y="2209800"/>
            <a:ext cx="3810000" cy="3333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t>What do you think is the biggest cultural reason population sizes are growing so much?  What do you think should be done to change this problem?</a:t>
            </a:r>
          </a:p>
          <a:p>
            <a:endParaRPr lang="en-US" dirty="0" smtClean="0"/>
          </a:p>
          <a:p>
            <a:r>
              <a:rPr lang="en-US" dirty="0" smtClean="0"/>
              <a:t>Say you are living in a country, like Japan, with a high elderly population.  What are some pros and cons to having this type of demographic (think economically)?</a:t>
            </a:r>
          </a:p>
          <a:p>
            <a:endParaRPr lang="en-US" dirty="0" smtClean="0"/>
          </a:p>
          <a:p>
            <a:r>
              <a:rPr lang="en-US" dirty="0" smtClean="0"/>
              <a:t>What do you think will eventually happen to the populations of DEVELOPING countries?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Good?</a:t>
            </a:r>
            <a:endParaRPr lang="en-US" dirty="0"/>
          </a:p>
        </p:txBody>
      </p:sp>
      <p:sp>
        <p:nvSpPr>
          <p:cNvPr id="3" name="Content Placeholder 2"/>
          <p:cNvSpPr>
            <a:spLocks noGrp="1"/>
          </p:cNvSpPr>
          <p:nvPr>
            <p:ph sz="half" idx="1"/>
          </p:nvPr>
        </p:nvSpPr>
        <p:spPr>
          <a:xfrm>
            <a:off x="152400" y="1371600"/>
            <a:ext cx="4648200" cy="5105400"/>
          </a:xfrm>
        </p:spPr>
        <p:txBody>
          <a:bodyPr>
            <a:normAutofit fontScale="92500" lnSpcReduction="10000"/>
          </a:bodyPr>
          <a:lstStyle/>
          <a:p>
            <a:r>
              <a:rPr lang="en-US" dirty="0" smtClean="0"/>
              <a:t>Food sources</a:t>
            </a:r>
          </a:p>
          <a:p>
            <a:pPr lvl="1"/>
            <a:r>
              <a:rPr lang="en-US" dirty="0" smtClean="0"/>
              <a:t>Fruits, vegetables, etc.</a:t>
            </a:r>
          </a:p>
          <a:p>
            <a:endParaRPr lang="en-US" dirty="0" smtClean="0"/>
          </a:p>
          <a:p>
            <a:r>
              <a:rPr lang="en-US" dirty="0" smtClean="0"/>
              <a:t>Drugs/medicines</a:t>
            </a:r>
          </a:p>
          <a:p>
            <a:pPr lvl="1"/>
            <a:r>
              <a:rPr lang="en-US" dirty="0" smtClean="0"/>
              <a:t>Penicillin, morphine, cortisone</a:t>
            </a:r>
          </a:p>
          <a:p>
            <a:endParaRPr lang="en-US" dirty="0" smtClean="0"/>
          </a:p>
          <a:p>
            <a:r>
              <a:rPr lang="en-US" dirty="0" smtClean="0"/>
              <a:t>Ecological services</a:t>
            </a:r>
          </a:p>
          <a:p>
            <a:pPr lvl="1"/>
            <a:r>
              <a:rPr lang="en-US" dirty="0" smtClean="0"/>
              <a:t>Soil formation, waste disposal, nutrient cycling, water purification</a:t>
            </a:r>
          </a:p>
          <a:p>
            <a:endParaRPr lang="en-US" dirty="0" smtClean="0"/>
          </a:p>
          <a:p>
            <a:r>
              <a:rPr lang="en-US" dirty="0" smtClean="0"/>
              <a:t>Tourism</a:t>
            </a:r>
          </a:p>
          <a:p>
            <a:endParaRPr lang="en-US" dirty="0" smtClean="0"/>
          </a:p>
          <a:p>
            <a:r>
              <a:rPr lang="en-US" dirty="0" smtClean="0"/>
              <a:t>Beauty</a:t>
            </a:r>
            <a:endParaRPr lang="en-US" dirty="0"/>
          </a:p>
        </p:txBody>
      </p:sp>
      <p:pic>
        <p:nvPicPr>
          <p:cNvPr id="39938" name="Picture 2" descr="http://gernot-katzers-spice-pages.com/pictures/papa_10.jpg"/>
          <p:cNvPicPr>
            <a:picLocks noChangeAspect="1" noChangeArrowheads="1"/>
          </p:cNvPicPr>
          <p:nvPr/>
        </p:nvPicPr>
        <p:blipFill>
          <a:blip r:embed="rId2" cstate="print"/>
          <a:srcRect/>
          <a:stretch>
            <a:fillRect/>
          </a:stretch>
        </p:blipFill>
        <p:spPr bwMode="auto">
          <a:xfrm>
            <a:off x="4876800" y="1143000"/>
            <a:ext cx="3886200" cy="2762251"/>
          </a:xfrm>
          <a:prstGeom prst="rect">
            <a:avLst/>
          </a:prstGeom>
          <a:noFill/>
        </p:spPr>
      </p:pic>
      <p:pic>
        <p:nvPicPr>
          <p:cNvPr id="39940" name="Picture 4" descr="https://encrypted-tbn0.gstatic.com/images?q=tbn:ANd9GcS7o2vGYHEc4W02fgB8JA2R4amYrujTzrEkTK-EX57Jw3_B1cFY6w"/>
          <p:cNvPicPr>
            <a:picLocks noChangeAspect="1" noChangeArrowheads="1"/>
          </p:cNvPicPr>
          <p:nvPr/>
        </p:nvPicPr>
        <p:blipFill>
          <a:blip r:embed="rId3" cstate="print"/>
          <a:srcRect/>
          <a:stretch>
            <a:fillRect/>
          </a:stretch>
        </p:blipFill>
        <p:spPr bwMode="auto">
          <a:xfrm>
            <a:off x="4876800" y="4000500"/>
            <a:ext cx="3886200" cy="28575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#5</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a:bodyPr>
          <a:lstStyle/>
          <a:p>
            <a:r>
              <a:rPr lang="en-US" dirty="0" smtClean="0"/>
              <a:t>You are living in a country of 20 million people.  In one year if you had 45,000 births, 12,000 deaths, 5,000 immigrants and 2,000 emigrants…what is the growth rate of your country?  How large will the country be in 10 years?</a:t>
            </a:r>
          </a:p>
          <a:p>
            <a:endParaRPr lang="en-US" dirty="0"/>
          </a:p>
          <a:p>
            <a:r>
              <a:rPr lang="en-US" dirty="0" smtClean="0"/>
              <a:t>Why do you think the views of Thomas Malthus agree with those of Natural Selection?  What would they both have to say in regards to the human population?</a:t>
            </a:r>
          </a:p>
          <a:p>
            <a:endParaRPr lang="en-US" dirty="0" smtClean="0"/>
          </a:p>
          <a:p>
            <a:r>
              <a:rPr lang="en-US" dirty="0" smtClean="0"/>
              <a:t>What do you think makes a “powerful” nation powerful?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228600" y="1219200"/>
            <a:ext cx="9372600" cy="5638800"/>
          </a:xfrm>
        </p:spPr>
        <p:txBody>
          <a:bodyPr>
            <a:noAutofit/>
          </a:bodyPr>
          <a:lstStyle/>
          <a:p>
            <a:pPr lvl="1">
              <a:buNone/>
            </a:pPr>
            <a:r>
              <a:rPr lang="en-US" sz="2400" dirty="0" smtClean="0">
                <a:solidFill>
                  <a:schemeClr val="tx1"/>
                </a:solidFill>
              </a:rPr>
              <a:t>Graph your work, making two lines (1 for births, 1 for deaths)</a:t>
            </a:r>
          </a:p>
          <a:p>
            <a:pPr lvl="1">
              <a:buNone/>
            </a:pPr>
            <a:endParaRPr lang="en-US" sz="2400" dirty="0" smtClean="0">
              <a:solidFill>
                <a:schemeClr val="tx1"/>
              </a:solidFill>
            </a:endParaRPr>
          </a:p>
          <a:p>
            <a:pPr lvl="1">
              <a:buNone/>
            </a:pPr>
            <a:r>
              <a:rPr lang="en-US" sz="2400" dirty="0" smtClean="0">
                <a:solidFill>
                  <a:schemeClr val="tx1"/>
                </a:solidFill>
              </a:rPr>
              <a:t>What is the annual growth rate of </a:t>
            </a:r>
            <a:r>
              <a:rPr lang="en-US" sz="2400" dirty="0" err="1" smtClean="0">
                <a:solidFill>
                  <a:schemeClr val="tx1"/>
                </a:solidFill>
              </a:rPr>
              <a:t>Industria</a:t>
            </a:r>
            <a:r>
              <a:rPr lang="en-US" sz="2400" dirty="0" smtClean="0">
                <a:solidFill>
                  <a:schemeClr val="tx1"/>
                </a:solidFill>
              </a:rPr>
              <a:t> </a:t>
            </a:r>
            <a:r>
              <a:rPr lang="en-US" sz="2400" dirty="0" smtClean="0">
                <a:solidFill>
                  <a:schemeClr val="tx1"/>
                </a:solidFill>
              </a:rPr>
              <a:t>in 1950?  What was the birth rate in 1977?</a:t>
            </a:r>
          </a:p>
          <a:p>
            <a:pPr lvl="1"/>
            <a:endParaRPr lang="en-US" sz="2400" dirty="0" smtClean="0">
              <a:solidFill>
                <a:schemeClr val="tx1"/>
              </a:solidFill>
            </a:endParaRPr>
          </a:p>
          <a:p>
            <a:pPr lvl="1">
              <a:buNone/>
            </a:pPr>
            <a:r>
              <a:rPr lang="en-US" sz="2400" dirty="0" smtClean="0">
                <a:solidFill>
                  <a:schemeClr val="tx1"/>
                </a:solidFill>
              </a:rPr>
              <a:t>Indicate TWO factors that might have accounted for the rapid decline in death rates between 1855 and 1895.  Indicate one specific reason why the birth rate might have been so high in 1855, and was so slow to decrease between 1855 and 1950.</a:t>
            </a:r>
          </a:p>
          <a:p>
            <a:pPr lvl="1"/>
            <a:endParaRPr lang="en-US" sz="2400" dirty="0" smtClean="0">
              <a:solidFill>
                <a:schemeClr val="tx1"/>
              </a:solidFill>
            </a:endParaRPr>
          </a:p>
          <a:p>
            <a:pPr lvl="1">
              <a:buNone/>
            </a:pPr>
            <a:r>
              <a:rPr lang="en-US" sz="2400" dirty="0" smtClean="0">
                <a:solidFill>
                  <a:schemeClr val="tx1"/>
                </a:solidFill>
              </a:rPr>
              <a:t>Determine what the population size of </a:t>
            </a:r>
            <a:r>
              <a:rPr lang="en-US" sz="2400" dirty="0" err="1" smtClean="0">
                <a:solidFill>
                  <a:schemeClr val="tx1"/>
                </a:solidFill>
              </a:rPr>
              <a:t>Industria</a:t>
            </a:r>
            <a:r>
              <a:rPr lang="en-US" sz="2400" dirty="0" smtClean="0">
                <a:solidFill>
                  <a:schemeClr val="tx1"/>
                </a:solidFill>
              </a:rPr>
              <a:t> would have been in 1951 if the population had continued to grow at the annual rate of growth recording in 1895.</a:t>
            </a:r>
            <a:endParaRPr lang="en-US" sz="2400" dirty="0" smtClean="0">
              <a:solidFill>
                <a:schemeClr val="tx1"/>
              </a:solidFill>
            </a:endParaRPr>
          </a:p>
        </p:txBody>
      </p:sp>
      <p:sp>
        <p:nvSpPr>
          <p:cNvPr id="4" name="Title 3"/>
          <p:cNvSpPr>
            <a:spLocks noGrp="1"/>
          </p:cNvSpPr>
          <p:nvPr>
            <p:ph type="title"/>
          </p:nvPr>
        </p:nvSpPr>
        <p:spPr/>
        <p:txBody>
          <a:bodyPr>
            <a:normAutofit fontScale="90000"/>
          </a:bodyPr>
          <a:lstStyle/>
          <a:p>
            <a:r>
              <a:rPr lang="en-US" dirty="0" smtClean="0">
                <a:solidFill>
                  <a:schemeClr val="tx1"/>
                </a:solidFill>
              </a:rPr>
              <a:t>Warm Up #</a:t>
            </a:r>
            <a:br>
              <a:rPr lang="en-US" dirty="0" smtClean="0">
                <a:solidFill>
                  <a:schemeClr val="tx1"/>
                </a:solidFill>
              </a:rPr>
            </a:br>
            <a:r>
              <a:rPr lang="en-US" dirty="0" smtClean="0">
                <a:solidFill>
                  <a:schemeClr val="tx1"/>
                </a:solidFill>
              </a:rPr>
              <a:t>Use 2003 AP Exam Info to help Answer ?’s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06552"/>
          </a:xfrm>
        </p:spPr>
        <p:txBody>
          <a:bodyPr/>
          <a:lstStyle/>
          <a:p>
            <a:r>
              <a:rPr lang="en-US" dirty="0" smtClean="0"/>
              <a:t>Warm Up #</a:t>
            </a:r>
            <a:endParaRPr lang="en-US" dirty="0"/>
          </a:p>
        </p:txBody>
      </p:sp>
      <p:graphicFrame>
        <p:nvGraphicFramePr>
          <p:cNvPr id="4" name="Content Placeholder 3"/>
          <p:cNvGraphicFramePr>
            <a:graphicFrameLocks noGrp="1"/>
          </p:cNvGraphicFramePr>
          <p:nvPr>
            <p:ph sz="quarter" idx="1"/>
          </p:nvPr>
        </p:nvGraphicFramePr>
        <p:xfrm>
          <a:off x="0" y="0"/>
          <a:ext cx="9144000" cy="2551082"/>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533400">
                <a:tc>
                  <a:txBody>
                    <a:bodyPr/>
                    <a:lstStyle/>
                    <a:p>
                      <a:r>
                        <a:rPr lang="en-US" sz="1400" dirty="0" smtClean="0"/>
                        <a:t>Country</a:t>
                      </a:r>
                      <a:endParaRPr lang="en-US" sz="1400" dirty="0"/>
                    </a:p>
                  </a:txBody>
                  <a:tcPr/>
                </a:tc>
                <a:tc>
                  <a:txBody>
                    <a:bodyPr/>
                    <a:lstStyle/>
                    <a:p>
                      <a:r>
                        <a:rPr lang="en-US" sz="1400" dirty="0" smtClean="0"/>
                        <a:t>Total</a:t>
                      </a:r>
                      <a:r>
                        <a:rPr lang="en-US" sz="1400" baseline="0" dirty="0" smtClean="0"/>
                        <a:t> Fertility Rate (TFR)</a:t>
                      </a:r>
                      <a:endParaRPr lang="en-US" sz="1400" dirty="0"/>
                    </a:p>
                  </a:txBody>
                  <a:tcPr/>
                </a:tc>
                <a:tc>
                  <a:txBody>
                    <a:bodyPr/>
                    <a:lstStyle/>
                    <a:p>
                      <a:r>
                        <a:rPr lang="en-US" sz="1400" dirty="0" smtClean="0"/>
                        <a:t>Crude Birth Rate </a:t>
                      </a:r>
                    </a:p>
                    <a:p>
                      <a:r>
                        <a:rPr lang="en-US" sz="1400" dirty="0" smtClean="0"/>
                        <a:t>(per</a:t>
                      </a:r>
                      <a:r>
                        <a:rPr lang="en-US" sz="1400" baseline="0" dirty="0" smtClean="0"/>
                        <a:t> 1000)</a:t>
                      </a:r>
                      <a:endParaRPr lang="en-US" sz="1400" dirty="0"/>
                    </a:p>
                  </a:txBody>
                  <a:tcPr/>
                </a:tc>
                <a:tc>
                  <a:txBody>
                    <a:bodyPr/>
                    <a:lstStyle/>
                    <a:p>
                      <a:r>
                        <a:rPr lang="en-US" sz="1400" dirty="0" smtClean="0"/>
                        <a:t>Crude Death Rate</a:t>
                      </a:r>
                    </a:p>
                    <a:p>
                      <a:r>
                        <a:rPr lang="en-US" sz="1400" dirty="0" smtClean="0"/>
                        <a:t>(per 1000)</a:t>
                      </a:r>
                      <a:endParaRPr lang="en-US" sz="1400" dirty="0"/>
                    </a:p>
                  </a:txBody>
                  <a:tcPr/>
                </a:tc>
                <a:tc>
                  <a:txBody>
                    <a:bodyPr/>
                    <a:lstStyle/>
                    <a:p>
                      <a:r>
                        <a:rPr lang="en-US" sz="1400" dirty="0" smtClean="0"/>
                        <a:t>Infant Mortality Rate</a:t>
                      </a:r>
                    </a:p>
                    <a:p>
                      <a:r>
                        <a:rPr lang="en-US" sz="1400" dirty="0" smtClean="0"/>
                        <a:t>(per</a:t>
                      </a:r>
                      <a:r>
                        <a:rPr lang="en-US" sz="1400" baseline="0" dirty="0" smtClean="0"/>
                        <a:t> 1000)</a:t>
                      </a:r>
                      <a:endParaRPr lang="en-US" sz="1400" dirty="0"/>
                    </a:p>
                  </a:txBody>
                  <a:tcPr/>
                </a:tc>
                <a:tc>
                  <a:txBody>
                    <a:bodyPr/>
                    <a:lstStyle/>
                    <a:p>
                      <a:r>
                        <a:rPr lang="en-US" sz="1400" dirty="0" smtClean="0"/>
                        <a:t>Per Capita Income</a:t>
                      </a:r>
                      <a:endParaRPr lang="en-US" sz="1400" dirty="0"/>
                    </a:p>
                  </a:txBody>
                  <a:tcPr/>
                </a:tc>
              </a:tr>
              <a:tr h="383147">
                <a:tc>
                  <a:txBody>
                    <a:bodyPr/>
                    <a:lstStyle/>
                    <a:p>
                      <a:r>
                        <a:rPr lang="en-US" sz="3200" dirty="0" smtClean="0"/>
                        <a:t>China</a:t>
                      </a:r>
                      <a:endParaRPr lang="en-US" sz="3200" dirty="0"/>
                    </a:p>
                  </a:txBody>
                  <a:tcPr/>
                </a:tc>
                <a:tc>
                  <a:txBody>
                    <a:bodyPr/>
                    <a:lstStyle/>
                    <a:p>
                      <a:pPr algn="ctr"/>
                      <a:r>
                        <a:rPr lang="en-US" sz="3200" dirty="0" smtClean="0"/>
                        <a:t>1.6</a:t>
                      </a:r>
                      <a:endParaRPr lang="en-US" sz="3200" dirty="0"/>
                    </a:p>
                  </a:txBody>
                  <a:tcPr/>
                </a:tc>
                <a:tc>
                  <a:txBody>
                    <a:bodyPr/>
                    <a:lstStyle/>
                    <a:p>
                      <a:pPr algn="ctr"/>
                      <a:r>
                        <a:rPr lang="en-US" sz="3200" dirty="0" smtClean="0"/>
                        <a:t>12</a:t>
                      </a:r>
                      <a:endParaRPr lang="en-US" sz="3200" dirty="0"/>
                    </a:p>
                  </a:txBody>
                  <a:tcPr/>
                </a:tc>
                <a:tc>
                  <a:txBody>
                    <a:bodyPr/>
                    <a:lstStyle/>
                    <a:p>
                      <a:pPr algn="ctr"/>
                      <a:r>
                        <a:rPr lang="en-US" sz="3200" dirty="0" smtClean="0"/>
                        <a:t>7</a:t>
                      </a:r>
                      <a:endParaRPr lang="en-US" sz="3200" dirty="0"/>
                    </a:p>
                  </a:txBody>
                  <a:tcPr/>
                </a:tc>
                <a:tc>
                  <a:txBody>
                    <a:bodyPr/>
                    <a:lstStyle/>
                    <a:p>
                      <a:pPr algn="ctr"/>
                      <a:r>
                        <a:rPr lang="en-US" sz="3200" dirty="0" smtClean="0"/>
                        <a:t>27</a:t>
                      </a:r>
                      <a:endParaRPr lang="en-US" sz="3200" dirty="0"/>
                    </a:p>
                  </a:txBody>
                  <a:tcPr/>
                </a:tc>
                <a:tc>
                  <a:txBody>
                    <a:bodyPr/>
                    <a:lstStyle/>
                    <a:p>
                      <a:pPr algn="ctr"/>
                      <a:r>
                        <a:rPr lang="en-US" sz="3200" dirty="0" smtClean="0"/>
                        <a:t>6,500</a:t>
                      </a:r>
                      <a:endParaRPr lang="en-US" sz="3200" dirty="0"/>
                    </a:p>
                  </a:txBody>
                  <a:tcPr/>
                </a:tc>
              </a:tr>
              <a:tr h="383147">
                <a:tc>
                  <a:txBody>
                    <a:bodyPr/>
                    <a:lstStyle/>
                    <a:p>
                      <a:r>
                        <a:rPr lang="en-US" sz="3200" dirty="0" smtClean="0"/>
                        <a:t>Kenya</a:t>
                      </a:r>
                      <a:endParaRPr lang="en-US" sz="3200" dirty="0"/>
                    </a:p>
                  </a:txBody>
                  <a:tcPr/>
                </a:tc>
                <a:tc>
                  <a:txBody>
                    <a:bodyPr/>
                    <a:lstStyle/>
                    <a:p>
                      <a:pPr algn="ctr"/>
                      <a:r>
                        <a:rPr lang="en-US" sz="3200" dirty="0" smtClean="0"/>
                        <a:t>5.9</a:t>
                      </a:r>
                      <a:endParaRPr lang="en-US" sz="3200" dirty="0"/>
                    </a:p>
                  </a:txBody>
                  <a:tcPr/>
                </a:tc>
                <a:tc>
                  <a:txBody>
                    <a:bodyPr/>
                    <a:lstStyle/>
                    <a:p>
                      <a:pPr algn="ctr"/>
                      <a:r>
                        <a:rPr lang="en-US" sz="3200" dirty="0" smtClean="0"/>
                        <a:t>43</a:t>
                      </a:r>
                      <a:endParaRPr lang="en-US" sz="3200" dirty="0"/>
                    </a:p>
                  </a:txBody>
                  <a:tcPr/>
                </a:tc>
                <a:tc>
                  <a:txBody>
                    <a:bodyPr/>
                    <a:lstStyle/>
                    <a:p>
                      <a:pPr algn="ctr"/>
                      <a:r>
                        <a:rPr lang="en-US" sz="3200" dirty="0" smtClean="0"/>
                        <a:t>18</a:t>
                      </a:r>
                      <a:endParaRPr lang="en-US" sz="3200" dirty="0"/>
                    </a:p>
                  </a:txBody>
                  <a:tcPr/>
                </a:tc>
                <a:tc>
                  <a:txBody>
                    <a:bodyPr/>
                    <a:lstStyle/>
                    <a:p>
                      <a:pPr algn="ctr"/>
                      <a:r>
                        <a:rPr lang="en-US" sz="3200" dirty="0" smtClean="0"/>
                        <a:t>100</a:t>
                      </a:r>
                      <a:endParaRPr lang="en-US" sz="3200" dirty="0"/>
                    </a:p>
                  </a:txBody>
                  <a:tcPr/>
                </a:tc>
                <a:tc>
                  <a:txBody>
                    <a:bodyPr/>
                    <a:lstStyle/>
                    <a:p>
                      <a:pPr algn="ctr"/>
                      <a:r>
                        <a:rPr lang="en-US" sz="3200" dirty="0" smtClean="0"/>
                        <a:t>1,000</a:t>
                      </a:r>
                      <a:endParaRPr lang="en-US" sz="3200" dirty="0"/>
                    </a:p>
                  </a:txBody>
                  <a:tcPr/>
                </a:tc>
              </a:tr>
              <a:tr h="661322">
                <a:tc>
                  <a:txBody>
                    <a:bodyPr/>
                    <a:lstStyle/>
                    <a:p>
                      <a:r>
                        <a:rPr lang="en-US" sz="3200" dirty="0" smtClean="0"/>
                        <a:t>U.S.</a:t>
                      </a:r>
                      <a:endParaRPr lang="en-US" sz="3200" dirty="0"/>
                    </a:p>
                  </a:txBody>
                  <a:tcPr/>
                </a:tc>
                <a:tc>
                  <a:txBody>
                    <a:bodyPr/>
                    <a:lstStyle/>
                    <a:p>
                      <a:pPr algn="ctr"/>
                      <a:r>
                        <a:rPr lang="en-US" sz="3200" dirty="0" smtClean="0"/>
                        <a:t>2.0</a:t>
                      </a:r>
                      <a:endParaRPr lang="en-US" sz="3200" dirty="0"/>
                    </a:p>
                  </a:txBody>
                  <a:tcPr/>
                </a:tc>
                <a:tc>
                  <a:txBody>
                    <a:bodyPr/>
                    <a:lstStyle/>
                    <a:p>
                      <a:pPr algn="ctr"/>
                      <a:r>
                        <a:rPr lang="en-US" sz="3200" dirty="0" smtClean="0"/>
                        <a:t>14</a:t>
                      </a:r>
                      <a:endParaRPr lang="en-US" sz="3200" dirty="0"/>
                    </a:p>
                  </a:txBody>
                  <a:tcPr/>
                </a:tc>
                <a:tc>
                  <a:txBody>
                    <a:bodyPr/>
                    <a:lstStyle/>
                    <a:p>
                      <a:pPr algn="ctr"/>
                      <a:r>
                        <a:rPr lang="en-US" sz="3200" dirty="0" smtClean="0"/>
                        <a:t>8</a:t>
                      </a:r>
                      <a:endParaRPr lang="en-US" sz="3200" dirty="0"/>
                    </a:p>
                  </a:txBody>
                  <a:tcPr/>
                </a:tc>
                <a:tc>
                  <a:txBody>
                    <a:bodyPr/>
                    <a:lstStyle/>
                    <a:p>
                      <a:pPr algn="ctr"/>
                      <a:r>
                        <a:rPr lang="en-US" sz="3200" dirty="0" smtClean="0"/>
                        <a:t>6.7</a:t>
                      </a:r>
                      <a:endParaRPr lang="en-US" sz="3200" dirty="0"/>
                    </a:p>
                  </a:txBody>
                  <a:tcPr/>
                </a:tc>
                <a:tc>
                  <a:txBody>
                    <a:bodyPr/>
                    <a:lstStyle/>
                    <a:p>
                      <a:pPr algn="ctr"/>
                      <a:r>
                        <a:rPr lang="en-US" sz="3200" dirty="0" smtClean="0"/>
                        <a:t>42,000</a:t>
                      </a:r>
                      <a:endParaRPr lang="en-US" sz="3200" dirty="0"/>
                    </a:p>
                  </a:txBody>
                  <a:tcPr/>
                </a:tc>
              </a:tr>
            </a:tbl>
          </a:graphicData>
        </a:graphic>
      </p:graphicFrame>
      <p:sp>
        <p:nvSpPr>
          <p:cNvPr id="7" name="TextBox 6"/>
          <p:cNvSpPr txBox="1"/>
          <p:nvPr/>
        </p:nvSpPr>
        <p:spPr>
          <a:xfrm>
            <a:off x="0" y="2703016"/>
            <a:ext cx="9144000" cy="4154984"/>
          </a:xfrm>
          <a:prstGeom prst="rect">
            <a:avLst/>
          </a:prstGeom>
          <a:noFill/>
        </p:spPr>
        <p:txBody>
          <a:bodyPr wrap="square" rtlCol="0">
            <a:spAutoFit/>
          </a:bodyPr>
          <a:lstStyle/>
          <a:p>
            <a:r>
              <a:rPr lang="en-US" sz="2400" dirty="0" smtClean="0"/>
              <a:t>Consider the data in the above table.  Identify and discuss TWO economic or societal factors that account for the difference between the TFR of Kenya and that of the United States</a:t>
            </a:r>
          </a:p>
          <a:p>
            <a:endParaRPr lang="en-US" sz="2400" dirty="0" smtClean="0"/>
          </a:p>
          <a:p>
            <a:r>
              <a:rPr lang="en-US" sz="2400" dirty="0" smtClean="0"/>
              <a:t>Describe TWO human activities related to the rapidly growing world population that are having an impact on Earth’s biodiversity?</a:t>
            </a:r>
          </a:p>
          <a:p>
            <a:endParaRPr lang="en-US" sz="2400" dirty="0" smtClean="0"/>
          </a:p>
          <a:p>
            <a:r>
              <a:rPr lang="en-US" sz="2400" dirty="0" smtClean="0"/>
              <a:t>At China’s current population growth rate, and their current population being approximately 1.5 billion people, what will the population be 280 years from now?</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Population Growth</a:t>
            </a:r>
            <a:br>
              <a:rPr lang="en-US" dirty="0" smtClean="0"/>
            </a:br>
            <a:r>
              <a:rPr lang="en-US" dirty="0" smtClean="0"/>
              <a:t> Continued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Missing Girls: PBS Video</a:t>
            </a:r>
            <a:endParaRPr lang="en-US" dirty="0"/>
          </a:p>
        </p:txBody>
      </p:sp>
      <p:sp>
        <p:nvSpPr>
          <p:cNvPr id="3" name="Content Placeholder 2"/>
          <p:cNvSpPr>
            <a:spLocks noGrp="1"/>
          </p:cNvSpPr>
          <p:nvPr>
            <p:ph sz="quarter" idx="1"/>
          </p:nvPr>
        </p:nvSpPr>
        <p:spPr/>
        <p:txBody>
          <a:bodyPr/>
          <a:lstStyle/>
          <a:p>
            <a:r>
              <a:rPr lang="en-US" dirty="0" smtClean="0">
                <a:hlinkClick r:id="rId2"/>
              </a:rPr>
              <a:t>http://www.pbs.org/frontlineworld/rough/2007/04/the_missing_gir.html</a:t>
            </a:r>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Economical Incentives for Birth Control</a:t>
            </a:r>
            <a:endParaRPr lang="en-US" dirty="0"/>
          </a:p>
        </p:txBody>
      </p:sp>
      <p:sp>
        <p:nvSpPr>
          <p:cNvPr id="3" name="Content Placeholder 2"/>
          <p:cNvSpPr>
            <a:spLocks noGrp="1"/>
          </p:cNvSpPr>
          <p:nvPr>
            <p:ph sz="half" idx="1"/>
          </p:nvPr>
        </p:nvSpPr>
        <p:spPr>
          <a:xfrm>
            <a:off x="301752" y="1371600"/>
            <a:ext cx="4346448" cy="5105400"/>
          </a:xfrm>
        </p:spPr>
        <p:txBody>
          <a:bodyPr>
            <a:normAutofit lnSpcReduction="10000"/>
          </a:bodyPr>
          <a:lstStyle/>
          <a:p>
            <a:pPr>
              <a:buNone/>
            </a:pPr>
            <a:r>
              <a:rPr lang="en-US" dirty="0" smtClean="0"/>
              <a:t>China – </a:t>
            </a:r>
            <a:r>
              <a:rPr lang="en-US" b="1" u="sng" dirty="0" smtClean="0"/>
              <a:t>One Child Policy</a:t>
            </a:r>
          </a:p>
          <a:p>
            <a:r>
              <a:rPr lang="en-US" dirty="0" smtClean="0"/>
              <a:t>Higher taxes, loss of health benefits if 2+ kids</a:t>
            </a:r>
          </a:p>
          <a:p>
            <a:endParaRPr lang="en-US" dirty="0" smtClean="0"/>
          </a:p>
          <a:p>
            <a:pPr>
              <a:buNone/>
            </a:pPr>
            <a:r>
              <a:rPr lang="en-US" dirty="0" smtClean="0"/>
              <a:t>India – </a:t>
            </a:r>
            <a:r>
              <a:rPr lang="en-US" b="1" u="sng" dirty="0" smtClean="0"/>
              <a:t>dowry</a:t>
            </a:r>
            <a:r>
              <a:rPr lang="en-US" dirty="0" smtClean="0"/>
              <a:t> (gift to husband for marrying daughter)</a:t>
            </a:r>
          </a:p>
          <a:p>
            <a:r>
              <a:rPr lang="en-US" dirty="0" smtClean="0"/>
              <a:t>VERY expensive, especially in poor areas</a:t>
            </a:r>
          </a:p>
          <a:p>
            <a:endParaRPr lang="en-US" dirty="0" smtClean="0"/>
          </a:p>
          <a:p>
            <a:pPr>
              <a:buNone/>
            </a:pPr>
            <a:r>
              <a:rPr lang="en-US" dirty="0" smtClean="0"/>
              <a:t>US – babies (i.e. “welfare checks”) – abusing the system</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876800" y="1447800"/>
            <a:ext cx="3810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Economic and Cultural Problems</a:t>
            </a:r>
            <a:endParaRPr lang="en-US" dirty="0"/>
          </a:p>
        </p:txBody>
      </p:sp>
      <p:sp>
        <p:nvSpPr>
          <p:cNvPr id="4" name="Content Placeholder 3"/>
          <p:cNvSpPr>
            <a:spLocks noGrp="1"/>
          </p:cNvSpPr>
          <p:nvPr>
            <p:ph sz="half" idx="1"/>
          </p:nvPr>
        </p:nvSpPr>
        <p:spPr>
          <a:xfrm>
            <a:off x="301752" y="1371600"/>
            <a:ext cx="4038600" cy="5181600"/>
          </a:xfrm>
        </p:spPr>
        <p:txBody>
          <a:bodyPr>
            <a:normAutofit lnSpcReduction="10000"/>
          </a:bodyPr>
          <a:lstStyle/>
          <a:p>
            <a:r>
              <a:rPr lang="en-US" dirty="0" smtClean="0"/>
              <a:t>Having a girl = paying a dowry, not passing on family name, not a working member of society</a:t>
            </a:r>
          </a:p>
          <a:p>
            <a:endParaRPr lang="en-US" dirty="0" smtClean="0"/>
          </a:p>
          <a:p>
            <a:r>
              <a:rPr lang="en-US" dirty="0" smtClean="0"/>
              <a:t>Having a boy = receiving a dowry, passing on family name, and working member of society</a:t>
            </a:r>
          </a:p>
          <a:p>
            <a:endParaRPr lang="en-US" dirty="0" smtClean="0"/>
          </a:p>
          <a:p>
            <a:r>
              <a:rPr lang="en-US" dirty="0" smtClean="0"/>
              <a:t>WHY HAVE A GIRL?!</a:t>
            </a:r>
            <a:endParaRPr lang="en-US" dirty="0"/>
          </a:p>
        </p:txBody>
      </p:sp>
      <p:pic>
        <p:nvPicPr>
          <p:cNvPr id="1026" name="Picture 2" descr="http://2.bp.blogspot.com/-mzAYzp7q6pE/UEBTC0njzbI/AAAAAAAAB_E/0iHf6jSZx1U/s400/dow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1524000"/>
            <a:ext cx="3276600" cy="441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7 Billion Counted?</a:t>
            </a:r>
            <a:endParaRPr lang="en-US" dirty="0"/>
          </a:p>
        </p:txBody>
      </p:sp>
      <p:sp>
        <p:nvSpPr>
          <p:cNvPr id="3" name="Content Placeholder 2"/>
          <p:cNvSpPr>
            <a:spLocks noGrp="1"/>
          </p:cNvSpPr>
          <p:nvPr>
            <p:ph sz="half" idx="1"/>
          </p:nvPr>
        </p:nvSpPr>
        <p:spPr>
          <a:xfrm>
            <a:off x="152400" y="1371600"/>
            <a:ext cx="4495800" cy="5257800"/>
          </a:xfrm>
        </p:spPr>
        <p:txBody>
          <a:bodyPr>
            <a:normAutofit/>
          </a:bodyPr>
          <a:lstStyle/>
          <a:p>
            <a:r>
              <a:rPr lang="en-US" dirty="0" smtClean="0"/>
              <a:t>Approximate – births and deaths make knowing exact # impossible</a:t>
            </a:r>
          </a:p>
          <a:p>
            <a:endParaRPr lang="en-US" dirty="0" smtClean="0"/>
          </a:p>
          <a:p>
            <a:endParaRPr lang="en-US" dirty="0" smtClean="0"/>
          </a:p>
          <a:p>
            <a:r>
              <a:rPr lang="en-US" dirty="0" smtClean="0"/>
              <a:t>China/India = vaccination records</a:t>
            </a:r>
          </a:p>
          <a:p>
            <a:endParaRPr lang="en-US" dirty="0" smtClean="0"/>
          </a:p>
          <a:p>
            <a:endParaRPr lang="en-US" dirty="0" smtClean="0"/>
          </a:p>
          <a:p>
            <a:r>
              <a:rPr lang="en-US" dirty="0" smtClean="0"/>
              <a:t>Gov’t lies about data</a:t>
            </a:r>
          </a:p>
          <a:p>
            <a:endParaRPr lang="en-US" dirty="0"/>
          </a:p>
        </p:txBody>
      </p:sp>
      <p:pic>
        <p:nvPicPr>
          <p:cNvPr id="4098" name="Picture 2" descr="http://t3.gstatic.com/images?q=tbn:ANd9GcQRktvpUbqXCvjeBg5StEq91tvgk4aQozN0gBqxW7KxIv4e03zg:creoflick.net/images/7-Billion-People-62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1371600"/>
            <a:ext cx="3505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fastcodesign.com/multisite_files/codesign/imagecache/960/article_feature/7-billion.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2971800"/>
            <a:ext cx="4495800" cy="3886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in Numbers?</a:t>
            </a:r>
            <a:endParaRPr lang="en-US" dirty="0"/>
          </a:p>
        </p:txBody>
      </p:sp>
      <p:sp>
        <p:nvSpPr>
          <p:cNvPr id="4" name="Content Placeholder 3"/>
          <p:cNvSpPr>
            <a:spLocks noGrp="1"/>
          </p:cNvSpPr>
          <p:nvPr>
            <p:ph sz="half" idx="1"/>
          </p:nvPr>
        </p:nvSpPr>
        <p:spPr>
          <a:xfrm>
            <a:off x="0" y="1371600"/>
            <a:ext cx="4648200" cy="5334000"/>
          </a:xfrm>
        </p:spPr>
        <p:txBody>
          <a:bodyPr>
            <a:normAutofit/>
          </a:bodyPr>
          <a:lstStyle/>
          <a:p>
            <a:r>
              <a:rPr lang="en-US" dirty="0" smtClean="0"/>
              <a:t>China and India </a:t>
            </a:r>
            <a:r>
              <a:rPr lang="en-US" dirty="0" smtClean="0">
                <a:sym typeface="Wingdings" pitchFamily="2" charset="2"/>
              </a:rPr>
              <a:t> 2.4 billion people (35% of population)</a:t>
            </a:r>
          </a:p>
          <a:p>
            <a:endParaRPr lang="en-US" dirty="0" smtClean="0">
              <a:sym typeface="Wingdings" pitchFamily="2" charset="2"/>
            </a:endParaRPr>
          </a:p>
          <a:p>
            <a:r>
              <a:rPr lang="en-US" dirty="0" smtClean="0">
                <a:sym typeface="Wingdings" pitchFamily="2" charset="2"/>
              </a:rPr>
              <a:t>Take over the world?</a:t>
            </a:r>
          </a:p>
          <a:p>
            <a:endParaRPr lang="en-US" dirty="0" smtClean="0">
              <a:sym typeface="Wingdings" pitchFamily="2" charset="2"/>
            </a:endParaRPr>
          </a:p>
          <a:p>
            <a:r>
              <a:rPr lang="en-US" dirty="0" smtClean="0">
                <a:sym typeface="Wingdings" pitchFamily="2" charset="2"/>
              </a:rPr>
              <a:t>Power and technology – more power = more advanced technology</a:t>
            </a:r>
          </a:p>
          <a:p>
            <a:endParaRPr lang="en-US" dirty="0" smtClean="0">
              <a:sym typeface="Wingdings" pitchFamily="2" charset="2"/>
            </a:endParaRPr>
          </a:p>
          <a:p>
            <a:r>
              <a:rPr lang="en-US" dirty="0" smtClean="0">
                <a:sym typeface="Wingdings" pitchFamily="2" charset="2"/>
              </a:rPr>
              <a:t>Power and education</a:t>
            </a: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a:p>
        </p:txBody>
      </p:sp>
      <p:pic>
        <p:nvPicPr>
          <p:cNvPr id="5122" name="Picture 2" descr="http://images.thetruthaboutcars.com/2010/10/183__hx_made-in-chi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2325" y="2286000"/>
            <a:ext cx="4476750" cy="29622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a:t>
            </a:r>
            <a:endParaRPr lang="en-US" dirty="0"/>
          </a:p>
        </p:txBody>
      </p:sp>
      <p:sp>
        <p:nvSpPr>
          <p:cNvPr id="3" name="Content Placeholder 2"/>
          <p:cNvSpPr>
            <a:spLocks noGrp="1"/>
          </p:cNvSpPr>
          <p:nvPr>
            <p:ph sz="half" idx="1"/>
          </p:nvPr>
        </p:nvSpPr>
        <p:spPr>
          <a:xfrm>
            <a:off x="76200" y="1371600"/>
            <a:ext cx="4264152" cy="5334000"/>
          </a:xfrm>
        </p:spPr>
        <p:txBody>
          <a:bodyPr>
            <a:normAutofit/>
          </a:bodyPr>
          <a:lstStyle/>
          <a:p>
            <a:r>
              <a:rPr lang="en-US" b="1" u="sng" dirty="0" smtClean="0"/>
              <a:t>Immigration</a:t>
            </a:r>
            <a:r>
              <a:rPr lang="en-US" dirty="0" smtClean="0"/>
              <a:t> –relocation to another country</a:t>
            </a:r>
          </a:p>
          <a:p>
            <a:endParaRPr lang="en-US" dirty="0" smtClean="0"/>
          </a:p>
          <a:p>
            <a:r>
              <a:rPr lang="en-US" dirty="0" smtClean="0"/>
              <a:t>US – large illegal immigration problem (Mexico)</a:t>
            </a:r>
          </a:p>
          <a:p>
            <a:endParaRPr lang="en-US" dirty="0" smtClean="0"/>
          </a:p>
          <a:p>
            <a:r>
              <a:rPr lang="en-US" dirty="0" smtClean="0"/>
              <a:t>US = land of opportunity</a:t>
            </a:r>
          </a:p>
          <a:p>
            <a:endParaRPr lang="en-US" dirty="0" smtClean="0"/>
          </a:p>
          <a:p>
            <a:r>
              <a:rPr lang="en-US" dirty="0" smtClean="0"/>
              <a:t>Cost of immigration: jobs, poverty, standard of living, taxes, etc.</a:t>
            </a:r>
            <a:endParaRPr lang="en-US" dirty="0"/>
          </a:p>
        </p:txBody>
      </p:sp>
      <p:pic>
        <p:nvPicPr>
          <p:cNvPr id="3074" name="Picture 2" descr="http://teacher.scholastic.com/activities/immigration/timeline_photos/1892_small_fullsiz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1371600"/>
            <a:ext cx="4114800" cy="2823831"/>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visitingdc.com/images/ellis-island-pictur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195431"/>
            <a:ext cx="4114800" cy="25673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#2</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A human being is an example of being genetically </a:t>
            </a:r>
            <a:r>
              <a:rPr lang="en-US" dirty="0" err="1" smtClean="0"/>
              <a:t>biodiverse</a:t>
            </a:r>
            <a:r>
              <a:rPr lang="en-US" dirty="0" smtClean="0"/>
              <a:t>.  What does this mean?</a:t>
            </a:r>
          </a:p>
          <a:p>
            <a:endParaRPr lang="en-US" dirty="0" smtClean="0"/>
          </a:p>
          <a:p>
            <a:endParaRPr lang="en-US" dirty="0" smtClean="0"/>
          </a:p>
          <a:p>
            <a:r>
              <a:rPr lang="en-US" dirty="0" smtClean="0"/>
              <a:t>Why is biodiversity a good thing (list and explain 3 different reasons, giving examples)</a:t>
            </a:r>
          </a:p>
          <a:p>
            <a:endParaRPr lang="en-US" dirty="0" smtClean="0"/>
          </a:p>
          <a:p>
            <a:endParaRPr lang="en-US" dirty="0" smtClean="0"/>
          </a:p>
          <a:p>
            <a:r>
              <a:rPr lang="en-US" dirty="0" smtClean="0"/>
              <a:t>Using the invasive species you researched yesterday as an example, how did this species come to inhabit its current location?  Why is your species currently a problem in the area it’s living in?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 Patrol and Morality</a:t>
            </a:r>
            <a:endParaRPr lang="en-US" dirty="0"/>
          </a:p>
        </p:txBody>
      </p:sp>
      <p:sp>
        <p:nvSpPr>
          <p:cNvPr id="3" name="Content Placeholder 2"/>
          <p:cNvSpPr>
            <a:spLocks noGrp="1"/>
          </p:cNvSpPr>
          <p:nvPr>
            <p:ph sz="half" idx="1"/>
          </p:nvPr>
        </p:nvSpPr>
        <p:spPr>
          <a:xfrm>
            <a:off x="152400" y="1371600"/>
            <a:ext cx="4187952" cy="5181600"/>
          </a:xfrm>
        </p:spPr>
        <p:txBody>
          <a:bodyPr>
            <a:normAutofit lnSpcReduction="10000"/>
          </a:bodyPr>
          <a:lstStyle/>
          <a:p>
            <a:r>
              <a:rPr lang="en-US" b="1" u="sng" dirty="0" smtClean="0"/>
              <a:t>Racial profiling </a:t>
            </a:r>
            <a:r>
              <a:rPr lang="en-US" dirty="0" smtClean="0"/>
              <a:t>– segregating and treating somebody differently based on race</a:t>
            </a:r>
          </a:p>
          <a:p>
            <a:endParaRPr lang="en-US" dirty="0" smtClean="0"/>
          </a:p>
          <a:p>
            <a:r>
              <a:rPr lang="en-US" dirty="0" smtClean="0"/>
              <a:t>SB1070 (Arizona)</a:t>
            </a:r>
          </a:p>
          <a:p>
            <a:endParaRPr lang="en-US" dirty="0" smtClean="0"/>
          </a:p>
          <a:p>
            <a:r>
              <a:rPr lang="en-US" dirty="0" smtClean="0"/>
              <a:t>Access to education?</a:t>
            </a:r>
          </a:p>
          <a:p>
            <a:endParaRPr lang="en-US" dirty="0" smtClean="0"/>
          </a:p>
          <a:p>
            <a:r>
              <a:rPr lang="en-US" dirty="0" smtClean="0"/>
              <a:t>Better life, or job stealers?</a:t>
            </a:r>
          </a:p>
          <a:p>
            <a:endParaRPr lang="en-US" dirty="0" smtClean="0"/>
          </a:p>
          <a:p>
            <a:r>
              <a:rPr lang="en-US" dirty="0" smtClean="0"/>
              <a:t>Is this right?</a:t>
            </a:r>
            <a:endParaRPr lang="en-US" dirty="0"/>
          </a:p>
        </p:txBody>
      </p:sp>
      <p:pic>
        <p:nvPicPr>
          <p:cNvPr id="2050" name="Picture 2" descr="http://t0.gstatic.com/images?q=tbn:ANd9GcTsuYcuKzFxJ5HdAauQmE7UPItM1Wsrk8KLV7qUjnO99eMt69Wc:www.therightperspective.org/wp-content/uploads/2009/07/racial-profil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1664" y="1066800"/>
            <a:ext cx="367258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3.bp.blogspot.com/_VZaVT03Q2G0/S-h8jYnbvGI/AAAAAAAAM3E/-ByuCjCAktE/s1600/AZ+welcome+to+AZ+with+SS+symbo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1664" y="3124200"/>
            <a:ext cx="3672580" cy="34975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a:t>
            </a:r>
            <a:endParaRPr lang="en-US" dirty="0"/>
          </a:p>
        </p:txBody>
      </p:sp>
      <p:sp>
        <p:nvSpPr>
          <p:cNvPr id="4" name="Content Placeholder 3"/>
          <p:cNvSpPr>
            <a:spLocks noGrp="1"/>
          </p:cNvSpPr>
          <p:nvPr>
            <p:ph sz="half" idx="1"/>
          </p:nvPr>
        </p:nvSpPr>
        <p:spPr>
          <a:xfrm>
            <a:off x="228600" y="1371600"/>
            <a:ext cx="7924800" cy="5105400"/>
          </a:xfrm>
        </p:spPr>
        <p:txBody>
          <a:bodyPr>
            <a:normAutofit/>
          </a:bodyPr>
          <a:lstStyle/>
          <a:p>
            <a:r>
              <a:rPr lang="en-US" dirty="0" smtClean="0"/>
              <a:t>Population increase = quality of life decrease </a:t>
            </a:r>
          </a:p>
          <a:p>
            <a:endParaRPr lang="en-US" dirty="0" smtClean="0"/>
          </a:p>
          <a:p>
            <a:endParaRPr lang="en-US" dirty="0" smtClean="0"/>
          </a:p>
          <a:p>
            <a:r>
              <a:rPr lang="en-US" dirty="0" smtClean="0"/>
              <a:t>Population will spike, and then start to decrease</a:t>
            </a:r>
          </a:p>
          <a:p>
            <a:endParaRPr lang="en-US" dirty="0" smtClean="0"/>
          </a:p>
          <a:p>
            <a:endParaRPr lang="en-US" dirty="0" smtClean="0"/>
          </a:p>
          <a:p>
            <a:r>
              <a:rPr lang="en-US" dirty="0" smtClean="0"/>
              <a:t>So will: pollution, food and industrial output</a:t>
            </a:r>
          </a:p>
          <a:p>
            <a:endParaRPr lang="en-US" dirty="0" smtClean="0"/>
          </a:p>
          <a:p>
            <a:endParaRPr lang="en-US" dirty="0" smtClean="0"/>
          </a:p>
          <a:p>
            <a:r>
              <a:rPr lang="en-US" dirty="0" smtClean="0"/>
              <a:t>HOWEVER: resources will fall consistently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t/>
            </a:r>
            <a:br>
              <a:rPr lang="en-US" dirty="0" smtClean="0"/>
            </a:br>
            <a:r>
              <a:rPr lang="en-US" dirty="0" smtClean="0"/>
              <a:t>Sudden Population Rises on a Country</a:t>
            </a:r>
            <a:br>
              <a:rPr lang="en-US" dirty="0" smtClean="0"/>
            </a:br>
            <a:r>
              <a:rPr lang="en-US" dirty="0"/>
              <a:t/>
            </a:r>
            <a:br>
              <a:rPr lang="en-US" dirty="0"/>
            </a:br>
            <a:r>
              <a:rPr lang="en-US" sz="2000" dirty="0"/>
              <a:t>http://www.youtube.com/watch?feature=player_embedded&amp;v=VcSX4ytEfcE</a:t>
            </a:r>
            <a:r>
              <a:rPr lang="en-US" sz="2000" dirty="0" smtClean="0"/>
              <a:t>#!</a:t>
            </a:r>
            <a:endParaRPr lang="en-US" sz="2000" dirty="0"/>
          </a:p>
        </p:txBody>
      </p:sp>
      <p:sp>
        <p:nvSpPr>
          <p:cNvPr id="3" name="Content Placeholder 2"/>
          <p:cNvSpPr>
            <a:spLocks noGrp="1"/>
          </p:cNvSpPr>
          <p:nvPr>
            <p:ph sz="half" idx="1"/>
          </p:nvPr>
        </p:nvSpPr>
        <p:spPr>
          <a:xfrm>
            <a:off x="301752" y="1371600"/>
            <a:ext cx="4038600" cy="5181600"/>
          </a:xfrm>
        </p:spPr>
        <p:txBody>
          <a:bodyPr>
            <a:normAutofit lnSpcReduction="10000"/>
          </a:bodyPr>
          <a:lstStyle/>
          <a:p>
            <a:r>
              <a:rPr lang="en-US" dirty="0" smtClean="0"/>
              <a:t>Increased poverty</a:t>
            </a:r>
          </a:p>
          <a:p>
            <a:endParaRPr lang="en-US" dirty="0" smtClean="0"/>
          </a:p>
          <a:p>
            <a:r>
              <a:rPr lang="en-US" dirty="0" smtClean="0"/>
              <a:t>Increased unemployment</a:t>
            </a:r>
          </a:p>
          <a:p>
            <a:endParaRPr lang="en-US" dirty="0" smtClean="0"/>
          </a:p>
          <a:p>
            <a:r>
              <a:rPr lang="en-US" dirty="0" smtClean="0"/>
              <a:t>Increased pollution</a:t>
            </a:r>
          </a:p>
          <a:p>
            <a:endParaRPr lang="en-US" dirty="0" smtClean="0"/>
          </a:p>
          <a:p>
            <a:r>
              <a:rPr lang="en-US" dirty="0" smtClean="0"/>
              <a:t>Increased mortality rates (even with medical advances)</a:t>
            </a:r>
          </a:p>
          <a:p>
            <a:endParaRPr lang="en-US" dirty="0" smtClean="0"/>
          </a:p>
          <a:p>
            <a:r>
              <a:rPr lang="en-US" dirty="0" smtClean="0"/>
              <a:t>Lower survival rates</a:t>
            </a:r>
          </a:p>
          <a:p>
            <a:endParaRPr lang="en-US" dirty="0" smtClean="0"/>
          </a:p>
          <a:p>
            <a:endParaRPr lang="en-US" dirty="0"/>
          </a:p>
        </p:txBody>
      </p:sp>
      <p:pic>
        <p:nvPicPr>
          <p:cNvPr id="6148" name="Picture 4" descr="http://blogs.lse.ac.uk/indiaatlse/files/2012/10/indian-slum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1406558"/>
            <a:ext cx="4724400" cy="5222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half" idx="1"/>
          </p:nvPr>
        </p:nvSpPr>
        <p:spPr>
          <a:xfrm>
            <a:off x="152400" y="1371600"/>
            <a:ext cx="4495800" cy="5486400"/>
          </a:xfrm>
        </p:spPr>
        <p:txBody>
          <a:bodyPr>
            <a:normAutofit fontScale="92500"/>
          </a:bodyPr>
          <a:lstStyle/>
          <a:p>
            <a:r>
              <a:rPr lang="en-US" dirty="0" smtClean="0"/>
              <a:t>Family planning/healthcare</a:t>
            </a:r>
          </a:p>
          <a:p>
            <a:endParaRPr lang="en-US" dirty="0" smtClean="0"/>
          </a:p>
          <a:p>
            <a:r>
              <a:rPr lang="en-US" dirty="0" smtClean="0"/>
              <a:t>Educating women</a:t>
            </a:r>
          </a:p>
          <a:p>
            <a:endParaRPr lang="en-US" dirty="0" smtClean="0"/>
          </a:p>
          <a:p>
            <a:r>
              <a:rPr lang="en-US" dirty="0" smtClean="0"/>
              <a:t>Economic incentives</a:t>
            </a:r>
          </a:p>
          <a:p>
            <a:endParaRPr lang="en-US" dirty="0" smtClean="0"/>
          </a:p>
          <a:p>
            <a:r>
              <a:rPr lang="en-US" dirty="0" smtClean="0"/>
              <a:t>Increase man’s responsibility in child-rearing</a:t>
            </a:r>
          </a:p>
          <a:p>
            <a:endParaRPr lang="en-US" dirty="0" smtClean="0"/>
          </a:p>
          <a:p>
            <a:r>
              <a:rPr lang="en-US" dirty="0" smtClean="0"/>
              <a:t>Get rid of poverty (more jobs)</a:t>
            </a:r>
          </a:p>
          <a:p>
            <a:endParaRPr lang="en-US" dirty="0" smtClean="0"/>
          </a:p>
          <a:p>
            <a:r>
              <a:rPr lang="en-US" dirty="0" smtClean="0"/>
              <a:t>Equality</a:t>
            </a:r>
            <a:endParaRPr lang="en-US" dirty="0"/>
          </a:p>
        </p:txBody>
      </p:sp>
      <p:pic>
        <p:nvPicPr>
          <p:cNvPr id="7170" name="Picture 2" descr="http://live-the-solution.com/wp-content/uploads/pop-soluti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219200"/>
            <a:ext cx="4495800" cy="5257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#7</a:t>
            </a:r>
            <a:endParaRPr lang="en-US" dirty="0"/>
          </a:p>
        </p:txBody>
      </p:sp>
      <p:sp>
        <p:nvSpPr>
          <p:cNvPr id="3" name="Content Placeholder 2"/>
          <p:cNvSpPr>
            <a:spLocks noGrp="1"/>
          </p:cNvSpPr>
          <p:nvPr>
            <p:ph sz="quarter" idx="1"/>
          </p:nvPr>
        </p:nvSpPr>
        <p:spPr>
          <a:xfrm>
            <a:off x="0" y="1298448"/>
            <a:ext cx="9144000" cy="5559552"/>
          </a:xfrm>
        </p:spPr>
        <p:txBody>
          <a:bodyPr>
            <a:normAutofit fontScale="85000" lnSpcReduction="20000"/>
          </a:bodyPr>
          <a:lstStyle/>
          <a:p>
            <a:pPr>
              <a:buNone/>
            </a:pPr>
            <a:r>
              <a:rPr lang="en-US" dirty="0" smtClean="0"/>
              <a:t>The United States currents has approximately 330 million people.  The third largest of any country.  China and India surpass the US in terms of sheer population, each country holding over 1 billion people.</a:t>
            </a:r>
          </a:p>
          <a:p>
            <a:pPr>
              <a:buNone/>
            </a:pPr>
            <a:endParaRPr lang="en-US" dirty="0" smtClean="0"/>
          </a:p>
          <a:p>
            <a:r>
              <a:rPr lang="en-US" dirty="0" smtClean="0"/>
              <a:t>If the current growth rate of the US was that of a developed country, 0.4%, how large will the population be in 10 years?</a:t>
            </a:r>
          </a:p>
          <a:p>
            <a:endParaRPr lang="en-US" dirty="0" smtClean="0"/>
          </a:p>
          <a:p>
            <a:r>
              <a:rPr lang="en-US" dirty="0" smtClean="0"/>
              <a:t>If this growth rate continues, how long would it take the US to reach 1 billion people?  Does this seem plausible?  Why or why not?  Use demographic transition trends in your answer.</a:t>
            </a:r>
          </a:p>
          <a:p>
            <a:endParaRPr lang="en-US" dirty="0" smtClean="0"/>
          </a:p>
          <a:p>
            <a:r>
              <a:rPr lang="en-US" dirty="0" smtClean="0"/>
              <a:t>How does being a K-strategist/Type I survivor influence how the human population increases?</a:t>
            </a:r>
          </a:p>
          <a:p>
            <a:endParaRPr lang="en-US" dirty="0" smtClean="0"/>
          </a:p>
          <a:p>
            <a:r>
              <a:rPr lang="en-US" dirty="0" smtClean="0"/>
              <a:t>What are some density-dependent factors that can influence the US population?  What about density-independent factors? (2 each)</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Endangered Species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HIPPOs kill biodiversity</a:t>
            </a:r>
            <a:endParaRPr lang="en-US" dirty="0"/>
          </a:p>
        </p:txBody>
      </p:sp>
      <p:sp>
        <p:nvSpPr>
          <p:cNvPr id="3" name="Content Placeholder 2"/>
          <p:cNvSpPr>
            <a:spLocks noGrp="1"/>
          </p:cNvSpPr>
          <p:nvPr>
            <p:ph sz="half" idx="1"/>
          </p:nvPr>
        </p:nvSpPr>
        <p:spPr>
          <a:xfrm>
            <a:off x="301752" y="1371600"/>
            <a:ext cx="4194048" cy="5486400"/>
          </a:xfrm>
        </p:spPr>
        <p:txBody>
          <a:bodyPr>
            <a:normAutofit/>
          </a:bodyPr>
          <a:lstStyle/>
          <a:p>
            <a:pPr>
              <a:buNone/>
            </a:pPr>
            <a:r>
              <a:rPr lang="en-US" b="1" dirty="0" smtClean="0"/>
              <a:t>Human threats to biodiversity…</a:t>
            </a:r>
          </a:p>
          <a:p>
            <a:endParaRPr lang="en-US" b="1" dirty="0" smtClean="0"/>
          </a:p>
          <a:p>
            <a:r>
              <a:rPr lang="en-US" b="1" dirty="0" smtClean="0"/>
              <a:t>H</a:t>
            </a:r>
            <a:r>
              <a:rPr lang="en-US" dirty="0" smtClean="0"/>
              <a:t>  </a:t>
            </a:r>
            <a:r>
              <a:rPr lang="en-US" dirty="0" err="1" smtClean="0"/>
              <a:t>abitat</a:t>
            </a:r>
            <a:r>
              <a:rPr lang="en-US" dirty="0" smtClean="0"/>
              <a:t> destruction</a:t>
            </a:r>
          </a:p>
          <a:p>
            <a:endParaRPr lang="en-US" dirty="0" smtClean="0"/>
          </a:p>
          <a:p>
            <a:r>
              <a:rPr lang="en-US" b="1" dirty="0" smtClean="0"/>
              <a:t>I</a:t>
            </a:r>
            <a:r>
              <a:rPr lang="en-US" dirty="0" smtClean="0"/>
              <a:t>   </a:t>
            </a:r>
            <a:r>
              <a:rPr lang="en-US" dirty="0" err="1" smtClean="0"/>
              <a:t>nvasive</a:t>
            </a:r>
            <a:r>
              <a:rPr lang="en-US" dirty="0" smtClean="0"/>
              <a:t> species</a:t>
            </a:r>
          </a:p>
          <a:p>
            <a:endParaRPr lang="en-US" dirty="0" smtClean="0"/>
          </a:p>
          <a:p>
            <a:r>
              <a:rPr lang="en-US" b="1" dirty="0" smtClean="0"/>
              <a:t>P</a:t>
            </a:r>
            <a:r>
              <a:rPr lang="en-US" dirty="0" smtClean="0"/>
              <a:t>  </a:t>
            </a:r>
            <a:r>
              <a:rPr lang="en-US" dirty="0" err="1" smtClean="0"/>
              <a:t>ollution</a:t>
            </a:r>
            <a:endParaRPr lang="en-US" dirty="0" smtClean="0"/>
          </a:p>
          <a:p>
            <a:endParaRPr lang="en-US" dirty="0" smtClean="0"/>
          </a:p>
          <a:p>
            <a:r>
              <a:rPr lang="en-US" b="1" dirty="0" smtClean="0"/>
              <a:t>P</a:t>
            </a:r>
            <a:r>
              <a:rPr lang="en-US" dirty="0" smtClean="0"/>
              <a:t>  </a:t>
            </a:r>
            <a:r>
              <a:rPr lang="en-US" dirty="0" err="1" smtClean="0"/>
              <a:t>opulation</a:t>
            </a:r>
            <a:r>
              <a:rPr lang="en-US" dirty="0" smtClean="0"/>
              <a:t> (human)</a:t>
            </a:r>
          </a:p>
          <a:p>
            <a:endParaRPr lang="en-US" dirty="0" smtClean="0"/>
          </a:p>
          <a:p>
            <a:r>
              <a:rPr lang="en-US" b="1" dirty="0" smtClean="0"/>
              <a:t>O</a:t>
            </a:r>
            <a:r>
              <a:rPr lang="en-US" dirty="0" smtClean="0"/>
              <a:t>  </a:t>
            </a:r>
            <a:r>
              <a:rPr lang="en-US" dirty="0" err="1" smtClean="0"/>
              <a:t>verharvesting</a:t>
            </a:r>
            <a:endParaRPr lang="en-US" dirty="0"/>
          </a:p>
        </p:txBody>
      </p:sp>
      <p:pic>
        <p:nvPicPr>
          <p:cNvPr id="38914" name="Picture 2" descr="http://www.furrytalk.com/wp-content/uploads/baby_hippos/1.jpg"/>
          <p:cNvPicPr>
            <a:picLocks noChangeAspect="1" noChangeArrowheads="1"/>
          </p:cNvPicPr>
          <p:nvPr/>
        </p:nvPicPr>
        <p:blipFill>
          <a:blip r:embed="rId2" cstate="print"/>
          <a:srcRect/>
          <a:stretch>
            <a:fillRect/>
          </a:stretch>
        </p:blipFill>
        <p:spPr bwMode="auto">
          <a:xfrm>
            <a:off x="4267200" y="2133600"/>
            <a:ext cx="4657725" cy="37433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Destruction: Spotted Owls</a:t>
            </a:r>
            <a:endParaRPr lang="en-US" dirty="0"/>
          </a:p>
        </p:txBody>
      </p:sp>
      <p:sp>
        <p:nvSpPr>
          <p:cNvPr id="3" name="Content Placeholder 2"/>
          <p:cNvSpPr>
            <a:spLocks noGrp="1"/>
          </p:cNvSpPr>
          <p:nvPr>
            <p:ph sz="half" idx="1"/>
          </p:nvPr>
        </p:nvSpPr>
        <p:spPr>
          <a:xfrm>
            <a:off x="0" y="1371600"/>
            <a:ext cx="4340352" cy="5257800"/>
          </a:xfrm>
        </p:spPr>
        <p:txBody>
          <a:bodyPr>
            <a:normAutofit fontScale="92500" lnSpcReduction="20000"/>
          </a:bodyPr>
          <a:lstStyle/>
          <a:p>
            <a:r>
              <a:rPr lang="en-US" dirty="0" smtClean="0"/>
              <a:t>Spotted Owls – need large areas of land</a:t>
            </a:r>
          </a:p>
          <a:p>
            <a:pPr lvl="1"/>
            <a:r>
              <a:rPr lang="en-US" b="1" u="sng" dirty="0" smtClean="0"/>
              <a:t>Umbrella </a:t>
            </a:r>
            <a:r>
              <a:rPr lang="en-US" b="1" u="sng" dirty="0" smtClean="0"/>
              <a:t>Species/Keystone Species</a:t>
            </a:r>
            <a:endParaRPr lang="en-US" b="1" u="sng" dirty="0" smtClean="0"/>
          </a:p>
          <a:p>
            <a:endParaRPr lang="en-US" dirty="0" smtClean="0"/>
          </a:p>
          <a:p>
            <a:r>
              <a:rPr lang="en-US" b="1" u="sng" dirty="0" smtClean="0"/>
              <a:t>Habitat Fragmentation</a:t>
            </a:r>
            <a:r>
              <a:rPr lang="en-US" dirty="0" smtClean="0"/>
              <a:t>– patches of land where owls live</a:t>
            </a:r>
          </a:p>
          <a:p>
            <a:pPr lvl="1"/>
            <a:r>
              <a:rPr lang="en-US" dirty="0" smtClean="0"/>
              <a:t>Goal – to get rid of animal</a:t>
            </a:r>
          </a:p>
          <a:p>
            <a:pPr lvl="1"/>
            <a:endParaRPr lang="en-US" dirty="0" smtClean="0"/>
          </a:p>
          <a:p>
            <a:r>
              <a:rPr lang="en-US" dirty="0" smtClean="0"/>
              <a:t>More prone to disasters</a:t>
            </a:r>
          </a:p>
          <a:p>
            <a:endParaRPr lang="en-US" dirty="0" smtClean="0"/>
          </a:p>
          <a:p>
            <a:r>
              <a:rPr lang="en-US" dirty="0" smtClean="0"/>
              <a:t>Replace with: mining, damming, fishing, etc.</a:t>
            </a:r>
          </a:p>
          <a:p>
            <a:endParaRPr lang="en-US" dirty="0" smtClean="0"/>
          </a:p>
          <a:p>
            <a:r>
              <a:rPr lang="en-US" dirty="0" smtClean="0"/>
              <a:t>Toll Roads in OC</a:t>
            </a:r>
            <a:endParaRPr lang="en-US" dirty="0"/>
          </a:p>
        </p:txBody>
      </p:sp>
      <p:pic>
        <p:nvPicPr>
          <p:cNvPr id="37890" name="Picture 2" descr="https://encrypted-tbn0.gstatic.com/images?q=tbn:ANd9GcR6N0GpMqVthjyodB0BPBvkVDDoFHv9cwWYc8gkxhceJaDUbrc"/>
          <p:cNvPicPr>
            <a:picLocks noChangeAspect="1" noChangeArrowheads="1"/>
          </p:cNvPicPr>
          <p:nvPr/>
        </p:nvPicPr>
        <p:blipFill>
          <a:blip r:embed="rId2" cstate="print"/>
          <a:srcRect/>
          <a:stretch>
            <a:fillRect/>
          </a:stretch>
        </p:blipFill>
        <p:spPr bwMode="auto">
          <a:xfrm>
            <a:off x="4800600" y="1676400"/>
            <a:ext cx="3962400" cy="1895476"/>
          </a:xfrm>
          <a:prstGeom prst="rect">
            <a:avLst/>
          </a:prstGeom>
          <a:noFill/>
        </p:spPr>
      </p:pic>
      <p:pic>
        <p:nvPicPr>
          <p:cNvPr id="37892" name="Picture 4" descr="http://lpfw.org/wp-content/uploads/2012/04/spotted-owl-habitat.jpg"/>
          <p:cNvPicPr>
            <a:picLocks noChangeAspect="1" noChangeArrowheads="1"/>
          </p:cNvPicPr>
          <p:nvPr/>
        </p:nvPicPr>
        <p:blipFill>
          <a:blip r:embed="rId3" cstate="print"/>
          <a:srcRect/>
          <a:stretch>
            <a:fillRect/>
          </a:stretch>
        </p:blipFill>
        <p:spPr bwMode="auto">
          <a:xfrm>
            <a:off x="4800600" y="3657600"/>
            <a:ext cx="3886200" cy="27622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58952"/>
          </a:xfrm>
        </p:spPr>
        <p:txBody>
          <a:bodyPr/>
          <a:lstStyle/>
          <a:p>
            <a:pPr algn="l"/>
            <a:r>
              <a:rPr lang="en-US" dirty="0" smtClean="0"/>
              <a:t>Invasive Species - Kudzu</a:t>
            </a:r>
            <a:endParaRPr lang="en-US" dirty="0"/>
          </a:p>
        </p:txBody>
      </p:sp>
      <p:sp>
        <p:nvSpPr>
          <p:cNvPr id="3" name="Content Placeholder 2"/>
          <p:cNvSpPr>
            <a:spLocks noGrp="1"/>
          </p:cNvSpPr>
          <p:nvPr>
            <p:ph sz="half" idx="1"/>
          </p:nvPr>
        </p:nvSpPr>
        <p:spPr>
          <a:xfrm>
            <a:off x="0" y="1371600"/>
            <a:ext cx="4572000" cy="5486400"/>
          </a:xfrm>
        </p:spPr>
        <p:txBody>
          <a:bodyPr>
            <a:normAutofit lnSpcReduction="10000"/>
          </a:bodyPr>
          <a:lstStyle/>
          <a:p>
            <a:r>
              <a:rPr lang="en-US" b="1" u="sng" dirty="0" smtClean="0"/>
              <a:t>Invasive Species </a:t>
            </a:r>
            <a:r>
              <a:rPr lang="en-US" dirty="0" smtClean="0"/>
              <a:t>– </a:t>
            </a:r>
          </a:p>
          <a:p>
            <a:pPr lvl="1"/>
            <a:r>
              <a:rPr lang="en-US" dirty="0" smtClean="0">
                <a:solidFill>
                  <a:schemeClr val="tx1"/>
                </a:solidFill>
              </a:rPr>
              <a:t>introduced by humans</a:t>
            </a:r>
          </a:p>
          <a:p>
            <a:pPr lvl="1"/>
            <a:r>
              <a:rPr lang="en-US" dirty="0" smtClean="0">
                <a:solidFill>
                  <a:schemeClr val="tx1"/>
                </a:solidFill>
              </a:rPr>
              <a:t> will outcompete native species for resources</a:t>
            </a:r>
          </a:p>
          <a:p>
            <a:pPr lvl="1"/>
            <a:endParaRPr lang="en-US" dirty="0" smtClean="0">
              <a:solidFill>
                <a:schemeClr val="tx1"/>
              </a:solidFill>
            </a:endParaRPr>
          </a:p>
          <a:p>
            <a:r>
              <a:rPr lang="en-US" b="1" u="sng" dirty="0" smtClean="0"/>
              <a:t>Kudzu</a:t>
            </a:r>
            <a:r>
              <a:rPr lang="en-US" dirty="0" smtClean="0"/>
              <a:t> – vine that coils/wraps around trees</a:t>
            </a:r>
          </a:p>
          <a:p>
            <a:pPr lvl="1"/>
            <a:r>
              <a:rPr lang="en-US" dirty="0" smtClean="0">
                <a:solidFill>
                  <a:schemeClr val="tx1"/>
                </a:solidFill>
              </a:rPr>
              <a:t>Kills them due to lack of light</a:t>
            </a:r>
          </a:p>
          <a:p>
            <a:pPr lvl="1"/>
            <a:endParaRPr lang="en-US" dirty="0" smtClean="0">
              <a:solidFill>
                <a:schemeClr val="tx1"/>
              </a:solidFill>
            </a:endParaRPr>
          </a:p>
          <a:p>
            <a:pPr lvl="1"/>
            <a:r>
              <a:rPr lang="en-US" dirty="0" smtClean="0">
                <a:solidFill>
                  <a:schemeClr val="tx1"/>
                </a:solidFill>
              </a:rPr>
              <a:t>Introduced as a form of erosion control / a legume</a:t>
            </a:r>
          </a:p>
          <a:p>
            <a:pPr lvl="1"/>
            <a:endParaRPr lang="en-US" dirty="0" smtClean="0">
              <a:solidFill>
                <a:schemeClr val="tx1"/>
              </a:solidFill>
            </a:endParaRPr>
          </a:p>
          <a:p>
            <a:pPr lvl="1"/>
            <a:r>
              <a:rPr lang="en-US" dirty="0" smtClean="0">
                <a:solidFill>
                  <a:schemeClr val="tx1"/>
                </a:solidFill>
              </a:rPr>
              <a:t>150,000 acres annually (Southern States)</a:t>
            </a:r>
            <a:endParaRPr lang="en-US" dirty="0">
              <a:solidFill>
                <a:schemeClr val="tx1"/>
              </a:solidFill>
            </a:endParaRPr>
          </a:p>
        </p:txBody>
      </p:sp>
      <p:sp>
        <p:nvSpPr>
          <p:cNvPr id="4" name="Content Placeholder 3"/>
          <p:cNvSpPr>
            <a:spLocks noGrp="1"/>
          </p:cNvSpPr>
          <p:nvPr>
            <p:ph sz="half" idx="2"/>
          </p:nvPr>
        </p:nvSpPr>
        <p:spPr/>
        <p:txBody>
          <a:bodyPr>
            <a:normAutofit lnSpcReduction="10000"/>
          </a:bodyPr>
          <a:lstStyle/>
          <a:p>
            <a:endParaRPr lang="en-US" dirty="0"/>
          </a:p>
        </p:txBody>
      </p:sp>
      <p:pic>
        <p:nvPicPr>
          <p:cNvPr id="1026" name="Picture 2" descr="http://misspreservation.files.wordpress.com/2014/05/kudzu.jpg"/>
          <p:cNvPicPr>
            <a:picLocks noChangeAspect="1" noChangeArrowheads="1"/>
          </p:cNvPicPr>
          <p:nvPr/>
        </p:nvPicPr>
        <p:blipFill>
          <a:blip r:embed="rId2" cstate="print"/>
          <a:srcRect/>
          <a:stretch>
            <a:fillRect/>
          </a:stretch>
        </p:blipFill>
        <p:spPr bwMode="auto">
          <a:xfrm>
            <a:off x="4724400" y="0"/>
            <a:ext cx="4419600" cy="3429000"/>
          </a:xfrm>
          <a:prstGeom prst="rect">
            <a:avLst/>
          </a:prstGeom>
          <a:noFill/>
        </p:spPr>
      </p:pic>
      <p:pic>
        <p:nvPicPr>
          <p:cNvPr id="1028" name="Picture 4" descr="http://education.nationalgeographic.com/media/photos/000/204/20486.jpg"/>
          <p:cNvPicPr>
            <a:picLocks noChangeAspect="1" noChangeArrowheads="1"/>
          </p:cNvPicPr>
          <p:nvPr/>
        </p:nvPicPr>
        <p:blipFill>
          <a:blip r:embed="rId3" cstate="print"/>
          <a:srcRect/>
          <a:stretch>
            <a:fillRect/>
          </a:stretch>
        </p:blipFill>
        <p:spPr bwMode="auto">
          <a:xfrm>
            <a:off x="4473545" y="3352800"/>
            <a:ext cx="4670455" cy="3505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NULL"/></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24879</TotalTime>
  <Words>2473</Words>
  <Application>Microsoft Office PowerPoint</Application>
  <PresentationFormat>On-screen Show (4:3)</PresentationFormat>
  <Paragraphs>500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Civic</vt:lpstr>
      <vt:lpstr>Biodiversity</vt:lpstr>
      <vt:lpstr>Biodiversity</vt:lpstr>
      <vt:lpstr>Biodiversity Cont’d</vt:lpstr>
      <vt:lpstr>Why Is this Good?</vt:lpstr>
      <vt:lpstr>Warm Up #2</vt:lpstr>
      <vt:lpstr>Endangered Species</vt:lpstr>
      <vt:lpstr>HIPPOs kill biodiversity</vt:lpstr>
      <vt:lpstr>Habitat Destruction: Spotted Owls</vt:lpstr>
      <vt:lpstr>Invasive Species - Kudzu</vt:lpstr>
      <vt:lpstr>Pollution: DDT, Lead, Mercury</vt:lpstr>
      <vt:lpstr>Population: Trees</vt:lpstr>
      <vt:lpstr>Overharvesting: Bison and Bushmeat</vt:lpstr>
      <vt:lpstr>Major Laws Protecting Species</vt:lpstr>
      <vt:lpstr>Warm Up #1</vt:lpstr>
      <vt:lpstr>Endangered Species Act (1973)</vt:lpstr>
      <vt:lpstr>Plans for Recovery</vt:lpstr>
      <vt:lpstr>Things YOU can do</vt:lpstr>
      <vt:lpstr>Quick Quiz #1</vt:lpstr>
      <vt:lpstr>Warm Up #2</vt:lpstr>
      <vt:lpstr>Population Factors Biotic Potential</vt:lpstr>
      <vt:lpstr>Types of Growth</vt:lpstr>
      <vt:lpstr>Comparing…</vt:lpstr>
      <vt:lpstr>Survivorship Curves</vt:lpstr>
      <vt:lpstr>Population Factors</vt:lpstr>
      <vt:lpstr>Population Increase = Exponential</vt:lpstr>
      <vt:lpstr>Practice Problem</vt:lpstr>
      <vt:lpstr>Fertility vs. Birth Rate</vt:lpstr>
      <vt:lpstr>Age-Structure Diagrams</vt:lpstr>
      <vt:lpstr>Age-Structure Diagrams</vt:lpstr>
      <vt:lpstr>Warm Up #4</vt:lpstr>
      <vt:lpstr>Human Population Growth</vt:lpstr>
      <vt:lpstr>Thomas Malthus</vt:lpstr>
      <vt:lpstr>Our Changing World</vt:lpstr>
      <vt:lpstr>Japan: A Developed Country’s Journey</vt:lpstr>
      <vt:lpstr>Factors Influence Birth Rates</vt:lpstr>
      <vt:lpstr>Contraception and Effectiveness</vt:lpstr>
      <vt:lpstr>Cultural Norms In African Countries…and Catholicism</vt:lpstr>
      <vt:lpstr>The Power of Empowerment</vt:lpstr>
      <vt:lpstr>Quick Quiz #</vt:lpstr>
      <vt:lpstr>Warm Up #5</vt:lpstr>
      <vt:lpstr>Warm Up # Use 2003 AP Exam Info to help Answer ?’s</vt:lpstr>
      <vt:lpstr>Warm Up #</vt:lpstr>
      <vt:lpstr>Population Growth  Continued</vt:lpstr>
      <vt:lpstr>India’s Missing Girls: PBS Video</vt:lpstr>
      <vt:lpstr>Economical Incentives for Birth Control</vt:lpstr>
      <vt:lpstr>India’s Economic and Cultural Problems</vt:lpstr>
      <vt:lpstr>How is this 7 Billion Counted?</vt:lpstr>
      <vt:lpstr>Power in Numbers?</vt:lpstr>
      <vt:lpstr>Immigration</vt:lpstr>
      <vt:lpstr>Border Patrol and Morality</vt:lpstr>
      <vt:lpstr>Quality of Life</vt:lpstr>
      <vt:lpstr> Sudden Population Rises on a Country  http://www.youtube.com/watch?feature=player_embedded&amp;v=VcSX4ytEfcE#!</vt:lpstr>
      <vt:lpstr>Possible Solutions</vt:lpstr>
      <vt:lpstr>Warm Up #7</vt:lpstr>
    </vt:vector>
  </TitlesOfParts>
  <Company>BHUSD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Graham Lockett</dc:creator>
  <cp:lastModifiedBy>Windows User</cp:lastModifiedBy>
  <cp:revision>28</cp:revision>
  <dcterms:created xsi:type="dcterms:W3CDTF">2011-11-03T14:43:45Z</dcterms:created>
  <dcterms:modified xsi:type="dcterms:W3CDTF">2015-02-20T23:29:34Z</dcterms:modified>
</cp:coreProperties>
</file>