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EA9E-4C9B-44FE-B0F5-C832D51A0E94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DE88-4278-4724-B9A6-554652E91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EA9E-4C9B-44FE-B0F5-C832D51A0E94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DE88-4278-4724-B9A6-554652E91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EA9E-4C9B-44FE-B0F5-C832D51A0E94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DE88-4278-4724-B9A6-554652E91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EA9E-4C9B-44FE-B0F5-C832D51A0E94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DE88-4278-4724-B9A6-554652E91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EA9E-4C9B-44FE-B0F5-C832D51A0E94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DE88-4278-4724-B9A6-554652E91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EA9E-4C9B-44FE-B0F5-C832D51A0E94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DE88-4278-4724-B9A6-554652E91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EA9E-4C9B-44FE-B0F5-C832D51A0E94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DE88-4278-4724-B9A6-554652E91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EA9E-4C9B-44FE-B0F5-C832D51A0E94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DE88-4278-4724-B9A6-554652E91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EA9E-4C9B-44FE-B0F5-C832D51A0E94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DE88-4278-4724-B9A6-554652E91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EA9E-4C9B-44FE-B0F5-C832D51A0E94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DE88-4278-4724-B9A6-554652E91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EA9E-4C9B-44FE-B0F5-C832D51A0E94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DE88-4278-4724-B9A6-554652E91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1EA9E-4C9B-44FE-B0F5-C832D51A0E94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8DE88-4278-4724-B9A6-554652E917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Warm Up #6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What do pioneer species do in primary succession?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Describe the plants living in the later stages of ecological succession.  What do they look like?  How efficiently do they reproduce?  Give some examples.</a:t>
            </a:r>
          </a:p>
          <a:p>
            <a:endParaRPr lang="en-US" sz="2800" dirty="0" smtClean="0"/>
          </a:p>
          <a:p>
            <a:r>
              <a:rPr lang="en-US" sz="2800" dirty="0" smtClean="0"/>
              <a:t>Give an example of a catastrophic human-caused environmental disaster we have discussed in class.  How did this disaster negatively damage the ecosystem and how the environment recovered (if at all</a:t>
            </a:r>
            <a:r>
              <a:rPr lang="en-US" sz="2800" dirty="0" smtClean="0"/>
              <a:t>).</a:t>
            </a:r>
          </a:p>
          <a:p>
            <a:endParaRPr lang="en-US" sz="2800" dirty="0" smtClean="0"/>
          </a:p>
          <a:p>
            <a:r>
              <a:rPr lang="en-US" sz="2800" dirty="0" smtClean="0"/>
              <a:t>Finally, choose an “ecosystem” and briefly describe how it evolves from a basic, to a more complex ecosystem.  This should NOT be a real place – choose something that involves your day-to-day life (for examp</a:t>
            </a:r>
            <a:r>
              <a:rPr lang="en-US" sz="2800" dirty="0" smtClean="0"/>
              <a:t>le – a favorite TV show, a clothing store, favorite sport, etc).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 #3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How can ecological disturbances actually benefit certain species?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Give two reasons why some species would distribute themselves in a clustered pattern?  What about a uniform distribution?</a:t>
            </a:r>
          </a:p>
          <a:p>
            <a:endParaRPr lang="en-US" dirty="0"/>
          </a:p>
          <a:p>
            <a:r>
              <a:rPr lang="en-US" dirty="0" smtClean="0"/>
              <a:t>Give one example of an </a:t>
            </a:r>
            <a:r>
              <a:rPr lang="en-US" dirty="0" err="1" smtClean="0"/>
              <a:t>ecotone</a:t>
            </a:r>
            <a:r>
              <a:rPr lang="en-US" dirty="0" smtClean="0"/>
              <a:t> we have discussed in class.  Why would disturbing this particular </a:t>
            </a:r>
            <a:r>
              <a:rPr lang="en-US" dirty="0" err="1" smtClean="0"/>
              <a:t>ecotone</a:t>
            </a:r>
            <a:r>
              <a:rPr lang="en-US" dirty="0" smtClean="0"/>
              <a:t> be problematic?</a:t>
            </a:r>
          </a:p>
          <a:p>
            <a:endParaRPr lang="en-US" dirty="0" smtClean="0"/>
          </a:p>
          <a:p>
            <a:r>
              <a:rPr lang="en-US" dirty="0" smtClean="0"/>
              <a:t>Comparing a pioneer community to a complex community, how do they differ in terms of diversity, resilience and productivity?</a:t>
            </a:r>
          </a:p>
        </p:txBody>
      </p:sp>
    </p:spTree>
    <p:extLst>
      <p:ext uri="{BB962C8B-B14F-4D97-AF65-F5344CB8AC3E}">
        <p14:creationId xmlns="" xmlns:p14="http://schemas.microsoft.com/office/powerpoint/2010/main" val="120927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</a:t>
            </a:r>
            <a:r>
              <a:rPr lang="en-US" smtClean="0"/>
              <a:t>Up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pioneer communities differ from complex communities in terms of: efficiency, resilience, and productivity.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do you define productivity?  Provide two very productive biomes, and one reason why it is more productive than a desert.</a:t>
            </a:r>
          </a:p>
          <a:p>
            <a:endParaRPr lang="en-US" dirty="0" smtClean="0"/>
          </a:p>
          <a:p>
            <a:r>
              <a:rPr lang="en-US" dirty="0" smtClean="0"/>
              <a:t>What are three major signs of stability?  Why do species living in </a:t>
            </a:r>
            <a:r>
              <a:rPr lang="en-US" dirty="0" err="1" smtClean="0"/>
              <a:t>ecotones</a:t>
            </a:r>
            <a:r>
              <a:rPr lang="en-US" dirty="0" smtClean="0"/>
              <a:t> face stability issues?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According to the video, why do skyscrapers and dams begin to crumble after years of human absence?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Draw three pictures representing how organisms distribute themselves in a place.  Give one reason each why they distribute themselves in this way.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species of bacteria thrives in moderate pH levels.  Due to acid rain, how will this bacteria species respond if it is to survive?  Show this in a bell curve.</a:t>
            </a:r>
          </a:p>
          <a:p>
            <a:pPr lvl="1"/>
            <a:r>
              <a:rPr lang="en-US" dirty="0" smtClean="0"/>
              <a:t>Why does acid rain occur?  Give two sources of 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808038"/>
          </a:xfrm>
        </p:spPr>
        <p:txBody>
          <a:bodyPr/>
          <a:lstStyle/>
          <a:p>
            <a:r>
              <a:rPr lang="en-US" dirty="0" smtClean="0"/>
              <a:t>Warm Up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Biological diversity, or biodiversity, has become a topic of great concern among conservationists. Biodiversity </a:t>
            </a:r>
            <a:r>
              <a:rPr lang="en-US" b="1" dirty="0" smtClean="0"/>
              <a:t>is often </a:t>
            </a:r>
            <a:r>
              <a:rPr lang="en-US" b="1" dirty="0" smtClean="0"/>
              <a:t>used by scientists and policy makers to help determine the health of ecosystems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marL="571500" indent="-457200">
              <a:buAutoNum type="alphaLcParenBoth"/>
            </a:pPr>
            <a:r>
              <a:rPr lang="en-US" dirty="0" smtClean="0"/>
              <a:t>Describe </a:t>
            </a:r>
            <a:r>
              <a:rPr lang="en-US" dirty="0" smtClean="0"/>
              <a:t>TWO characteristics shared by ecosystems that have high biodiversity</a:t>
            </a:r>
            <a:r>
              <a:rPr lang="en-US" dirty="0" smtClean="0"/>
              <a:t>.</a:t>
            </a:r>
          </a:p>
          <a:p>
            <a:pPr marL="571500" indent="-45720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(b) Identify TWO specific human activities that result in a loss of biodiversity, and explain how each </a:t>
            </a:r>
            <a:r>
              <a:rPr lang="en-US" dirty="0" smtClean="0"/>
              <a:t>activity lowers </a:t>
            </a:r>
            <a:r>
              <a:rPr lang="en-US" dirty="0" smtClean="0"/>
              <a:t>biodiversity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(c) For each human activity you discussed in (b), propose a practical strategy (other than simply banning </a:t>
            </a:r>
            <a:r>
              <a:rPr lang="en-US" dirty="0" smtClean="0"/>
              <a:t>the activity</a:t>
            </a:r>
            <a:r>
              <a:rPr lang="en-US" dirty="0" smtClean="0"/>
              <a:t>) to reduce the loss of biodiversity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(d) Describe ONE naturally occurring factor that could lead to a loss of biodiversity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(e) Describe TWO ecological benefits that greater biodiversity provides.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Productivity and </a:t>
            </a:r>
            <a:r>
              <a:rPr lang="en-US" dirty="0" smtClean="0"/>
              <a:t>Biodiversity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8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Productivity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Primary Productivity </a:t>
            </a:r>
            <a:r>
              <a:rPr lang="en-US" dirty="0" smtClean="0"/>
              <a:t>– how much solar energy </a:t>
            </a:r>
            <a:r>
              <a:rPr lang="en-US" dirty="0" smtClean="0">
                <a:sym typeface="Wingdings" pitchFamily="2" charset="2"/>
              </a:rPr>
              <a:t> chemical energy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Photo/chemosynthesis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/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More photosynthesis, more productive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Rainforests, coral reefs, estuaries, etc.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/>
            <a:endParaRPr lang="en-US" dirty="0">
              <a:sym typeface="Wingdings" pitchFamily="2" charset="2"/>
            </a:endParaRPr>
          </a:p>
          <a:p>
            <a:endParaRPr lang="en-US" dirty="0"/>
          </a:p>
        </p:txBody>
      </p:sp>
      <p:pic>
        <p:nvPicPr>
          <p:cNvPr id="10242" name="Picture 2" descr="http://ekewiki.wikispaces.com/file/view/NPP_biomes.png/331909780/NPP_biom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6725" y="2133600"/>
            <a:ext cx="4867275" cy="36385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412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Primary Ecological Succession: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Primary Succession </a:t>
            </a:r>
            <a:r>
              <a:rPr lang="en-US" dirty="0" smtClean="0"/>
              <a:t>– starting life where no life previously existed</a:t>
            </a:r>
          </a:p>
          <a:p>
            <a:endParaRPr lang="en-US" dirty="0"/>
          </a:p>
          <a:p>
            <a:r>
              <a:rPr lang="en-US" b="1" u="sng" dirty="0" smtClean="0"/>
              <a:t>Pioneer Community </a:t>
            </a:r>
            <a:r>
              <a:rPr lang="en-US" dirty="0" smtClean="0"/>
              <a:t>– first life forms and their niches</a:t>
            </a:r>
          </a:p>
          <a:p>
            <a:pPr lvl="1"/>
            <a:r>
              <a:rPr lang="en-US" dirty="0" smtClean="0"/>
              <a:t>Lichens</a:t>
            </a:r>
          </a:p>
          <a:p>
            <a:pPr lvl="1"/>
            <a:endParaRPr lang="en-US" dirty="0"/>
          </a:p>
          <a:p>
            <a:r>
              <a:rPr lang="en-US" b="1" u="sng" dirty="0" smtClean="0"/>
              <a:t>Complex Community </a:t>
            </a:r>
            <a:r>
              <a:rPr lang="en-US" dirty="0" smtClean="0"/>
              <a:t>– more diverse, abundant life</a:t>
            </a:r>
            <a:endParaRPr lang="en-US" dirty="0"/>
          </a:p>
        </p:txBody>
      </p:sp>
      <p:pic>
        <p:nvPicPr>
          <p:cNvPr id="9218" name="Picture 2" descr="http://www.nature.com/scitable/content/ne0000/ne0000/ne0000/ne0000/13338495/kneitel_figure1_k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286000"/>
            <a:ext cx="4419600" cy="36385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5285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Abundance vs.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219200"/>
            <a:ext cx="4648200" cy="54102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Abundance</a:t>
            </a:r>
            <a:r>
              <a:rPr lang="en-US" dirty="0" smtClean="0"/>
              <a:t> – how many total organisms exist</a:t>
            </a:r>
          </a:p>
          <a:p>
            <a:endParaRPr lang="en-US" dirty="0"/>
          </a:p>
          <a:p>
            <a:r>
              <a:rPr lang="en-US" b="1" u="sng" dirty="0" smtClean="0"/>
              <a:t>Diversity</a:t>
            </a:r>
            <a:r>
              <a:rPr lang="en-US" dirty="0" smtClean="0"/>
              <a:t> – how many DIFFERENT organisms exist</a:t>
            </a:r>
          </a:p>
          <a:p>
            <a:pPr lvl="1"/>
            <a:r>
              <a:rPr lang="en-US" dirty="0" smtClean="0"/>
              <a:t>Niches, genetic variation, etc.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Higher abundance/diversity…more productivity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775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808038"/>
          </a:xfrm>
        </p:spPr>
        <p:txBody>
          <a:bodyPr/>
          <a:lstStyle/>
          <a:p>
            <a:pPr algn="ctr"/>
            <a:r>
              <a:rPr lang="en-US" dirty="0" smtClean="0"/>
              <a:t>Islands vs. </a:t>
            </a:r>
            <a:r>
              <a:rPr lang="en-US" dirty="0" smtClean="0"/>
              <a:t>Mainland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5181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Island Gigantism – small species growing larger</a:t>
            </a:r>
          </a:p>
          <a:p>
            <a:pPr lvl="1"/>
            <a:r>
              <a:rPr lang="en-US" dirty="0" smtClean="0"/>
              <a:t>Komodo Dragon</a:t>
            </a:r>
          </a:p>
          <a:p>
            <a:pPr lvl="1"/>
            <a:endParaRPr lang="en-US" dirty="0"/>
          </a:p>
          <a:p>
            <a:r>
              <a:rPr lang="en-US" dirty="0" smtClean="0"/>
              <a:t>Island Dwarfism – larger species growing smaller</a:t>
            </a:r>
          </a:p>
          <a:p>
            <a:endParaRPr lang="en-US" dirty="0"/>
          </a:p>
          <a:p>
            <a:r>
              <a:rPr lang="en-US" dirty="0" smtClean="0"/>
              <a:t>Islands = more susceptible to drama (more specialists) - isolated</a:t>
            </a:r>
          </a:p>
          <a:p>
            <a:pPr lvl="1"/>
            <a:r>
              <a:rPr lang="en-US" dirty="0" smtClean="0"/>
              <a:t>Human activity</a:t>
            </a:r>
          </a:p>
          <a:p>
            <a:pPr lvl="1"/>
            <a:r>
              <a:rPr lang="en-US" dirty="0" smtClean="0"/>
              <a:t>Invasive species</a:t>
            </a:r>
          </a:p>
          <a:p>
            <a:pPr lvl="1"/>
            <a:r>
              <a:rPr lang="en-US" dirty="0" smtClean="0"/>
              <a:t>Habitat disruption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Large, close islands = </a:t>
            </a:r>
          </a:p>
          <a:p>
            <a:pPr lvl="1">
              <a:buNone/>
            </a:pPr>
            <a:r>
              <a:rPr lang="en-US" dirty="0" smtClean="0"/>
              <a:t>more diversity</a:t>
            </a:r>
            <a:endParaRPr lang="en-US" dirty="0"/>
          </a:p>
        </p:txBody>
      </p:sp>
      <p:pic>
        <p:nvPicPr>
          <p:cNvPr id="1026" name="Picture 2" descr="http://haysvillelibrary.files.wordpress.com/2010/01/skull-of-homo-floresiensis-compared-with-skull-of-homo-sapiens-dr-peter-brown-university-of-new-england.jpg?w=47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743201"/>
            <a:ext cx="3048000" cy="1666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files.myopera.com/sandalian/blog/Dragon%20II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716" y="1135223"/>
            <a:ext cx="2857500" cy="16079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3.bp.blogspot.com/-_-mUf1ySyi0/UBja9IYEudI/AAAAAAAABh4/9akqwRMoxDI/s1600/hawaii+beach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114" y="4410076"/>
            <a:ext cx="4963886" cy="24479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0134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Organism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46448" cy="53340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Uniform</a:t>
            </a:r>
            <a:r>
              <a:rPr lang="en-US" dirty="0" smtClean="0"/>
              <a:t> </a:t>
            </a:r>
            <a:r>
              <a:rPr lang="en-US" dirty="0" smtClean="0"/>
              <a:t>– equal spacing between organisms</a:t>
            </a:r>
          </a:p>
          <a:p>
            <a:pPr lvl="1"/>
            <a:r>
              <a:rPr lang="en-US" dirty="0" smtClean="0"/>
              <a:t>Trees, Bird </a:t>
            </a:r>
            <a:r>
              <a:rPr lang="en-US" dirty="0" smtClean="0"/>
              <a:t>nests (avoid competition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b="1" u="sng" dirty="0" smtClean="0"/>
              <a:t>Random</a:t>
            </a:r>
            <a:r>
              <a:rPr lang="en-US" dirty="0" smtClean="0"/>
              <a:t> – irregular spacing between organisms</a:t>
            </a:r>
          </a:p>
          <a:p>
            <a:pPr lvl="1"/>
            <a:r>
              <a:rPr lang="en-US" dirty="0" smtClean="0"/>
              <a:t>Flowers (resource availability)</a:t>
            </a:r>
          </a:p>
          <a:p>
            <a:endParaRPr lang="en-US" dirty="0"/>
          </a:p>
          <a:p>
            <a:r>
              <a:rPr lang="en-US" b="1" u="sng" dirty="0" smtClean="0"/>
              <a:t>Clustered</a:t>
            </a:r>
            <a:r>
              <a:rPr lang="en-US" dirty="0" smtClean="0"/>
              <a:t> – species packed together, separate from others</a:t>
            </a:r>
          </a:p>
          <a:p>
            <a:pPr lvl="1"/>
            <a:r>
              <a:rPr lang="en-US" dirty="0" smtClean="0"/>
              <a:t>Trees/Fish/wolves (protection, better hunting)</a:t>
            </a:r>
            <a:endParaRPr lang="en-US" dirty="0"/>
          </a:p>
        </p:txBody>
      </p:sp>
      <p:pic>
        <p:nvPicPr>
          <p:cNvPr id="8196" name="Picture 4" descr="http://upload.wikimedia.org/wikipedia/commons/thumb/3/3c/Population_distribution.svg/2000px-Population_distribution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953000" y="990600"/>
            <a:ext cx="3200400" cy="54501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2080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Ecological Stability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5410200" cy="5562600"/>
          </a:xfrm>
        </p:spPr>
        <p:txBody>
          <a:bodyPr>
            <a:normAutofit/>
          </a:bodyPr>
          <a:lstStyle/>
          <a:p>
            <a:endParaRPr lang="en-US" sz="2400" b="1" u="sng" dirty="0" smtClean="0"/>
          </a:p>
          <a:p>
            <a:r>
              <a:rPr lang="en-US" sz="2800" b="1" u="sng" dirty="0" smtClean="0"/>
              <a:t>Constancy </a:t>
            </a:r>
            <a:r>
              <a:rPr lang="en-US" sz="2400" dirty="0" smtClean="0"/>
              <a:t>(no </a:t>
            </a:r>
            <a:r>
              <a:rPr lang="en-US" sz="2400" dirty="0" smtClean="0"/>
              <a:t>change)</a:t>
            </a:r>
          </a:p>
          <a:p>
            <a:pPr lvl="1"/>
            <a:r>
              <a:rPr lang="en-US" sz="2400" dirty="0" smtClean="0"/>
              <a:t>Ideal, but rare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800" b="1" u="sng" dirty="0" smtClean="0"/>
              <a:t>Persistence </a:t>
            </a:r>
            <a:r>
              <a:rPr lang="en-US" sz="2400" dirty="0" smtClean="0"/>
              <a:t>(resistance </a:t>
            </a:r>
            <a:r>
              <a:rPr lang="en-US" sz="2400" dirty="0" smtClean="0"/>
              <a:t>to change)</a:t>
            </a:r>
          </a:p>
          <a:p>
            <a:pPr lvl="1"/>
            <a:r>
              <a:rPr lang="en-US" sz="2400" dirty="0" smtClean="0"/>
              <a:t>Disturbance-adapted species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800" b="1" u="sng" dirty="0" smtClean="0"/>
              <a:t>Resilience </a:t>
            </a:r>
            <a:r>
              <a:rPr lang="en-US" sz="2400" dirty="0" smtClean="0"/>
              <a:t>(repairing </a:t>
            </a:r>
            <a:r>
              <a:rPr lang="en-US" sz="2400" dirty="0" smtClean="0"/>
              <a:t>damage after change)</a:t>
            </a:r>
          </a:p>
          <a:p>
            <a:pPr lvl="1"/>
            <a:r>
              <a:rPr lang="en-US" sz="2400" dirty="0" smtClean="0"/>
              <a:t>Ecological succession (secondary)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170" name="Picture 2" descr="http://gerrymarten.com/publicatons/images_agroecosystem-Assessment/figure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143001"/>
            <a:ext cx="4152900" cy="251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654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Zones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4958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Edge Effect </a:t>
            </a:r>
            <a:r>
              <a:rPr lang="en-US" dirty="0" smtClean="0"/>
              <a:t>– the relationships between species of different boundaries</a:t>
            </a:r>
          </a:p>
          <a:p>
            <a:pPr lvl="1"/>
            <a:r>
              <a:rPr lang="en-US" i="1" u="sng" dirty="0" err="1" smtClean="0"/>
              <a:t>Ecotone</a:t>
            </a:r>
            <a:r>
              <a:rPr lang="en-US" dirty="0" smtClean="0"/>
              <a:t> – transition zone</a:t>
            </a:r>
          </a:p>
          <a:p>
            <a:pPr lvl="1"/>
            <a:endParaRPr lang="en-US" dirty="0"/>
          </a:p>
          <a:p>
            <a:r>
              <a:rPr lang="en-US" dirty="0" smtClean="0"/>
              <a:t>Susceptible to </a:t>
            </a:r>
            <a:r>
              <a:rPr lang="en-US" b="1" u="sng" dirty="0" smtClean="0"/>
              <a:t>disturbances</a:t>
            </a:r>
            <a:r>
              <a:rPr lang="en-US" dirty="0" smtClean="0"/>
              <a:t> – any force that can inhibit patterns of community</a:t>
            </a:r>
          </a:p>
          <a:p>
            <a:pPr lvl="1"/>
            <a:r>
              <a:rPr lang="en-US" dirty="0" smtClean="0"/>
              <a:t>Human activity - gradual</a:t>
            </a:r>
          </a:p>
          <a:p>
            <a:pPr lvl="1"/>
            <a:r>
              <a:rPr lang="en-US" dirty="0" smtClean="0"/>
              <a:t>Natural disaster - catastrophic</a:t>
            </a:r>
          </a:p>
          <a:p>
            <a:pPr lvl="1"/>
            <a:r>
              <a:rPr lang="en-US" dirty="0" smtClean="0"/>
              <a:t>Invasive species- gradual</a:t>
            </a:r>
            <a:endParaRPr lang="en-US" dirty="0"/>
          </a:p>
        </p:txBody>
      </p:sp>
      <p:pic>
        <p:nvPicPr>
          <p:cNvPr id="2050" name="Picture 2" descr="http://t0.gstatic.com/images?q=tbn:ANd9GcQCypjFRz12Q_V3t18xpgDzmOTVnuKl2tmTj6RAxKV_nvzod6Hg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447800"/>
            <a:ext cx="4419600" cy="4114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5601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745</Words>
  <Application>Microsoft Office PowerPoint</Application>
  <PresentationFormat>On-screen Show (4:3)</PresentationFormat>
  <Paragraphs>110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Warm Up #6</vt:lpstr>
      <vt:lpstr>Productivity and Biodiversity</vt:lpstr>
      <vt:lpstr>Productivity </vt:lpstr>
      <vt:lpstr>Primary Ecological Succession: Revisited</vt:lpstr>
      <vt:lpstr>Abundance vs. Diversity</vt:lpstr>
      <vt:lpstr>Islands vs. Mainland</vt:lpstr>
      <vt:lpstr>Organism Distribution</vt:lpstr>
      <vt:lpstr>Ecological Stability  Indicators</vt:lpstr>
      <vt:lpstr>Transition Zones</vt:lpstr>
      <vt:lpstr>Quick Quiz #3</vt:lpstr>
      <vt:lpstr>Warm Up #7</vt:lpstr>
      <vt:lpstr>Warm Up #8</vt:lpstr>
      <vt:lpstr>Warm Up #7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#6</dc:title>
  <dc:creator>Windows User</dc:creator>
  <cp:lastModifiedBy>Windows User</cp:lastModifiedBy>
  <cp:revision>1</cp:revision>
  <dcterms:created xsi:type="dcterms:W3CDTF">2015-02-06T18:24:45Z</dcterms:created>
  <dcterms:modified xsi:type="dcterms:W3CDTF">2015-02-06T18:24:58Z</dcterms:modified>
</cp:coreProperties>
</file>