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65E2AA3-E16C-4BFC-8BDF-62E6683F14E3}"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5E2AA3-E16C-4BFC-8BDF-62E6683F14E3}"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5E2AA3-E16C-4BFC-8BDF-62E6683F14E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5E2AA3-E16C-4BFC-8BDF-62E6683F14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5FDC94C-C4C1-47C0-80DA-552BA94A6870}" type="datetimeFigureOut">
              <a:rPr lang="en-US" smtClean="0"/>
              <a:t>1/27/2015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5E2AA3-E16C-4BFC-8BDF-62E6683F14E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5FDC94C-C4C1-47C0-80DA-552BA94A6870}" type="datetimeFigureOut">
              <a:rPr lang="en-US" smtClean="0"/>
              <a:t>1/27/2015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5E2AA3-E16C-4BFC-8BDF-62E6683F14E3}"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#6</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How does mutualism differ from </a:t>
            </a:r>
            <a:r>
              <a:rPr lang="en-US" dirty="0" err="1" smtClean="0"/>
              <a:t>interspecific</a:t>
            </a:r>
            <a:r>
              <a:rPr lang="en-US" dirty="0" smtClean="0"/>
              <a:t> competition?  How are they similar?</a:t>
            </a:r>
          </a:p>
          <a:p>
            <a:endParaRPr lang="en-US" dirty="0" smtClean="0"/>
          </a:p>
          <a:p>
            <a:r>
              <a:rPr lang="en-US" dirty="0" smtClean="0"/>
              <a:t>What do you think a keystone species is?  In terms of the ocean, give one example of a keystone species discussed in the video.</a:t>
            </a:r>
          </a:p>
          <a:p>
            <a:endParaRPr lang="en-US" dirty="0" smtClean="0"/>
          </a:p>
          <a:p>
            <a:r>
              <a:rPr lang="en-US" dirty="0" smtClean="0"/>
              <a:t>Where is all the light found in the ocean (top or bottom)?  What about nutrients?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98080" cy="1143000"/>
          </a:xfrm>
        </p:spPr>
        <p:txBody>
          <a:bodyPr>
            <a:normAutofit fontScale="90000"/>
          </a:bodyPr>
          <a:lstStyle/>
          <a:p>
            <a:r>
              <a:rPr lang="en-US" dirty="0" smtClean="0"/>
              <a:t>Coral and Algae</a:t>
            </a:r>
            <a:br>
              <a:rPr lang="en-US" dirty="0" smtClean="0"/>
            </a:br>
            <a:r>
              <a:rPr lang="en-US" dirty="0" smtClean="0"/>
              <a:t> cont’d</a:t>
            </a:r>
            <a:endParaRPr lang="en-US" dirty="0"/>
          </a:p>
        </p:txBody>
      </p:sp>
      <p:sp>
        <p:nvSpPr>
          <p:cNvPr id="3" name="Content Placeholder 2"/>
          <p:cNvSpPr>
            <a:spLocks noGrp="1"/>
          </p:cNvSpPr>
          <p:nvPr>
            <p:ph sz="half" idx="1"/>
          </p:nvPr>
        </p:nvSpPr>
        <p:spPr>
          <a:xfrm>
            <a:off x="0" y="1920084"/>
            <a:ext cx="4724400" cy="4937916"/>
          </a:xfrm>
        </p:spPr>
        <p:txBody>
          <a:bodyPr>
            <a:normAutofit/>
          </a:bodyPr>
          <a:lstStyle/>
          <a:p>
            <a:r>
              <a:rPr lang="en-US" dirty="0" smtClean="0"/>
              <a:t>Algae = temperature and salinity sensitive (limiting factor)</a:t>
            </a:r>
          </a:p>
          <a:p>
            <a:endParaRPr lang="en-US" dirty="0" smtClean="0"/>
          </a:p>
          <a:p>
            <a:r>
              <a:rPr lang="en-US" dirty="0" smtClean="0"/>
              <a:t>Human activity = high temps </a:t>
            </a:r>
          </a:p>
          <a:p>
            <a:pPr lvl="1"/>
            <a:r>
              <a:rPr lang="en-US" dirty="0" smtClean="0"/>
              <a:t>10% reefs destroyed already</a:t>
            </a:r>
          </a:p>
          <a:p>
            <a:endParaRPr lang="en-US" dirty="0" smtClean="0"/>
          </a:p>
          <a:p>
            <a:r>
              <a:rPr lang="en-US" dirty="0" smtClean="0"/>
              <a:t>Result: algae die </a:t>
            </a:r>
            <a:r>
              <a:rPr lang="en-US" dirty="0" smtClean="0">
                <a:sym typeface="Wingdings" pitchFamily="2" charset="2"/>
              </a:rPr>
              <a:t> </a:t>
            </a:r>
            <a:r>
              <a:rPr lang="en-US" b="1" u="sng" dirty="0" smtClean="0">
                <a:sym typeface="Wingdings" pitchFamily="2" charset="2"/>
              </a:rPr>
              <a:t>Coral Bleaching</a:t>
            </a:r>
            <a:r>
              <a:rPr lang="en-US" dirty="0" smtClean="0">
                <a:sym typeface="Wingdings" pitchFamily="2" charset="2"/>
              </a:rPr>
              <a:t> – coral turns white, releases CO2</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648200" y="0"/>
            <a:ext cx="4495800" cy="3733800"/>
          </a:xfrm>
          <a:prstGeom prst="rect">
            <a:avLst/>
          </a:prstGeom>
          <a:noFill/>
          <a:ln w="9525">
            <a:noFill/>
            <a:miter lim="800000"/>
            <a:headEnd/>
            <a:tailEnd/>
          </a:ln>
          <a:effectLst/>
        </p:spPr>
      </p:pic>
      <p:pic>
        <p:nvPicPr>
          <p:cNvPr id="30722" name="Picture 2" descr="http://www.peopleandtheplanet.com/thumbnail.php@id=2751&amp;max=460"/>
          <p:cNvPicPr>
            <a:picLocks noChangeAspect="1" noChangeArrowheads="1"/>
          </p:cNvPicPr>
          <p:nvPr/>
        </p:nvPicPr>
        <p:blipFill>
          <a:blip r:embed="rId3" cstate="print"/>
          <a:srcRect/>
          <a:stretch>
            <a:fillRect/>
          </a:stretch>
        </p:blipFill>
        <p:spPr bwMode="auto">
          <a:xfrm>
            <a:off x="4648201" y="3733801"/>
            <a:ext cx="4495800" cy="3124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Coral Bleaching</a:t>
            </a:r>
            <a:endParaRPr lang="en-US" dirty="0"/>
          </a:p>
        </p:txBody>
      </p:sp>
      <p:sp>
        <p:nvSpPr>
          <p:cNvPr id="3" name="Content Placeholder 2"/>
          <p:cNvSpPr>
            <a:spLocks noGrp="1"/>
          </p:cNvSpPr>
          <p:nvPr>
            <p:ph sz="half" idx="1"/>
          </p:nvPr>
        </p:nvSpPr>
        <p:spPr>
          <a:xfrm>
            <a:off x="0" y="1920084"/>
            <a:ext cx="4495800" cy="4937915"/>
          </a:xfrm>
        </p:spPr>
        <p:txBody>
          <a:bodyPr>
            <a:normAutofit/>
          </a:bodyPr>
          <a:lstStyle/>
          <a:p>
            <a:r>
              <a:rPr lang="en-US" dirty="0" smtClean="0"/>
              <a:t>Loss of biodiversity</a:t>
            </a:r>
          </a:p>
          <a:p>
            <a:endParaRPr lang="en-US" dirty="0" smtClean="0"/>
          </a:p>
          <a:p>
            <a:r>
              <a:rPr lang="en-US" dirty="0" smtClean="0"/>
              <a:t>Loss of tourism (Great Barrier Reef) – less $$</a:t>
            </a:r>
          </a:p>
          <a:p>
            <a:endParaRPr lang="en-US" dirty="0" smtClean="0"/>
          </a:p>
          <a:p>
            <a:r>
              <a:rPr lang="en-US" dirty="0" smtClean="0"/>
              <a:t>Raised ocean temps (CO2) – positive feedback</a:t>
            </a:r>
          </a:p>
          <a:p>
            <a:endParaRPr lang="en-US" dirty="0" smtClean="0"/>
          </a:p>
          <a:p>
            <a:r>
              <a:rPr lang="en-US" dirty="0" smtClean="0"/>
              <a:t>More invasive, harmful species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191000" y="2057400"/>
            <a:ext cx="4648200"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Intertidal Zones</a:t>
            </a:r>
            <a:endParaRPr lang="en-US" dirty="0"/>
          </a:p>
        </p:txBody>
      </p:sp>
      <p:sp>
        <p:nvSpPr>
          <p:cNvPr id="3" name="Content Placeholder 2"/>
          <p:cNvSpPr>
            <a:spLocks noGrp="1"/>
          </p:cNvSpPr>
          <p:nvPr>
            <p:ph sz="half" idx="1"/>
          </p:nvPr>
        </p:nvSpPr>
        <p:spPr>
          <a:xfrm>
            <a:off x="381000" y="1524000"/>
            <a:ext cx="8229600" cy="2743200"/>
          </a:xfrm>
        </p:spPr>
        <p:txBody>
          <a:bodyPr>
            <a:normAutofit/>
          </a:bodyPr>
          <a:lstStyle/>
          <a:p>
            <a:r>
              <a:rPr lang="en-US" dirty="0" smtClean="0"/>
              <a:t>Area of shoreline between low and high tide</a:t>
            </a:r>
          </a:p>
          <a:p>
            <a:pPr lvl="1"/>
            <a:r>
              <a:rPr lang="en-US" dirty="0" smtClean="0"/>
              <a:t>Extremely variable environment (salinity, waves)</a:t>
            </a:r>
          </a:p>
          <a:p>
            <a:pPr lvl="1"/>
            <a:endParaRPr lang="en-US" dirty="0" smtClean="0"/>
          </a:p>
          <a:p>
            <a:r>
              <a:rPr lang="en-US" dirty="0" smtClean="0"/>
              <a:t>Organisms: protective shells or cling to something</a:t>
            </a:r>
          </a:p>
          <a:p>
            <a:pPr lvl="1"/>
            <a:endParaRPr lang="en-US" dirty="0" smtClean="0"/>
          </a:p>
          <a:p>
            <a:endParaRPr lang="en-US" dirty="0"/>
          </a:p>
        </p:txBody>
      </p:sp>
      <p:pic>
        <p:nvPicPr>
          <p:cNvPr id="8194" name="Picture 2" descr="http://www.enchantedlearning.com/igifs/Intertidalzone.GIF"/>
          <p:cNvPicPr>
            <a:picLocks noChangeAspect="1" noChangeArrowheads="1"/>
          </p:cNvPicPr>
          <p:nvPr/>
        </p:nvPicPr>
        <p:blipFill>
          <a:blip r:embed="rId2" cstate="print"/>
          <a:srcRect/>
          <a:stretch>
            <a:fillRect/>
          </a:stretch>
        </p:blipFill>
        <p:spPr bwMode="auto">
          <a:xfrm>
            <a:off x="0" y="4038601"/>
            <a:ext cx="9144000" cy="281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 Islands and Beach Erosion</a:t>
            </a:r>
            <a:endParaRPr lang="en-US" dirty="0"/>
          </a:p>
        </p:txBody>
      </p:sp>
      <p:sp>
        <p:nvSpPr>
          <p:cNvPr id="3" name="Content Placeholder 2"/>
          <p:cNvSpPr>
            <a:spLocks noGrp="1"/>
          </p:cNvSpPr>
          <p:nvPr>
            <p:ph sz="half" idx="1"/>
          </p:nvPr>
        </p:nvSpPr>
        <p:spPr>
          <a:xfrm>
            <a:off x="0" y="1524000"/>
            <a:ext cx="5257800" cy="4663440"/>
          </a:xfrm>
        </p:spPr>
        <p:txBody>
          <a:bodyPr/>
          <a:lstStyle/>
          <a:p>
            <a:r>
              <a:rPr lang="en-US" b="1" u="sng" dirty="0" smtClean="0"/>
              <a:t>Barrier Islands </a:t>
            </a:r>
            <a:r>
              <a:rPr lang="en-US" dirty="0" smtClean="0"/>
              <a:t>– thin strips of sediment running parallel to shore</a:t>
            </a:r>
          </a:p>
          <a:p>
            <a:pPr lvl="1"/>
            <a:r>
              <a:rPr lang="en-US" dirty="0" smtClean="0"/>
              <a:t>Protect mainland from floods</a:t>
            </a:r>
          </a:p>
          <a:p>
            <a:pPr lvl="1"/>
            <a:endParaRPr lang="en-US" dirty="0" smtClean="0"/>
          </a:p>
          <a:p>
            <a:r>
              <a:rPr lang="en-US" dirty="0" smtClean="0"/>
              <a:t>Human development</a:t>
            </a:r>
          </a:p>
          <a:p>
            <a:pPr lvl="1"/>
            <a:r>
              <a:rPr lang="en-US" dirty="0" smtClean="0"/>
              <a:t>Seaside Heights (Jersey Shore)</a:t>
            </a:r>
          </a:p>
          <a:p>
            <a:pPr lvl="1"/>
            <a:endParaRPr lang="en-US" dirty="0" smtClean="0"/>
          </a:p>
          <a:p>
            <a:r>
              <a:rPr lang="en-US" dirty="0" smtClean="0"/>
              <a:t>Beach Erosion – ADD MORE HERE</a:t>
            </a:r>
            <a:endParaRPr lang="en-US" dirty="0"/>
          </a:p>
        </p:txBody>
      </p:sp>
      <p:pic>
        <p:nvPicPr>
          <p:cNvPr id="9218" name="Picture 2" descr="http://t3.gstatic.com/images?q=tbn:ANd9GcRI5qWxv0UxZoC-RMBMiTgErTbsEYajKgBkpQwOHrzQm7V-AZtSdPWbQWYz"/>
          <p:cNvPicPr>
            <a:picLocks noChangeAspect="1" noChangeArrowheads="1"/>
          </p:cNvPicPr>
          <p:nvPr/>
        </p:nvPicPr>
        <p:blipFill>
          <a:blip r:embed="rId2" cstate="print"/>
          <a:srcRect/>
          <a:stretch>
            <a:fillRect/>
          </a:stretch>
        </p:blipFill>
        <p:spPr bwMode="auto">
          <a:xfrm>
            <a:off x="5105400" y="1524000"/>
            <a:ext cx="3733800" cy="2286000"/>
          </a:xfrm>
          <a:prstGeom prst="rect">
            <a:avLst/>
          </a:prstGeom>
          <a:noFill/>
        </p:spPr>
      </p:pic>
      <p:pic>
        <p:nvPicPr>
          <p:cNvPr id="9220" name="Picture 4" descr="http://soundwaves.usgs.gov/2005/03/BeforeAndAfter.jpg"/>
          <p:cNvPicPr>
            <a:picLocks noChangeAspect="1" noChangeArrowheads="1"/>
          </p:cNvPicPr>
          <p:nvPr/>
        </p:nvPicPr>
        <p:blipFill>
          <a:blip r:embed="rId3" cstate="print"/>
          <a:srcRect/>
          <a:stretch>
            <a:fillRect/>
          </a:stretch>
        </p:blipFill>
        <p:spPr bwMode="auto">
          <a:xfrm>
            <a:off x="5105400" y="3886200"/>
            <a:ext cx="3810000"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incoln.bizland.com/ocean/1f81d82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Open Sea</a:t>
            </a:r>
            <a:endParaRPr lang="en-US" dirty="0"/>
          </a:p>
        </p:txBody>
      </p:sp>
      <p:sp>
        <p:nvSpPr>
          <p:cNvPr id="3" name="Content Placeholder 2"/>
          <p:cNvSpPr>
            <a:spLocks noGrp="1"/>
          </p:cNvSpPr>
          <p:nvPr>
            <p:ph sz="half" idx="1"/>
          </p:nvPr>
        </p:nvSpPr>
        <p:spPr>
          <a:xfrm>
            <a:off x="228600" y="1524000"/>
            <a:ext cx="8686800" cy="4953000"/>
          </a:xfrm>
        </p:spPr>
        <p:txBody>
          <a:bodyPr>
            <a:normAutofit/>
          </a:bodyPr>
          <a:lstStyle/>
          <a:p>
            <a:r>
              <a:rPr lang="en-US" dirty="0" smtClean="0">
                <a:solidFill>
                  <a:schemeClr val="bg1"/>
                </a:solidFill>
              </a:rPr>
              <a:t>Very little activity (90% surface area, 10% life)</a:t>
            </a:r>
          </a:p>
          <a:p>
            <a:endParaRPr lang="en-US" dirty="0" smtClean="0">
              <a:solidFill>
                <a:schemeClr val="bg1"/>
              </a:solidFill>
            </a:endParaRPr>
          </a:p>
          <a:p>
            <a:r>
              <a:rPr lang="en-US" b="1" u="sng" dirty="0" err="1" smtClean="0">
                <a:solidFill>
                  <a:schemeClr val="bg1"/>
                </a:solidFill>
              </a:rPr>
              <a:t>Euphotic</a:t>
            </a:r>
            <a:r>
              <a:rPr lang="en-US" dirty="0" smtClean="0">
                <a:solidFill>
                  <a:schemeClr val="bg1"/>
                </a:solidFill>
              </a:rPr>
              <a:t> Zone – photosynthesis, light, nutrient poor</a:t>
            </a:r>
          </a:p>
          <a:p>
            <a:endParaRPr lang="en-US" dirty="0" smtClean="0">
              <a:solidFill>
                <a:schemeClr val="bg1"/>
              </a:solidFill>
            </a:endParaRPr>
          </a:p>
          <a:p>
            <a:r>
              <a:rPr lang="en-US" b="1" u="sng" dirty="0" err="1" smtClean="0">
                <a:solidFill>
                  <a:schemeClr val="bg1"/>
                </a:solidFill>
              </a:rPr>
              <a:t>Bathayal</a:t>
            </a:r>
            <a:r>
              <a:rPr lang="en-US" dirty="0" smtClean="0">
                <a:solidFill>
                  <a:schemeClr val="bg1"/>
                </a:solidFill>
              </a:rPr>
              <a:t> Zone – twilight zone (dimly lit)</a:t>
            </a:r>
          </a:p>
          <a:p>
            <a:endParaRPr lang="en-US" dirty="0" smtClean="0">
              <a:solidFill>
                <a:schemeClr val="bg1"/>
              </a:solidFill>
            </a:endParaRPr>
          </a:p>
          <a:p>
            <a:r>
              <a:rPr lang="en-US" b="1" u="sng" dirty="0" smtClean="0">
                <a:solidFill>
                  <a:schemeClr val="bg1"/>
                </a:solidFill>
              </a:rPr>
              <a:t>Abyssal</a:t>
            </a:r>
            <a:r>
              <a:rPr lang="en-US" dirty="0" smtClean="0">
                <a:solidFill>
                  <a:schemeClr val="bg1"/>
                </a:solidFill>
              </a:rPr>
              <a:t> Zone – very dark, nutrient rich</a:t>
            </a:r>
          </a:p>
          <a:p>
            <a:pPr lvl="1"/>
            <a:r>
              <a:rPr lang="en-US" dirty="0" smtClean="0">
                <a:solidFill>
                  <a:schemeClr val="bg1"/>
                </a:solidFill>
              </a:rPr>
              <a:t>Site of </a:t>
            </a:r>
            <a:r>
              <a:rPr lang="en-US" b="1" u="sng" dirty="0" smtClean="0">
                <a:solidFill>
                  <a:schemeClr val="bg1"/>
                </a:solidFill>
              </a:rPr>
              <a:t>chemosynthesis</a:t>
            </a:r>
            <a:r>
              <a:rPr lang="en-US" dirty="0" smtClean="0">
                <a:solidFill>
                  <a:schemeClr val="bg1"/>
                </a:solidFill>
              </a:rPr>
              <a:t> – use of chemicals (ex. Sulfur) to obtain energy where light is not present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 3 </a:t>
            </a:r>
            <a:endParaRPr lang="en-US" dirty="0"/>
          </a:p>
        </p:txBody>
      </p:sp>
      <p:sp>
        <p:nvSpPr>
          <p:cNvPr id="5" name="Content Placeholder 4"/>
          <p:cNvSpPr>
            <a:spLocks noGrp="1"/>
          </p:cNvSpPr>
          <p:nvPr>
            <p:ph idx="1"/>
          </p:nvPr>
        </p:nvSpPr>
        <p:spPr/>
        <p:txBody>
          <a:bodyPr/>
          <a:lstStyle/>
          <a:p>
            <a:r>
              <a:rPr lang="en-US" dirty="0" smtClean="0"/>
              <a:t>Why are coral considered to be a keystone species?</a:t>
            </a:r>
          </a:p>
          <a:p>
            <a:endParaRPr lang="en-US" dirty="0" smtClean="0"/>
          </a:p>
          <a:p>
            <a:r>
              <a:rPr lang="en-US" dirty="0" smtClean="0"/>
              <a:t>Use two specific examples to explain why coral and algae have a mutualism relationship?</a:t>
            </a:r>
          </a:p>
          <a:p>
            <a:endParaRPr lang="en-US" dirty="0" smtClean="0"/>
          </a:p>
          <a:p>
            <a:r>
              <a:rPr lang="en-US" dirty="0" smtClean="0"/>
              <a:t>Why is coral bleaching an example of a positive feedback event?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2150" dirty="0" smtClean="0"/>
              <a:t>(a) Explain how an increase in the amount of dissolved CO</a:t>
            </a:r>
            <a:r>
              <a:rPr lang="en-US" sz="2150" baseline="-25000" dirty="0" smtClean="0"/>
              <a:t>2</a:t>
            </a:r>
            <a:r>
              <a:rPr lang="en-US" sz="2150" dirty="0" smtClean="0"/>
              <a:t> in ocean water results in a decrease in the pH of ocean water.</a:t>
            </a:r>
          </a:p>
          <a:p>
            <a:pPr>
              <a:buNone/>
            </a:pPr>
            <a:r>
              <a:rPr lang="en-US" sz="2150" dirty="0" smtClean="0"/>
              <a:t>(b) Explain why the movement of carbon into the ocean has been increasing since 1850. </a:t>
            </a:r>
          </a:p>
          <a:p>
            <a:pPr>
              <a:buNone/>
            </a:pPr>
            <a:r>
              <a:rPr lang="en-US" sz="2150" dirty="0" smtClean="0"/>
              <a:t>(c) Identify and describe one likely negative environmental impact of the loss of coral reefs.</a:t>
            </a:r>
          </a:p>
          <a:p>
            <a:pPr>
              <a:buNone/>
            </a:pPr>
            <a:r>
              <a:rPr lang="en-US" sz="2150" dirty="0" smtClean="0"/>
              <a:t>(d) Identify one environmental problem (other than ocean acidification or loss of coral reefs) that affects marine ecosystems on a global scale.</a:t>
            </a:r>
          </a:p>
          <a:p>
            <a:pPr>
              <a:buNone/>
            </a:pPr>
            <a:endParaRPr lang="en-US" sz="2150" dirty="0" smtClean="0"/>
          </a:p>
          <a:p>
            <a:pPr>
              <a:buNone/>
            </a:pPr>
            <a:r>
              <a:rPr lang="en-US" sz="2150" dirty="0" smtClean="0"/>
              <a:t>Use the assumptions in the table below to perform the calculations that follow.</a:t>
            </a:r>
          </a:p>
          <a:p>
            <a:r>
              <a:rPr lang="en-US" sz="2150" dirty="0" smtClean="0"/>
              <a:t> Assume that the total global area of corals growing in reefs is 2.5 × 10</a:t>
            </a:r>
            <a:r>
              <a:rPr lang="en-US" sz="2150" baseline="30000" dirty="0" smtClean="0"/>
              <a:t>11</a:t>
            </a:r>
            <a:r>
              <a:rPr lang="en-US" sz="2150" dirty="0" smtClean="0"/>
              <a:t> m</a:t>
            </a:r>
            <a:r>
              <a:rPr lang="en-US" sz="2150" baseline="30000" dirty="0" smtClean="0"/>
              <a:t>2</a:t>
            </a:r>
          </a:p>
          <a:p>
            <a:r>
              <a:rPr lang="en-US" sz="2150" dirty="0" smtClean="0"/>
              <a:t> Assume that corals grow only vertically and that the average vertical growth rate of corals is 3 mm/year.</a:t>
            </a:r>
          </a:p>
          <a:p>
            <a:r>
              <a:rPr lang="en-US" sz="2150" dirty="0" smtClean="0"/>
              <a:t> Assume that the average density of CaCO</a:t>
            </a:r>
            <a:r>
              <a:rPr lang="en-US" sz="2150" baseline="-25000" dirty="0" smtClean="0"/>
              <a:t>3</a:t>
            </a:r>
            <a:r>
              <a:rPr lang="en-US" sz="2150" dirty="0" smtClean="0"/>
              <a:t> in corals is 2 × 10</a:t>
            </a:r>
            <a:r>
              <a:rPr lang="en-US" sz="2150" baseline="30000" dirty="0" smtClean="0"/>
              <a:t>3</a:t>
            </a:r>
            <a:r>
              <a:rPr lang="en-US" sz="2150" dirty="0" smtClean="0"/>
              <a:t> kg/m</a:t>
            </a:r>
            <a:r>
              <a:rPr lang="en-US" sz="2150" baseline="30000" dirty="0" smtClean="0"/>
              <a:t>3</a:t>
            </a:r>
            <a:endParaRPr lang="en-US" sz="2150" dirty="0" smtClean="0"/>
          </a:p>
          <a:p>
            <a:pPr>
              <a:buNone/>
            </a:pPr>
            <a:r>
              <a:rPr lang="en-US" sz="2150" dirty="0" smtClean="0"/>
              <a:t> (</a:t>
            </a:r>
            <a:r>
              <a:rPr lang="en-US" sz="2150" dirty="0" err="1" smtClean="0"/>
              <a:t>i</a:t>
            </a:r>
            <a:r>
              <a:rPr lang="en-US" sz="2150" dirty="0" smtClean="0"/>
              <a:t>) Calculate the current annual global increase in volume, in m</a:t>
            </a:r>
            <a:r>
              <a:rPr lang="en-US" sz="2150" baseline="30000" dirty="0" smtClean="0"/>
              <a:t>3</a:t>
            </a:r>
            <a:r>
              <a:rPr lang="en-US" sz="2150" dirty="0" smtClean="0"/>
              <a:t>, of CaCO</a:t>
            </a:r>
            <a:r>
              <a:rPr lang="en-US" sz="2150" baseline="-25000" dirty="0" smtClean="0"/>
              <a:t>3</a:t>
            </a:r>
            <a:r>
              <a:rPr lang="en-US" sz="2150" dirty="0" smtClean="0"/>
              <a:t> in coral reefs. Show all steps in your calculation.</a:t>
            </a:r>
          </a:p>
          <a:p>
            <a:pPr>
              <a:buNone/>
            </a:pPr>
            <a:r>
              <a:rPr lang="en-US" sz="2150" dirty="0" smtClean="0"/>
              <a:t>(ii) Calculate the current annual global increase in mass, in kg, of CaCO</a:t>
            </a:r>
            <a:r>
              <a:rPr lang="en-US" sz="2150" baseline="-25000" dirty="0" smtClean="0"/>
              <a:t>3</a:t>
            </a:r>
            <a:r>
              <a:rPr lang="en-US" sz="2150" dirty="0" smtClean="0"/>
              <a:t> in coral reefs.  Show all steps in your calculation.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731838"/>
          </a:xfrm>
        </p:spPr>
        <p:txBody>
          <a:bodyPr>
            <a:normAutofit fontScale="90000"/>
          </a:bodyPr>
          <a:lstStyle/>
          <a:p>
            <a:r>
              <a:rPr lang="en-US" dirty="0" smtClean="0"/>
              <a:t>Warm Up #3</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t>Describe what an El Nino is and clearly indicate where it occurs.</a:t>
            </a:r>
          </a:p>
          <a:p>
            <a:endParaRPr lang="en-US" dirty="0" smtClean="0"/>
          </a:p>
          <a:p>
            <a:r>
              <a:rPr lang="en-US" dirty="0" smtClean="0"/>
              <a:t>Describe the connection between the ENSO-related climate change and the transmission of disease.  Explain whether the article is correct in reporting of various disease epidemics.</a:t>
            </a:r>
          </a:p>
          <a:p>
            <a:endParaRPr lang="en-US" dirty="0" smtClean="0"/>
          </a:p>
          <a:p>
            <a:r>
              <a:rPr lang="en-US" dirty="0" smtClean="0"/>
              <a:t>People in what part of the world would most likely be affected by this link between El Nino and disease?</a:t>
            </a:r>
          </a:p>
          <a:p>
            <a:endParaRPr lang="en-US" dirty="0" smtClean="0"/>
          </a:p>
          <a:p>
            <a:r>
              <a:rPr lang="en-US" dirty="0" smtClean="0"/>
              <a:t>Describe TWO other important environmental problems associated with ENSOs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anselm.edu/homepage/jpitocch/genbi101/34_08TerrestrialBiomes-L%20copy.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7</a:t>
            </a:r>
            <a:endParaRPr lang="en-US" dirty="0"/>
          </a:p>
        </p:txBody>
      </p:sp>
      <p:sp>
        <p:nvSpPr>
          <p:cNvPr id="3" name="Content Placeholder 2"/>
          <p:cNvSpPr>
            <a:spLocks noGrp="1"/>
          </p:cNvSpPr>
          <p:nvPr>
            <p:ph idx="1"/>
          </p:nvPr>
        </p:nvSpPr>
        <p:spPr>
          <a:xfrm>
            <a:off x="152400" y="1447800"/>
            <a:ext cx="8781288" cy="5257800"/>
          </a:xfrm>
        </p:spPr>
        <p:txBody>
          <a:bodyPr>
            <a:normAutofit fontScale="92500" lnSpcReduction="10000"/>
          </a:bodyPr>
          <a:lstStyle/>
          <a:p>
            <a:r>
              <a:rPr lang="en-US" dirty="0" smtClean="0"/>
              <a:t>How does coral bleaching happen, and give one environmental and one economical reason why this would be bad?</a:t>
            </a:r>
          </a:p>
          <a:p>
            <a:endParaRPr lang="en-US" dirty="0" smtClean="0"/>
          </a:p>
          <a:p>
            <a:r>
              <a:rPr lang="en-US" dirty="0" smtClean="0"/>
              <a:t>How do the conditions and organisms change at various levels in the open ocean?</a:t>
            </a:r>
          </a:p>
          <a:p>
            <a:endParaRPr lang="en-US" dirty="0" smtClean="0"/>
          </a:p>
          <a:p>
            <a:r>
              <a:rPr lang="en-US" dirty="0" smtClean="0"/>
              <a:t>Why are barrier islands important?</a:t>
            </a:r>
          </a:p>
          <a:p>
            <a:endParaRPr lang="en-US" dirty="0" smtClean="0"/>
          </a:p>
          <a:p>
            <a:r>
              <a:rPr lang="en-US" dirty="0" smtClean="0"/>
              <a:t>How do species learn to adapt in intertidal zones?  Why are these adaptations necessary?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Biomes</a:t>
            </a:r>
            <a:endParaRPr lang="en-US" dirty="0"/>
          </a:p>
        </p:txBody>
      </p:sp>
      <p:sp>
        <p:nvSpPr>
          <p:cNvPr id="3" name="Subtitle 2"/>
          <p:cNvSpPr>
            <a:spLocks noGrp="1"/>
          </p:cNvSpPr>
          <p:nvPr>
            <p:ph type="subTitle" idx="1"/>
          </p:nvPr>
        </p:nvSpPr>
        <p:spPr/>
        <p:txBody>
          <a:bodyPr/>
          <a:lstStyle/>
          <a:p>
            <a:r>
              <a:rPr lang="en-US" dirty="0" smtClean="0"/>
              <a:t>Part 1: Saltwater Biomes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Ecosystems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Ecosystem?</a:t>
            </a:r>
            <a:endParaRPr lang="en-US" dirty="0"/>
          </a:p>
        </p:txBody>
      </p:sp>
      <p:sp>
        <p:nvSpPr>
          <p:cNvPr id="3" name="Content Placeholder 2"/>
          <p:cNvSpPr>
            <a:spLocks noGrp="1"/>
          </p:cNvSpPr>
          <p:nvPr>
            <p:ph sz="half" idx="1"/>
          </p:nvPr>
        </p:nvSpPr>
        <p:spPr>
          <a:xfrm>
            <a:off x="304800" y="1447800"/>
            <a:ext cx="4358640" cy="5029200"/>
          </a:xfrm>
        </p:spPr>
        <p:txBody>
          <a:bodyPr>
            <a:normAutofit/>
          </a:bodyPr>
          <a:lstStyle/>
          <a:p>
            <a:r>
              <a:rPr lang="en-US" b="1" u="sng" dirty="0" smtClean="0"/>
              <a:t>Ecosystem</a:t>
            </a:r>
            <a:r>
              <a:rPr lang="en-US" dirty="0" smtClean="0"/>
              <a:t> – community of different species interacting with one another and with </a:t>
            </a:r>
            <a:r>
              <a:rPr lang="en-US" i="1" u="sng" dirty="0" smtClean="0"/>
              <a:t>nonliving</a:t>
            </a:r>
            <a:r>
              <a:rPr lang="en-US" dirty="0" smtClean="0"/>
              <a:t> environment of matter and energy.</a:t>
            </a:r>
          </a:p>
          <a:p>
            <a:endParaRPr lang="en-US" dirty="0" smtClean="0"/>
          </a:p>
          <a:p>
            <a:r>
              <a:rPr lang="en-US" dirty="0" smtClean="0"/>
              <a:t>Shares same </a:t>
            </a:r>
            <a:r>
              <a:rPr lang="en-US" b="1" u="sng" dirty="0" smtClean="0"/>
              <a:t>climate</a:t>
            </a:r>
            <a:r>
              <a:rPr lang="en-US" dirty="0" smtClean="0"/>
              <a:t> – long-term weather </a:t>
            </a:r>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953000" y="1524000"/>
            <a:ext cx="3810000" cy="4267200"/>
          </a:xfrm>
          <a:prstGeom prst="rect">
            <a:avLst/>
          </a:prstGeom>
          <a:noFill/>
          <a:ln w="9525">
            <a:noFill/>
            <a:miter lim="800000"/>
            <a:headEnd/>
            <a:tailEnd/>
          </a:ln>
        </p:spPr>
      </p:pic>
      <p:sp>
        <p:nvSpPr>
          <p:cNvPr id="6" name="TextBox 5"/>
          <p:cNvSpPr txBox="1"/>
          <p:nvPr/>
        </p:nvSpPr>
        <p:spPr>
          <a:xfrm>
            <a:off x="5029200" y="5446693"/>
            <a:ext cx="3657600" cy="954107"/>
          </a:xfrm>
          <a:prstGeom prst="rect">
            <a:avLst/>
          </a:prstGeom>
          <a:noFill/>
        </p:spPr>
        <p:txBody>
          <a:bodyPr wrap="square" rtlCol="0">
            <a:spAutoFit/>
          </a:bodyPr>
          <a:lstStyle/>
          <a:p>
            <a:pPr algn="ctr"/>
            <a:r>
              <a:rPr lang="en-US" sz="2800" i="1" dirty="0" smtClean="0">
                <a:solidFill>
                  <a:srgbClr val="FF0000"/>
                </a:solidFill>
              </a:rPr>
              <a:t>A lake ecosystem, what is that hawk diving for?</a:t>
            </a:r>
            <a:endParaRPr lang="en-US" sz="2800"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Ecosystem: Non-Living Factors</a:t>
            </a:r>
            <a:endParaRPr lang="en-US" dirty="0"/>
          </a:p>
        </p:txBody>
      </p:sp>
      <p:sp>
        <p:nvSpPr>
          <p:cNvPr id="3" name="Content Placeholder 2"/>
          <p:cNvSpPr>
            <a:spLocks noGrp="1"/>
          </p:cNvSpPr>
          <p:nvPr>
            <p:ph sz="half" idx="1"/>
          </p:nvPr>
        </p:nvSpPr>
        <p:spPr>
          <a:xfrm>
            <a:off x="304800" y="1447800"/>
            <a:ext cx="4358640" cy="5105400"/>
          </a:xfrm>
        </p:spPr>
        <p:txBody>
          <a:bodyPr>
            <a:normAutofit lnSpcReduction="10000"/>
          </a:bodyPr>
          <a:lstStyle/>
          <a:p>
            <a:r>
              <a:rPr lang="en-US" b="1" u="sng" dirty="0" smtClean="0"/>
              <a:t>Abiotic Factors</a:t>
            </a:r>
            <a:r>
              <a:rPr lang="en-US" dirty="0" smtClean="0"/>
              <a:t> – non-living components of an ecosystem</a:t>
            </a:r>
          </a:p>
          <a:p>
            <a:pPr lvl="1"/>
            <a:r>
              <a:rPr lang="en-US" dirty="0" smtClean="0"/>
              <a:t>Rocks, water, soil</a:t>
            </a:r>
          </a:p>
          <a:p>
            <a:pPr lvl="1"/>
            <a:r>
              <a:rPr lang="en-US" dirty="0" smtClean="0"/>
              <a:t>“A-” = not;  “Bio-” = living</a:t>
            </a:r>
          </a:p>
          <a:p>
            <a:pPr lvl="1"/>
            <a:endParaRPr lang="en-US" dirty="0" smtClean="0"/>
          </a:p>
          <a:p>
            <a:r>
              <a:rPr lang="en-US" dirty="0" smtClean="0"/>
              <a:t>Abiotic factors affecting environment:</a:t>
            </a:r>
          </a:p>
          <a:p>
            <a:pPr lvl="1"/>
            <a:r>
              <a:rPr lang="en-US" dirty="0" smtClean="0"/>
              <a:t>Temperature</a:t>
            </a:r>
          </a:p>
          <a:p>
            <a:pPr lvl="1"/>
            <a:r>
              <a:rPr lang="en-US" dirty="0" smtClean="0"/>
              <a:t>Salinity of water</a:t>
            </a:r>
          </a:p>
          <a:p>
            <a:pPr lvl="1"/>
            <a:r>
              <a:rPr lang="en-US" dirty="0" smtClean="0"/>
              <a:t>pH of soil/water</a:t>
            </a:r>
          </a:p>
          <a:p>
            <a:pPr lvl="1"/>
            <a:r>
              <a:rPr lang="en-US" dirty="0" smtClean="0"/>
              <a:t>Precipitation</a:t>
            </a:r>
          </a:p>
        </p:txBody>
      </p:sp>
      <p:pic>
        <p:nvPicPr>
          <p:cNvPr id="5122" name="Picture 2"/>
          <p:cNvPicPr>
            <a:picLocks noChangeAspect="1" noChangeArrowheads="1"/>
          </p:cNvPicPr>
          <p:nvPr/>
        </p:nvPicPr>
        <p:blipFill>
          <a:blip r:embed="rId2" cstate="print"/>
          <a:srcRect/>
          <a:stretch>
            <a:fillRect/>
          </a:stretch>
        </p:blipFill>
        <p:spPr bwMode="auto">
          <a:xfrm>
            <a:off x="4800600" y="1524000"/>
            <a:ext cx="3733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Setting Ecosystem Boundaries</a:t>
            </a:r>
            <a:endParaRPr lang="en-US" dirty="0"/>
          </a:p>
        </p:txBody>
      </p:sp>
      <p:sp>
        <p:nvSpPr>
          <p:cNvPr id="3" name="Content Placeholder 2"/>
          <p:cNvSpPr>
            <a:spLocks noGrp="1"/>
          </p:cNvSpPr>
          <p:nvPr>
            <p:ph sz="half" idx="1"/>
          </p:nvPr>
        </p:nvSpPr>
        <p:spPr>
          <a:xfrm>
            <a:off x="685800" y="1447800"/>
            <a:ext cx="3977640" cy="4572000"/>
          </a:xfrm>
        </p:spPr>
        <p:txBody>
          <a:bodyPr>
            <a:normAutofit fontScale="92500" lnSpcReduction="10000"/>
          </a:bodyPr>
          <a:lstStyle/>
          <a:p>
            <a:r>
              <a:rPr lang="en-US" b="1" u="sng" dirty="0" smtClean="0"/>
              <a:t>Ecotone</a:t>
            </a:r>
            <a:r>
              <a:rPr lang="en-US" dirty="0" smtClean="0"/>
              <a:t> – a transitional zone from one ecosystem to another</a:t>
            </a:r>
          </a:p>
          <a:p>
            <a:endParaRPr lang="en-US" dirty="0" smtClean="0"/>
          </a:p>
          <a:p>
            <a:r>
              <a:rPr lang="en-US" dirty="0" smtClean="0"/>
              <a:t>Contains mixture of species from both ecosystems</a:t>
            </a:r>
          </a:p>
          <a:p>
            <a:endParaRPr lang="en-US" dirty="0" smtClean="0"/>
          </a:p>
          <a:p>
            <a:r>
              <a:rPr lang="en-US" dirty="0" smtClean="0"/>
              <a:t>Revisiting: </a:t>
            </a:r>
            <a:r>
              <a:rPr lang="en-US" b="1" u="sng" dirty="0" smtClean="0"/>
              <a:t>Riparian Zones</a:t>
            </a:r>
            <a:r>
              <a:rPr lang="en-US" dirty="0" smtClean="0"/>
              <a:t>, why are they important?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76800" y="1524000"/>
            <a:ext cx="3657600" cy="3886200"/>
          </a:xfrm>
          <a:prstGeom prst="rect">
            <a:avLst/>
          </a:prstGeom>
          <a:noFill/>
          <a:ln w="9525">
            <a:noFill/>
            <a:miter lim="800000"/>
            <a:headEnd/>
            <a:tailEnd/>
          </a:ln>
        </p:spPr>
      </p:pic>
      <p:sp>
        <p:nvSpPr>
          <p:cNvPr id="6" name="TextBox 5"/>
          <p:cNvSpPr txBox="1"/>
          <p:nvPr/>
        </p:nvSpPr>
        <p:spPr>
          <a:xfrm>
            <a:off x="4800600" y="5638800"/>
            <a:ext cx="3810000" cy="954107"/>
          </a:xfrm>
          <a:prstGeom prst="rect">
            <a:avLst/>
          </a:prstGeom>
          <a:noFill/>
        </p:spPr>
        <p:txBody>
          <a:bodyPr wrap="square" rtlCol="0">
            <a:spAutoFit/>
          </a:bodyPr>
          <a:lstStyle/>
          <a:p>
            <a:pPr algn="ctr"/>
            <a:r>
              <a:rPr lang="en-US" sz="2800" i="1" dirty="0" smtClean="0">
                <a:solidFill>
                  <a:srgbClr val="FF0000"/>
                </a:solidFill>
              </a:rPr>
              <a:t>Mangrove Forests –</a:t>
            </a:r>
          </a:p>
          <a:p>
            <a:pPr algn="ctr"/>
            <a:r>
              <a:rPr lang="en-US" sz="2800" i="1" dirty="0" smtClean="0">
                <a:solidFill>
                  <a:srgbClr val="FF0000"/>
                </a:solidFill>
              </a:rPr>
              <a:t> Florida’s dying ecotone</a:t>
            </a:r>
            <a:endParaRPr lang="en-US" sz="2800"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610600" cy="1143000"/>
          </a:xfrm>
        </p:spPr>
        <p:txBody>
          <a:bodyPr>
            <a:normAutofit/>
          </a:bodyPr>
          <a:lstStyle/>
          <a:p>
            <a:pPr algn="ctr"/>
            <a:r>
              <a:rPr lang="en-US" dirty="0" smtClean="0"/>
              <a:t>Real Life Drama: Mangroves in Florida</a:t>
            </a:r>
            <a:endParaRPr lang="en-US" dirty="0"/>
          </a:p>
        </p:txBody>
      </p:sp>
      <p:sp>
        <p:nvSpPr>
          <p:cNvPr id="3" name="Content Placeholder 2"/>
          <p:cNvSpPr>
            <a:spLocks noGrp="1"/>
          </p:cNvSpPr>
          <p:nvPr>
            <p:ph sz="half" idx="1"/>
          </p:nvPr>
        </p:nvSpPr>
        <p:spPr>
          <a:xfrm>
            <a:off x="0" y="1447800"/>
            <a:ext cx="4800600" cy="5410200"/>
          </a:xfrm>
        </p:spPr>
        <p:txBody>
          <a:bodyPr>
            <a:normAutofit fontScale="92500" lnSpcReduction="20000"/>
          </a:bodyPr>
          <a:lstStyle/>
          <a:p>
            <a:r>
              <a:rPr lang="en-US" b="1" u="sng" dirty="0" smtClean="0"/>
              <a:t>Mangrove</a:t>
            </a:r>
            <a:r>
              <a:rPr lang="en-US" dirty="0" smtClean="0"/>
              <a:t> – a tree found on coastal regions of Florida</a:t>
            </a:r>
          </a:p>
          <a:p>
            <a:pPr lvl="1"/>
            <a:r>
              <a:rPr lang="en-US" dirty="0" smtClean="0"/>
              <a:t>Obtains freshwater from saltwater</a:t>
            </a:r>
          </a:p>
          <a:p>
            <a:endParaRPr lang="en-US" dirty="0" smtClean="0"/>
          </a:p>
          <a:p>
            <a:r>
              <a:rPr lang="en-US" b="1" u="sng" dirty="0" smtClean="0"/>
              <a:t>Estuary</a:t>
            </a:r>
            <a:r>
              <a:rPr lang="en-US" dirty="0" smtClean="0"/>
              <a:t> - partly enclosed coastal body of water with one or more rivers or streams flowing into it, and with a free connection to the open sea</a:t>
            </a:r>
          </a:p>
          <a:p>
            <a:pPr lvl="1"/>
            <a:r>
              <a:rPr lang="en-US" dirty="0" smtClean="0"/>
              <a:t>Salinity levels = variable</a:t>
            </a:r>
          </a:p>
          <a:p>
            <a:endParaRPr lang="en-US" dirty="0" smtClean="0"/>
          </a:p>
          <a:p>
            <a:r>
              <a:rPr lang="en-US" dirty="0" smtClean="0"/>
              <a:t>Human activity = less mangroves</a:t>
            </a:r>
          </a:p>
          <a:p>
            <a:pPr lvl="1"/>
            <a:r>
              <a:rPr lang="en-US" dirty="0" smtClean="0"/>
              <a:t>More erosion, hurricane damage</a:t>
            </a:r>
            <a:endParaRPr lang="en-US" dirty="0"/>
          </a:p>
        </p:txBody>
      </p:sp>
      <p:pic>
        <p:nvPicPr>
          <p:cNvPr id="26626" name="Picture 2" descr="http://media-1.web.britannica.com/eb-media/25/60425-004-52758A59.jpg"/>
          <p:cNvPicPr>
            <a:picLocks noChangeAspect="1" noChangeArrowheads="1"/>
          </p:cNvPicPr>
          <p:nvPr/>
        </p:nvPicPr>
        <p:blipFill>
          <a:blip r:embed="rId2" cstate="print"/>
          <a:srcRect/>
          <a:stretch>
            <a:fillRect/>
          </a:stretch>
        </p:blipFill>
        <p:spPr bwMode="auto">
          <a:xfrm>
            <a:off x="4800600" y="1600200"/>
            <a:ext cx="4114800" cy="2590800"/>
          </a:xfrm>
          <a:prstGeom prst="rect">
            <a:avLst/>
          </a:prstGeom>
          <a:noFill/>
        </p:spPr>
      </p:pic>
      <p:pic>
        <p:nvPicPr>
          <p:cNvPr id="26628" name="Picture 4" descr="http://www.siuslawwaters.org/shop/images/index_estuary.jpg"/>
          <p:cNvPicPr>
            <a:picLocks noChangeAspect="1" noChangeArrowheads="1"/>
          </p:cNvPicPr>
          <p:nvPr/>
        </p:nvPicPr>
        <p:blipFill>
          <a:blip r:embed="rId3" cstate="print"/>
          <a:srcRect/>
          <a:stretch>
            <a:fillRect/>
          </a:stretch>
        </p:blipFill>
        <p:spPr bwMode="auto">
          <a:xfrm>
            <a:off x="4800600" y="4267200"/>
            <a:ext cx="4114800" cy="2590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Loss of Mangroves</a:t>
            </a:r>
            <a:endParaRPr lang="en-US" dirty="0"/>
          </a:p>
        </p:txBody>
      </p:sp>
      <p:sp>
        <p:nvSpPr>
          <p:cNvPr id="3" name="Content Placeholder 2"/>
          <p:cNvSpPr>
            <a:spLocks noGrp="1"/>
          </p:cNvSpPr>
          <p:nvPr>
            <p:ph sz="half" idx="1"/>
          </p:nvPr>
        </p:nvSpPr>
        <p:spPr>
          <a:xfrm>
            <a:off x="304800" y="1447800"/>
            <a:ext cx="8229600" cy="4953000"/>
          </a:xfrm>
        </p:spPr>
        <p:txBody>
          <a:bodyPr>
            <a:normAutofit/>
          </a:bodyPr>
          <a:lstStyle/>
          <a:p>
            <a:r>
              <a:rPr lang="en-US" b="1" u="sng" dirty="0" smtClean="0"/>
              <a:t>Zone </a:t>
            </a:r>
            <a:r>
              <a:rPr lang="en-US" b="1" u="sng" dirty="0" smtClean="0"/>
              <a:t>of  Tolerance </a:t>
            </a:r>
            <a:r>
              <a:rPr lang="en-US" dirty="0" smtClean="0"/>
              <a:t>– Amount of physical and chemical change to an environment an organism can handle  (</a:t>
            </a:r>
            <a:r>
              <a:rPr lang="en-US" i="1" u="sng" dirty="0" smtClean="0"/>
              <a:t>Stress Zone</a:t>
            </a:r>
            <a:r>
              <a:rPr lang="en-US" dirty="0" smtClean="0"/>
              <a:t>)</a:t>
            </a:r>
          </a:p>
          <a:p>
            <a:endParaRPr lang="en-US" dirty="0" smtClean="0"/>
          </a:p>
          <a:p>
            <a:endParaRPr lang="en-US" dirty="0" smtClean="0"/>
          </a:p>
          <a:p>
            <a:r>
              <a:rPr lang="en-US" b="1" u="sng" dirty="0" smtClean="0"/>
              <a:t>Limiting Factor Principle </a:t>
            </a:r>
            <a:r>
              <a:rPr lang="en-US" dirty="0" smtClean="0"/>
              <a:t>– abiotic factor that can limit/prevent growth of species</a:t>
            </a:r>
          </a:p>
          <a:p>
            <a:endParaRPr lang="en-US" dirty="0" smtClean="0"/>
          </a:p>
          <a:p>
            <a:endParaRPr lang="en-US" dirty="0" smtClean="0"/>
          </a:p>
          <a:p>
            <a:r>
              <a:rPr lang="en-US" dirty="0" smtClean="0"/>
              <a:t>Mangroves </a:t>
            </a:r>
            <a:r>
              <a:rPr lang="en-US" dirty="0" smtClean="0">
                <a:sym typeface="Wingdings" pitchFamily="2" charset="2"/>
              </a:rPr>
              <a:t></a:t>
            </a:r>
            <a:r>
              <a:rPr lang="en-US" dirty="0" smtClean="0"/>
              <a:t> </a:t>
            </a:r>
            <a:r>
              <a:rPr lang="en-US" b="1" u="sng" dirty="0" smtClean="0"/>
              <a:t>Salinity</a:t>
            </a:r>
            <a:r>
              <a:rPr lang="en-US" dirty="0" smtClean="0"/>
              <a:t> = amount of salt in water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Tolerance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www.ic.ucsc.edu/~wxcheng/envs23/lecture8/tolerance.jpg"/>
          <p:cNvPicPr>
            <a:picLocks noChangeAspect="1" noChangeArrowheads="1"/>
          </p:cNvPicPr>
          <p:nvPr/>
        </p:nvPicPr>
        <p:blipFill>
          <a:blip r:embed="rId2" cstate="print"/>
          <a:srcRect/>
          <a:stretch>
            <a:fillRect/>
          </a:stretch>
        </p:blipFill>
        <p:spPr bwMode="auto">
          <a:xfrm>
            <a:off x="1" y="1371601"/>
            <a:ext cx="9144000" cy="5486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 by Biome</a:t>
            </a:r>
            <a:endParaRPr lang="en-US" dirty="0"/>
          </a:p>
        </p:txBody>
      </p:sp>
      <p:sp>
        <p:nvSpPr>
          <p:cNvPr id="3" name="Content Placeholder 2"/>
          <p:cNvSpPr>
            <a:spLocks noGrp="1"/>
          </p:cNvSpPr>
          <p:nvPr>
            <p:ph sz="half" idx="1"/>
          </p:nvPr>
        </p:nvSpPr>
        <p:spPr>
          <a:xfrm>
            <a:off x="228600" y="1524000"/>
            <a:ext cx="4864608" cy="4663440"/>
          </a:xfrm>
        </p:spPr>
        <p:txBody>
          <a:bodyPr>
            <a:normAutofit fontScale="92500" lnSpcReduction="20000"/>
          </a:bodyPr>
          <a:lstStyle/>
          <a:p>
            <a:pPr>
              <a:buNone/>
            </a:pPr>
            <a:r>
              <a:rPr lang="en-US" dirty="0" smtClean="0"/>
              <a:t>Biomes = precipitation and temperature</a:t>
            </a:r>
          </a:p>
          <a:p>
            <a:endParaRPr lang="en-US" dirty="0" smtClean="0"/>
          </a:p>
          <a:p>
            <a:pPr>
              <a:buNone/>
            </a:pPr>
            <a:r>
              <a:rPr lang="en-US" dirty="0" smtClean="0"/>
              <a:t>Forests</a:t>
            </a:r>
          </a:p>
          <a:p>
            <a:r>
              <a:rPr lang="en-US" dirty="0" smtClean="0"/>
              <a:t>SOIL (acidic, erosion)</a:t>
            </a:r>
          </a:p>
          <a:p>
            <a:endParaRPr lang="en-US" dirty="0" smtClean="0"/>
          </a:p>
          <a:p>
            <a:pPr>
              <a:buNone/>
            </a:pPr>
            <a:r>
              <a:rPr lang="en-US" dirty="0" smtClean="0"/>
              <a:t>Deserts</a:t>
            </a:r>
          </a:p>
          <a:p>
            <a:r>
              <a:rPr lang="en-US" dirty="0" smtClean="0"/>
              <a:t>PRECIPITATION</a:t>
            </a:r>
          </a:p>
          <a:p>
            <a:endParaRPr lang="en-US" dirty="0" smtClean="0"/>
          </a:p>
          <a:p>
            <a:pPr>
              <a:buNone/>
            </a:pPr>
            <a:r>
              <a:rPr lang="en-US" dirty="0" smtClean="0"/>
              <a:t>Grasslands</a:t>
            </a:r>
          </a:p>
          <a:p>
            <a:r>
              <a:rPr lang="en-US" dirty="0" smtClean="0"/>
              <a:t>RAINFALL AND FIRES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0"/>
            <a:ext cx="7498080" cy="503238"/>
          </a:xfrm>
        </p:spPr>
        <p:txBody>
          <a:bodyPr>
            <a:normAutofit fontScale="90000"/>
          </a:bodyPr>
          <a:lstStyle/>
          <a:p>
            <a:r>
              <a:rPr lang="en-US" dirty="0" smtClean="0"/>
              <a:t>Warm Up #5</a:t>
            </a:r>
            <a:endParaRPr lang="en-US" dirty="0"/>
          </a:p>
        </p:txBody>
      </p:sp>
      <p:sp>
        <p:nvSpPr>
          <p:cNvPr id="6" name="Content Placeholder 5"/>
          <p:cNvSpPr>
            <a:spLocks noGrp="1"/>
          </p:cNvSpPr>
          <p:nvPr>
            <p:ph idx="1"/>
          </p:nvPr>
        </p:nvSpPr>
        <p:spPr>
          <a:xfrm>
            <a:off x="0" y="457200"/>
            <a:ext cx="9144000" cy="6248400"/>
          </a:xfrm>
        </p:spPr>
        <p:txBody>
          <a:bodyPr>
            <a:noAutofit/>
          </a:bodyPr>
          <a:lstStyle/>
          <a:p>
            <a:pPr>
              <a:buNone/>
            </a:pPr>
            <a:r>
              <a:rPr lang="en-US" sz="2200" dirty="0" smtClean="0"/>
              <a:t>(a) </a:t>
            </a:r>
            <a:r>
              <a:rPr lang="en-US" sz="2200" dirty="0" smtClean="0"/>
              <a:t>Under optimal </a:t>
            </a:r>
            <a:r>
              <a:rPr lang="en-US" sz="2200" dirty="0" smtClean="0"/>
              <a:t>conditions, the emission rate of methane by termites is approximately 70 kilograms of CH4 per </a:t>
            </a:r>
            <a:r>
              <a:rPr lang="en-US" sz="2200" dirty="0" smtClean="0"/>
              <a:t>year per </a:t>
            </a:r>
            <a:r>
              <a:rPr lang="en-US" sz="2200" dirty="0" smtClean="0"/>
              <a:t>1,000 termites.</a:t>
            </a:r>
          </a:p>
          <a:p>
            <a:r>
              <a:rPr lang="en-US" sz="2200" dirty="0" smtClean="0"/>
              <a:t> (</a:t>
            </a:r>
            <a:r>
              <a:rPr lang="en-US" sz="2200" dirty="0" err="1" smtClean="0"/>
              <a:t>i</a:t>
            </a:r>
            <a:r>
              <a:rPr lang="en-US" sz="2200" dirty="0" smtClean="0"/>
              <a:t>) According to the data, what are the optimal temperature and relative humidity for termite activity</a:t>
            </a:r>
            <a:r>
              <a:rPr lang="en-US" sz="2200" dirty="0" smtClean="0"/>
              <a:t>?  </a:t>
            </a:r>
            <a:endParaRPr lang="en-US" sz="2200" dirty="0" smtClean="0"/>
          </a:p>
          <a:p>
            <a:r>
              <a:rPr lang="en-US" sz="2200" dirty="0" smtClean="0"/>
              <a:t> (ii) Given a density of 4.5 × </a:t>
            </a:r>
            <a:r>
              <a:rPr lang="en-US" sz="2200" dirty="0" smtClean="0"/>
              <a:t>10</a:t>
            </a:r>
            <a:r>
              <a:rPr lang="en-US" sz="2200" baseline="30000" dirty="0" smtClean="0"/>
              <a:t>7</a:t>
            </a:r>
            <a:r>
              <a:rPr lang="en-US" sz="2200" dirty="0" smtClean="0"/>
              <a:t> </a:t>
            </a:r>
            <a:r>
              <a:rPr lang="en-US" sz="2200" dirty="0" smtClean="0"/>
              <a:t>termites per hectare and optimal conditions, calculate the annual </a:t>
            </a:r>
            <a:r>
              <a:rPr lang="en-US" sz="2200" dirty="0" smtClean="0"/>
              <a:t>amount of </a:t>
            </a:r>
            <a:r>
              <a:rPr lang="en-US" sz="2200" dirty="0" smtClean="0"/>
              <a:t>methane emitted, in kilograms, by the termites inhabiting a 2,000-hectare tropical rain forest</a:t>
            </a:r>
            <a:r>
              <a:rPr lang="en-US" sz="2200" dirty="0" smtClean="0"/>
              <a:t>.</a:t>
            </a:r>
          </a:p>
          <a:p>
            <a:endParaRPr lang="en-US" sz="2200" dirty="0" smtClean="0"/>
          </a:p>
          <a:p>
            <a:pPr>
              <a:buNone/>
            </a:pPr>
            <a:r>
              <a:rPr lang="en-US" sz="2200" dirty="0" smtClean="0"/>
              <a:t>(</a:t>
            </a:r>
            <a:r>
              <a:rPr lang="en-US" sz="2200" dirty="0" smtClean="0"/>
              <a:t>b) It has been observed that soon after a tropical rain forest is cleared, termite density increases to an </a:t>
            </a:r>
            <a:r>
              <a:rPr lang="en-US" sz="2200" dirty="0" smtClean="0"/>
              <a:t>estimated 6.8 </a:t>
            </a:r>
            <a:r>
              <a:rPr lang="en-US" sz="2200" dirty="0" smtClean="0"/>
              <a:t>× </a:t>
            </a:r>
            <a:r>
              <a:rPr lang="en-US" sz="2200" dirty="0" smtClean="0"/>
              <a:t>10</a:t>
            </a:r>
            <a:r>
              <a:rPr lang="en-US" sz="2200" baseline="30000" dirty="0" smtClean="0"/>
              <a:t>7</a:t>
            </a:r>
            <a:r>
              <a:rPr lang="en-US" sz="2200" dirty="0" smtClean="0"/>
              <a:t> termites </a:t>
            </a:r>
            <a:r>
              <a:rPr lang="en-US" sz="2200" dirty="0" smtClean="0"/>
              <a:t>per hectare. Thereafter, the termite population size decreases dramatically.</a:t>
            </a:r>
          </a:p>
          <a:p>
            <a:r>
              <a:rPr lang="en-US" sz="2200" dirty="0" smtClean="0"/>
              <a:t> (</a:t>
            </a:r>
            <a:r>
              <a:rPr lang="en-US" sz="2200" dirty="0" err="1" smtClean="0"/>
              <a:t>i</a:t>
            </a:r>
            <a:r>
              <a:rPr lang="en-US" sz="2200" dirty="0" smtClean="0"/>
              <a:t>) What is the most likely reason that the density of the termites increases when a tropical rain forest </a:t>
            </a:r>
            <a:r>
              <a:rPr lang="en-US" sz="2200" dirty="0" smtClean="0"/>
              <a:t>is cleared</a:t>
            </a:r>
            <a:r>
              <a:rPr lang="en-US" sz="2200" dirty="0" smtClean="0"/>
              <a:t>?</a:t>
            </a:r>
          </a:p>
          <a:p>
            <a:r>
              <a:rPr lang="en-US" sz="2200" dirty="0" smtClean="0"/>
              <a:t> (ii) Why do the termite populations eventually decrease dramatically</a:t>
            </a:r>
            <a:r>
              <a:rPr lang="en-US" sz="2200" dirty="0" smtClean="0"/>
              <a:t>?</a:t>
            </a:r>
          </a:p>
          <a:p>
            <a:endParaRPr lang="en-US" sz="2200" dirty="0" smtClean="0"/>
          </a:p>
          <a:p>
            <a:pPr>
              <a:buNone/>
            </a:pPr>
            <a:r>
              <a:rPr lang="en-US" sz="2200" dirty="0" smtClean="0"/>
              <a:t>(c) Describe one way, other than changes in termite activity, that tropical rain forest destruction contributes </a:t>
            </a:r>
            <a:r>
              <a:rPr lang="en-US" sz="2200" dirty="0" smtClean="0"/>
              <a:t>to anthropogenic </a:t>
            </a:r>
            <a:r>
              <a:rPr lang="en-US" sz="2200" dirty="0" smtClean="0"/>
              <a:t>climate change. </a:t>
            </a:r>
            <a:endParaRPr lang="en-US"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#4</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You are in a desert.  Give two examples of abiotic factors and two examples of biotic factors in a desert.</a:t>
            </a:r>
          </a:p>
          <a:p>
            <a:endParaRPr lang="en-US" dirty="0" smtClean="0"/>
          </a:p>
          <a:p>
            <a:r>
              <a:rPr lang="en-US" dirty="0" smtClean="0"/>
              <a:t>Why are estuaries, like mangrove forests, important?</a:t>
            </a:r>
          </a:p>
          <a:p>
            <a:endParaRPr lang="en-US" dirty="0" smtClean="0"/>
          </a:p>
          <a:p>
            <a:r>
              <a:rPr lang="en-US" dirty="0" smtClean="0"/>
              <a:t>We used salinity in the Mangrove Forest example.  Name some other examples of limiting factors?  Give an example of how one of those limiting factors can influence the tolerance of an environment.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Limiting Factors – Coastal Zones</a:t>
            </a:r>
            <a:endParaRPr lang="en-US" dirty="0"/>
          </a:p>
        </p:txBody>
      </p:sp>
      <p:sp>
        <p:nvSpPr>
          <p:cNvPr id="3" name="Content Placeholder 2"/>
          <p:cNvSpPr>
            <a:spLocks noGrp="1"/>
          </p:cNvSpPr>
          <p:nvPr>
            <p:ph idx="1"/>
          </p:nvPr>
        </p:nvSpPr>
        <p:spPr>
          <a:xfrm>
            <a:off x="609600" y="1447800"/>
            <a:ext cx="8324088" cy="4800600"/>
          </a:xfrm>
        </p:spPr>
        <p:txBody>
          <a:bodyPr>
            <a:normAutofit fontScale="77500" lnSpcReduction="20000"/>
          </a:bodyPr>
          <a:lstStyle/>
          <a:p>
            <a:pPr>
              <a:buNone/>
            </a:pPr>
            <a:r>
              <a:rPr lang="en-US" b="1" u="sng" dirty="0" smtClean="0"/>
              <a:t>Limiting Factor </a:t>
            </a:r>
            <a:r>
              <a:rPr lang="en-US" dirty="0" smtClean="0"/>
              <a:t>– a non-living factor that can prevent the survival of a species</a:t>
            </a:r>
          </a:p>
          <a:p>
            <a:endParaRPr lang="en-US" dirty="0" smtClean="0"/>
          </a:p>
          <a:p>
            <a:r>
              <a:rPr lang="en-US" dirty="0" smtClean="0"/>
              <a:t>Temperature</a:t>
            </a:r>
          </a:p>
          <a:p>
            <a:endParaRPr lang="en-US" dirty="0" smtClean="0"/>
          </a:p>
          <a:p>
            <a:r>
              <a:rPr lang="en-US" dirty="0" smtClean="0"/>
              <a:t>Access to sunlight</a:t>
            </a:r>
          </a:p>
          <a:p>
            <a:endParaRPr lang="en-US" dirty="0" smtClean="0"/>
          </a:p>
          <a:p>
            <a:r>
              <a:rPr lang="en-US" dirty="0" smtClean="0"/>
              <a:t>Dissolved oxygen content</a:t>
            </a:r>
          </a:p>
          <a:p>
            <a:pPr lvl="1"/>
            <a:r>
              <a:rPr lang="en-US" dirty="0" smtClean="0"/>
              <a:t>Higher oxygen levels close to surface</a:t>
            </a:r>
          </a:p>
          <a:p>
            <a:pPr lvl="1"/>
            <a:r>
              <a:rPr lang="en-US" dirty="0" smtClean="0"/>
              <a:t>Depends on #producers, #decomposers, temp</a:t>
            </a:r>
          </a:p>
          <a:p>
            <a:endParaRPr lang="en-US" dirty="0" smtClean="0"/>
          </a:p>
          <a:p>
            <a:r>
              <a:rPr lang="en-US" dirty="0" smtClean="0"/>
              <a:t>Nutrient availability</a:t>
            </a:r>
          </a:p>
          <a:p>
            <a:pPr lvl="1"/>
            <a:r>
              <a:rPr lang="en-US" dirty="0" smtClean="0"/>
              <a:t>Higher nutrients on ocean floor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066800"/>
            <a:ext cx="8953500" cy="5791200"/>
          </a:xfrm>
          <a:prstGeom prst="rect">
            <a:avLst/>
          </a:prstGeom>
          <a:noFill/>
          <a:ln w="9525">
            <a:noFill/>
            <a:miter lim="800000"/>
            <a:headEnd/>
            <a:tailEnd/>
          </a:ln>
        </p:spPr>
      </p:pic>
      <p:sp>
        <p:nvSpPr>
          <p:cNvPr id="2" name="Title 1"/>
          <p:cNvSpPr>
            <a:spLocks noGrp="1"/>
          </p:cNvSpPr>
          <p:nvPr>
            <p:ph type="title"/>
          </p:nvPr>
        </p:nvSpPr>
        <p:spPr>
          <a:xfrm>
            <a:off x="381000" y="0"/>
            <a:ext cx="8229600" cy="1143000"/>
          </a:xfrm>
        </p:spPr>
        <p:txBody>
          <a:bodyPr/>
          <a:lstStyle/>
          <a:p>
            <a:r>
              <a:rPr lang="en-US" dirty="0" smtClean="0"/>
              <a:t>Importance of Ocean Currents</a:t>
            </a:r>
            <a:endParaRPr lang="en-US" dirty="0"/>
          </a:p>
        </p:txBody>
      </p:sp>
      <p:sp>
        <p:nvSpPr>
          <p:cNvPr id="3" name="Content Placeholder 2"/>
          <p:cNvSpPr>
            <a:spLocks noGrp="1"/>
          </p:cNvSpPr>
          <p:nvPr>
            <p:ph sz="half" idx="1"/>
          </p:nvPr>
        </p:nvSpPr>
        <p:spPr>
          <a:xfrm>
            <a:off x="304800" y="1524000"/>
            <a:ext cx="8229600" cy="5105400"/>
          </a:xfrm>
        </p:spPr>
        <p:txBody>
          <a:bodyPr>
            <a:normAutofit/>
          </a:bodyPr>
          <a:lstStyle/>
          <a:p>
            <a:r>
              <a:rPr lang="en-US" b="1" u="sng" dirty="0" smtClean="0"/>
              <a:t>Upwelling</a:t>
            </a:r>
            <a:r>
              <a:rPr lang="en-US" dirty="0" smtClean="0"/>
              <a:t> – cycling of warm  surface water with cool deep water</a:t>
            </a:r>
          </a:p>
          <a:p>
            <a:endParaRPr lang="en-US" dirty="0" smtClean="0"/>
          </a:p>
          <a:p>
            <a:endParaRPr lang="en-US" dirty="0" smtClean="0"/>
          </a:p>
          <a:p>
            <a:pPr lvl="1"/>
            <a:r>
              <a:rPr lang="en-US" dirty="0" smtClean="0"/>
              <a:t>Nutrient cycling </a:t>
            </a:r>
          </a:p>
          <a:p>
            <a:pPr lvl="1"/>
            <a:endParaRPr lang="en-US" dirty="0" smtClean="0"/>
          </a:p>
          <a:p>
            <a:pPr lvl="1"/>
            <a:endParaRPr lang="en-US" dirty="0" smtClean="0"/>
          </a:p>
          <a:p>
            <a:pPr lvl="1"/>
            <a:r>
              <a:rPr lang="en-US" dirty="0" smtClean="0"/>
              <a:t>Aquatic – Phytoplankton and whales</a:t>
            </a:r>
          </a:p>
          <a:p>
            <a:pPr lvl="1"/>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El Nino</a:t>
            </a:r>
            <a:endParaRPr lang="en-US" dirty="0"/>
          </a:p>
        </p:txBody>
      </p:sp>
      <p:sp>
        <p:nvSpPr>
          <p:cNvPr id="4" name="Content Placeholder 3"/>
          <p:cNvSpPr>
            <a:spLocks noGrp="1"/>
          </p:cNvSpPr>
          <p:nvPr>
            <p:ph sz="half" idx="1"/>
          </p:nvPr>
        </p:nvSpPr>
        <p:spPr>
          <a:xfrm>
            <a:off x="0" y="1524000"/>
            <a:ext cx="5093208" cy="5638800"/>
          </a:xfrm>
        </p:spPr>
        <p:txBody>
          <a:bodyPr>
            <a:normAutofit/>
          </a:bodyPr>
          <a:lstStyle/>
          <a:p>
            <a:r>
              <a:rPr lang="en-US" sz="2800" b="1" u="sng" dirty="0" smtClean="0"/>
              <a:t>El Nino Southern Oscillation </a:t>
            </a:r>
            <a:r>
              <a:rPr lang="en-US" sz="2800" dirty="0" smtClean="0"/>
              <a:t>(ENSO) – in Pacific Ocean</a:t>
            </a:r>
          </a:p>
          <a:p>
            <a:endParaRPr lang="en-US" sz="2800" dirty="0" smtClean="0"/>
          </a:p>
          <a:p>
            <a:r>
              <a:rPr lang="en-US" sz="2800" dirty="0" smtClean="0"/>
              <a:t>Western winds weaken</a:t>
            </a:r>
          </a:p>
          <a:p>
            <a:pPr lvl="1"/>
            <a:r>
              <a:rPr lang="en-US" sz="2800" dirty="0" smtClean="0"/>
              <a:t>Occurs every 3-4 years</a:t>
            </a:r>
          </a:p>
          <a:p>
            <a:pPr lvl="1"/>
            <a:r>
              <a:rPr lang="en-US" sz="2800" dirty="0" smtClean="0"/>
              <a:t>Lasts several months</a:t>
            </a:r>
          </a:p>
          <a:p>
            <a:endParaRPr lang="en-US" sz="2800" dirty="0" smtClean="0"/>
          </a:p>
          <a:p>
            <a:r>
              <a:rPr lang="en-US" sz="2800" dirty="0" smtClean="0"/>
              <a:t>Result: no nutrient upwelling,  dramatic affects aquatic ecosystems</a:t>
            </a:r>
            <a:endParaRPr lang="en-US" sz="2800" dirty="0"/>
          </a:p>
        </p:txBody>
      </p:sp>
      <p:pic>
        <p:nvPicPr>
          <p:cNvPr id="7170" name="Picture 2"/>
          <p:cNvPicPr>
            <a:picLocks noChangeAspect="1" noChangeArrowheads="1"/>
          </p:cNvPicPr>
          <p:nvPr/>
        </p:nvPicPr>
        <p:blipFill>
          <a:blip r:embed="rId2" cstate="print"/>
          <a:srcRect/>
          <a:stretch>
            <a:fillRect/>
          </a:stretch>
        </p:blipFill>
        <p:spPr bwMode="auto">
          <a:xfrm>
            <a:off x="4953001" y="0"/>
            <a:ext cx="4191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1: Coastal Zone</a:t>
            </a:r>
            <a:endParaRPr lang="en-US" dirty="0"/>
          </a:p>
        </p:txBody>
      </p:sp>
      <p:sp>
        <p:nvSpPr>
          <p:cNvPr id="3" name="Content Placeholder 2"/>
          <p:cNvSpPr>
            <a:spLocks noGrp="1"/>
          </p:cNvSpPr>
          <p:nvPr>
            <p:ph sz="half" idx="1"/>
          </p:nvPr>
        </p:nvSpPr>
        <p:spPr>
          <a:xfrm>
            <a:off x="0" y="1920084"/>
            <a:ext cx="4495800" cy="4937915"/>
          </a:xfrm>
        </p:spPr>
        <p:txBody>
          <a:bodyPr>
            <a:normAutofit lnSpcReduction="10000"/>
          </a:bodyPr>
          <a:lstStyle/>
          <a:p>
            <a:r>
              <a:rPr lang="en-US" dirty="0" smtClean="0"/>
              <a:t>Shallow salt water</a:t>
            </a:r>
          </a:p>
          <a:p>
            <a:endParaRPr lang="en-US" dirty="0" smtClean="0"/>
          </a:p>
          <a:p>
            <a:r>
              <a:rPr lang="en-US" dirty="0" smtClean="0"/>
              <a:t>Close to shore</a:t>
            </a:r>
          </a:p>
          <a:p>
            <a:endParaRPr lang="en-US" dirty="0" smtClean="0"/>
          </a:p>
          <a:p>
            <a:r>
              <a:rPr lang="en-US" dirty="0" smtClean="0"/>
              <a:t>Light-rich, nutrient poor</a:t>
            </a:r>
          </a:p>
          <a:p>
            <a:endParaRPr lang="en-US" dirty="0" smtClean="0"/>
          </a:p>
          <a:p>
            <a:r>
              <a:rPr lang="en-US" dirty="0" smtClean="0"/>
              <a:t>Biodiversity</a:t>
            </a:r>
          </a:p>
          <a:p>
            <a:endParaRPr lang="en-US" dirty="0" smtClean="0"/>
          </a:p>
          <a:p>
            <a:r>
              <a:rPr lang="en-US" dirty="0" smtClean="0"/>
              <a:t>Threatened by human activity</a:t>
            </a:r>
          </a:p>
        </p:txBody>
      </p:sp>
      <p:sp>
        <p:nvSpPr>
          <p:cNvPr id="4" name="Content Placeholder 3"/>
          <p:cNvSpPr>
            <a:spLocks noGrp="1"/>
          </p:cNvSpPr>
          <p:nvPr>
            <p:ph sz="half" idx="2"/>
          </p:nvPr>
        </p:nvSpPr>
        <p:spPr/>
        <p:txBody>
          <a:bodyPr>
            <a:normAutofit lnSpcReduction="10000"/>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4419600" y="1371600"/>
            <a:ext cx="47244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98080" cy="1143000"/>
          </a:xfrm>
        </p:spPr>
        <p:txBody>
          <a:bodyPr/>
          <a:lstStyle/>
          <a:p>
            <a:r>
              <a:rPr lang="en-US" dirty="0" smtClean="0"/>
              <a:t>Coral Reefs</a:t>
            </a:r>
            <a:endParaRPr lang="en-US" dirty="0"/>
          </a:p>
        </p:txBody>
      </p:sp>
      <p:sp>
        <p:nvSpPr>
          <p:cNvPr id="3" name="Content Placeholder 2"/>
          <p:cNvSpPr>
            <a:spLocks noGrp="1"/>
          </p:cNvSpPr>
          <p:nvPr>
            <p:ph sz="half" idx="1"/>
          </p:nvPr>
        </p:nvSpPr>
        <p:spPr>
          <a:xfrm>
            <a:off x="0" y="914400"/>
            <a:ext cx="4495800" cy="5943600"/>
          </a:xfrm>
        </p:spPr>
        <p:txBody>
          <a:bodyPr>
            <a:normAutofit lnSpcReduction="10000"/>
          </a:bodyPr>
          <a:lstStyle/>
          <a:p>
            <a:r>
              <a:rPr lang="en-US" dirty="0" smtClean="0"/>
              <a:t>Tropical forests of the sea</a:t>
            </a:r>
          </a:p>
          <a:p>
            <a:pPr lvl="1"/>
            <a:r>
              <a:rPr lang="en-US" dirty="0" smtClean="0"/>
              <a:t>Near equator, biodiversity, nutrient poor water</a:t>
            </a:r>
          </a:p>
          <a:p>
            <a:pPr lvl="1"/>
            <a:endParaRPr lang="en-US" dirty="0" smtClean="0"/>
          </a:p>
          <a:p>
            <a:r>
              <a:rPr lang="en-US" dirty="0" smtClean="0"/>
              <a:t>Coral = </a:t>
            </a:r>
            <a:r>
              <a:rPr lang="en-US" b="1" u="sng" dirty="0" smtClean="0"/>
              <a:t>keystone species </a:t>
            </a:r>
            <a:r>
              <a:rPr lang="en-US" dirty="0" smtClean="0"/>
              <a:t>– affect many other organisms of ecosystem</a:t>
            </a:r>
          </a:p>
          <a:p>
            <a:endParaRPr lang="en-US" dirty="0" smtClean="0"/>
          </a:p>
          <a:p>
            <a:r>
              <a:rPr lang="en-US" dirty="0" smtClean="0"/>
              <a:t>Coral and algae = mutualism relationship</a:t>
            </a:r>
          </a:p>
          <a:p>
            <a:endParaRPr lang="en-US" dirty="0" smtClean="0"/>
          </a:p>
          <a:p>
            <a:r>
              <a:rPr lang="en-US" i="1" u="sng" dirty="0" smtClean="0"/>
              <a:t>Another</a:t>
            </a:r>
            <a:r>
              <a:rPr lang="en-US" dirty="0" smtClean="0"/>
              <a:t>: sea kraits and crevally</a:t>
            </a:r>
          </a:p>
          <a:p>
            <a:endParaRPr lang="en-US" dirty="0" smtClean="0"/>
          </a:p>
          <a:p>
            <a:endParaRPr lang="en-US" dirty="0"/>
          </a:p>
        </p:txBody>
      </p:sp>
      <p:pic>
        <p:nvPicPr>
          <p:cNvPr id="32770" name="Picture 2" descr="http://static.guim.co.uk/sys-images/Guardian/About/General/2011/2/23/1298488013408/Coral-reef-near-Fiji-007.jpg"/>
          <p:cNvPicPr>
            <a:picLocks noChangeAspect="1" noChangeArrowheads="1"/>
          </p:cNvPicPr>
          <p:nvPr/>
        </p:nvPicPr>
        <p:blipFill>
          <a:blip r:embed="rId2" cstate="print"/>
          <a:srcRect/>
          <a:stretch>
            <a:fillRect/>
          </a:stretch>
        </p:blipFill>
        <p:spPr bwMode="auto">
          <a:xfrm>
            <a:off x="4343400" y="0"/>
            <a:ext cx="4800600" cy="3810000"/>
          </a:xfrm>
          <a:prstGeom prst="rect">
            <a:avLst/>
          </a:prstGeom>
          <a:noFill/>
        </p:spPr>
      </p:pic>
      <p:pic>
        <p:nvPicPr>
          <p:cNvPr id="32772" name="Picture 4" descr="http://cdn2.arkive.org/media/CC/CC141254-25BF-4EAF-8C10-055D919DE79E/Presentation.Large/Black-banded-sea-kraits-hunting-with-yellow-goatfish-and-bluefin-trevally.jpg"/>
          <p:cNvPicPr>
            <a:picLocks noChangeAspect="1" noChangeArrowheads="1"/>
          </p:cNvPicPr>
          <p:nvPr/>
        </p:nvPicPr>
        <p:blipFill>
          <a:blip r:embed="rId3" cstate="print"/>
          <a:srcRect/>
          <a:stretch>
            <a:fillRect/>
          </a:stretch>
        </p:blipFill>
        <p:spPr bwMode="auto">
          <a:xfrm>
            <a:off x="3962400" y="3733800"/>
            <a:ext cx="5181600" cy="3124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Coral and Algae: A Case Study</a:t>
            </a:r>
            <a:endParaRPr lang="en-US" dirty="0"/>
          </a:p>
        </p:txBody>
      </p:sp>
      <p:sp>
        <p:nvSpPr>
          <p:cNvPr id="3" name="Content Placeholder 2"/>
          <p:cNvSpPr>
            <a:spLocks noGrp="1"/>
          </p:cNvSpPr>
          <p:nvPr>
            <p:ph sz="half" idx="1"/>
          </p:nvPr>
        </p:nvSpPr>
        <p:spPr>
          <a:xfrm>
            <a:off x="0" y="1371600"/>
            <a:ext cx="4648200" cy="5486399"/>
          </a:xfrm>
        </p:spPr>
        <p:txBody>
          <a:bodyPr>
            <a:normAutofit lnSpcReduction="10000"/>
          </a:bodyPr>
          <a:lstStyle/>
          <a:p>
            <a:r>
              <a:rPr lang="en-US" dirty="0" smtClean="0"/>
              <a:t>Algae live inside coral</a:t>
            </a:r>
          </a:p>
          <a:p>
            <a:pPr lvl="1"/>
            <a:r>
              <a:rPr lang="en-US" b="1" u="sng" dirty="0" smtClean="0"/>
              <a:t>mutualism</a:t>
            </a:r>
          </a:p>
          <a:p>
            <a:endParaRPr lang="en-US" dirty="0" smtClean="0"/>
          </a:p>
          <a:p>
            <a:pPr>
              <a:buNone/>
            </a:pPr>
            <a:r>
              <a:rPr lang="en-US" dirty="0" smtClean="0"/>
              <a:t>+ = algae make food (photosynthesis)</a:t>
            </a:r>
          </a:p>
          <a:p>
            <a:pPr>
              <a:buNone/>
            </a:pPr>
            <a:r>
              <a:rPr lang="en-US" dirty="0" smtClean="0"/>
              <a:t>+  = coral protect and provide nutrient-rich </a:t>
            </a:r>
            <a:r>
              <a:rPr lang="en-US" dirty="0" err="1" smtClean="0"/>
              <a:t>enviro</a:t>
            </a:r>
            <a:r>
              <a:rPr lang="en-US" dirty="0" smtClean="0"/>
              <a:t>.</a:t>
            </a:r>
          </a:p>
          <a:p>
            <a:pPr>
              <a:buNone/>
            </a:pPr>
            <a:endParaRPr lang="en-US" dirty="0" smtClean="0"/>
          </a:p>
          <a:p>
            <a:r>
              <a:rPr lang="en-US" dirty="0" smtClean="0"/>
              <a:t>Nutrients make coral skeleton (calcium carbonate)</a:t>
            </a:r>
          </a:p>
          <a:p>
            <a:pPr lvl="1"/>
            <a:r>
              <a:rPr lang="en-US" dirty="0" smtClean="0"/>
              <a:t>Regulates CO2 levels</a:t>
            </a:r>
          </a:p>
          <a:p>
            <a:endParaRPr lang="en-US" dirty="0" smtClean="0"/>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4572000" y="1676400"/>
            <a:ext cx="40386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normAutofit fontScale="90000"/>
          </a:bodyPr>
          <a:lstStyle/>
          <a:p>
            <a:r>
              <a:rPr lang="en-US" dirty="0" smtClean="0"/>
              <a:t>Coral and Algae: </a:t>
            </a:r>
            <a:br>
              <a:rPr lang="en-US" dirty="0" smtClean="0"/>
            </a:br>
            <a:r>
              <a:rPr lang="en-US" dirty="0" smtClean="0"/>
              <a:t>Healthy and Bleached</a:t>
            </a:r>
            <a:endParaRPr lang="en-US" dirty="0"/>
          </a:p>
        </p:txBody>
      </p:sp>
      <p:sp>
        <p:nvSpPr>
          <p:cNvPr id="5" name="Content Placeholder 4"/>
          <p:cNvSpPr>
            <a:spLocks noGrp="1"/>
          </p:cNvSpPr>
          <p:nvPr>
            <p:ph idx="1"/>
          </p:nvPr>
        </p:nvSpPr>
        <p:spPr/>
        <p:txBody>
          <a:bodyPr/>
          <a:lstStyle/>
          <a:p>
            <a:endParaRPr lang="en-US"/>
          </a:p>
        </p:txBody>
      </p:sp>
      <p:pic>
        <p:nvPicPr>
          <p:cNvPr id="74754" name="Picture 2" descr="http://www.reefresilience.org/images/Bleaching-and-mortality.gif"/>
          <p:cNvPicPr>
            <a:picLocks noChangeAspect="1" noChangeArrowheads="1"/>
          </p:cNvPicPr>
          <p:nvPr/>
        </p:nvPicPr>
        <p:blipFill>
          <a:blip r:embed="rId2" cstate="print"/>
          <a:srcRect/>
          <a:stretch>
            <a:fillRect/>
          </a:stretch>
        </p:blipFill>
        <p:spPr bwMode="auto">
          <a:xfrm>
            <a:off x="609600" y="3657600"/>
            <a:ext cx="8153400" cy="3200400"/>
          </a:xfrm>
          <a:prstGeom prst="rect">
            <a:avLst/>
          </a:prstGeom>
          <a:noFill/>
        </p:spPr>
      </p:pic>
      <p:pic>
        <p:nvPicPr>
          <p:cNvPr id="74756" name="Picture 4" descr="http://ocean.si.edu/sites/default/files/styles/663x/public/photos/4.01_R01_G02-full_1.jpg?itok=E2BMRT6h"/>
          <p:cNvPicPr>
            <a:picLocks noChangeAspect="1" noChangeArrowheads="1"/>
          </p:cNvPicPr>
          <p:nvPr/>
        </p:nvPicPr>
        <p:blipFill>
          <a:blip r:embed="rId3" cstate="print"/>
          <a:srcRect/>
          <a:stretch>
            <a:fillRect/>
          </a:stretch>
        </p:blipFill>
        <p:spPr bwMode="auto">
          <a:xfrm>
            <a:off x="609600" y="1143000"/>
            <a:ext cx="8153400" cy="24765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1371</Words>
  <Application>Microsoft Office PowerPoint</Application>
  <PresentationFormat>On-screen Show (4:3)</PresentationFormat>
  <Paragraphs>207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Warm Up #6</vt:lpstr>
      <vt:lpstr>Water Biomes</vt:lpstr>
      <vt:lpstr>Limiting Factors – Coastal Zones</vt:lpstr>
      <vt:lpstr>Importance of Ocean Currents</vt:lpstr>
      <vt:lpstr>El Nino</vt:lpstr>
      <vt:lpstr>Type 1: Coastal Zone</vt:lpstr>
      <vt:lpstr>Coral Reefs</vt:lpstr>
      <vt:lpstr>Coral and Algae: A Case Study</vt:lpstr>
      <vt:lpstr>Coral and Algae:  Healthy and Bleached</vt:lpstr>
      <vt:lpstr>Coral and Algae  cont’d</vt:lpstr>
      <vt:lpstr>Effects of Coral Bleaching</vt:lpstr>
      <vt:lpstr>Intertidal Zones</vt:lpstr>
      <vt:lpstr>Barrier Islands and Beach Erosion</vt:lpstr>
      <vt:lpstr>Open Sea</vt:lpstr>
      <vt:lpstr>Quick Quiz # 3 </vt:lpstr>
      <vt:lpstr>Slide 16</vt:lpstr>
      <vt:lpstr>Warm Up #3</vt:lpstr>
      <vt:lpstr>Slide 18</vt:lpstr>
      <vt:lpstr>Warm Up # 7</vt:lpstr>
      <vt:lpstr>Ecosystems</vt:lpstr>
      <vt:lpstr>What is an Ecosystem?</vt:lpstr>
      <vt:lpstr>Ecosystem: Non-Living Factors</vt:lpstr>
      <vt:lpstr>Setting Ecosystem Boundaries</vt:lpstr>
      <vt:lpstr>Real Life Drama: Mangroves in Florida</vt:lpstr>
      <vt:lpstr>Effects on Loss of Mangroves</vt:lpstr>
      <vt:lpstr>Range of Tolerance</vt:lpstr>
      <vt:lpstr>Limiting Factors by Biome</vt:lpstr>
      <vt:lpstr>Warm Up #5</vt:lpstr>
      <vt:lpstr>Quick Quiz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#6</dc:title>
  <dc:creator>Windows User</dc:creator>
  <cp:lastModifiedBy>Windows User</cp:lastModifiedBy>
  <cp:revision>1</cp:revision>
  <dcterms:created xsi:type="dcterms:W3CDTF">2015-01-27T16:22:33Z</dcterms:created>
  <dcterms:modified xsi:type="dcterms:W3CDTF">2015-01-27T16:23:08Z</dcterms:modified>
</cp:coreProperties>
</file>