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1DFDD1F-7AE7-4FFE-9CC9-9EA8FD187B32}" type="datetimeFigureOut">
              <a:rPr lang="en-US" smtClean="0"/>
              <a:pPr/>
              <a:t>8/28/2013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6FE3489-7103-4F85-8B0D-57489B8183F5}"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DFDD1F-7AE7-4FFE-9CC9-9EA8FD187B32}"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E3489-7103-4F85-8B0D-57489B8183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DFDD1F-7AE7-4FFE-9CC9-9EA8FD187B32}"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E3489-7103-4F85-8B0D-57489B8183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DFDD1F-7AE7-4FFE-9CC9-9EA8FD187B32}"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E3489-7103-4F85-8B0D-57489B8183F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DFDD1F-7AE7-4FFE-9CC9-9EA8FD187B32}" type="datetimeFigureOut">
              <a:rPr lang="en-US" smtClean="0"/>
              <a:pPr/>
              <a:t>8/28/2013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6FE3489-7103-4F85-8B0D-57489B8183F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DFDD1F-7AE7-4FFE-9CC9-9EA8FD187B32}"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E3489-7103-4F85-8B0D-57489B8183F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DFDD1F-7AE7-4FFE-9CC9-9EA8FD187B32}" type="datetimeFigureOut">
              <a:rPr lang="en-US" smtClean="0"/>
              <a:pPr/>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E3489-7103-4F85-8B0D-57489B8183F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DFDD1F-7AE7-4FFE-9CC9-9EA8FD187B32}" type="datetimeFigureOut">
              <a:rPr lang="en-US" smtClean="0"/>
              <a:pPr/>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E3489-7103-4F85-8B0D-57489B8183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FDD1F-7AE7-4FFE-9CC9-9EA8FD187B32}" type="datetimeFigureOut">
              <a:rPr lang="en-US" smtClean="0"/>
              <a:pPr/>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E3489-7103-4F85-8B0D-57489B8183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DFDD1F-7AE7-4FFE-9CC9-9EA8FD187B32}"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E3489-7103-4F85-8B0D-57489B8183F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DFDD1F-7AE7-4FFE-9CC9-9EA8FD187B32}" type="datetimeFigureOut">
              <a:rPr lang="en-US" smtClean="0"/>
              <a:pPr/>
              <a:t>8/28/2013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6FE3489-7103-4F85-8B0D-57489B8183F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1DFDD1F-7AE7-4FFE-9CC9-9EA8FD187B32}" type="datetimeFigureOut">
              <a:rPr lang="en-US" smtClean="0"/>
              <a:pPr/>
              <a:t>8/28/2013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6FE3489-7103-4F85-8B0D-57489B8183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7772400" cy="1143000"/>
          </a:xfrm>
        </p:spPr>
        <p:txBody>
          <a:bodyPr/>
          <a:lstStyle/>
          <a:p>
            <a:r>
              <a:rPr lang="en-US" dirty="0" smtClean="0"/>
              <a:t>Warm Up #4</a:t>
            </a:r>
            <a:endParaRPr lang="en-US" dirty="0"/>
          </a:p>
        </p:txBody>
      </p:sp>
      <p:sp>
        <p:nvSpPr>
          <p:cNvPr id="5" name="Content Placeholder 4"/>
          <p:cNvSpPr>
            <a:spLocks noGrp="1"/>
          </p:cNvSpPr>
          <p:nvPr>
            <p:ph sz="quarter" idx="1"/>
          </p:nvPr>
        </p:nvSpPr>
        <p:spPr>
          <a:xfrm>
            <a:off x="0" y="1219200"/>
            <a:ext cx="9144000" cy="5334000"/>
          </a:xfrm>
        </p:spPr>
        <p:txBody>
          <a:bodyPr>
            <a:noAutofit/>
          </a:bodyPr>
          <a:lstStyle/>
          <a:p>
            <a:r>
              <a:rPr lang="en-US" sz="2800" dirty="0" smtClean="0"/>
              <a:t>Place the following numbers in standard form.</a:t>
            </a:r>
          </a:p>
          <a:p>
            <a:pPr algn="ctr">
              <a:buNone/>
            </a:pPr>
            <a:r>
              <a:rPr lang="en-US" sz="4400" dirty="0" smtClean="0"/>
              <a:t>8.41x10</a:t>
            </a:r>
            <a:r>
              <a:rPr lang="en-US" sz="4400" baseline="30000" dirty="0" smtClean="0"/>
              <a:t>4</a:t>
            </a:r>
            <a:r>
              <a:rPr lang="en-US" sz="4400" dirty="0" smtClean="0"/>
              <a:t>		2.1x10</a:t>
            </a:r>
            <a:r>
              <a:rPr lang="en-US" sz="4400" baseline="30000" dirty="0" smtClean="0"/>
              <a:t>-2</a:t>
            </a:r>
            <a:r>
              <a:rPr lang="en-US" sz="4400" dirty="0" smtClean="0"/>
              <a:t>		8.3x10</a:t>
            </a:r>
            <a:r>
              <a:rPr lang="en-US" sz="4400" baseline="30000" dirty="0" smtClean="0"/>
              <a:t>1</a:t>
            </a:r>
          </a:p>
          <a:p>
            <a:endParaRPr lang="en-US" sz="2800" dirty="0" smtClean="0"/>
          </a:p>
          <a:p>
            <a:r>
              <a:rPr lang="en-US" sz="2800" dirty="0" smtClean="0"/>
              <a:t>Find the products/sums of the following, rounding appropriately:</a:t>
            </a:r>
          </a:p>
          <a:p>
            <a:pPr algn="ctr">
              <a:buNone/>
            </a:pPr>
            <a:r>
              <a:rPr lang="en-US" sz="4000" dirty="0" smtClean="0"/>
              <a:t>(2x10</a:t>
            </a:r>
            <a:r>
              <a:rPr lang="en-US" sz="4000" baseline="30000" dirty="0" smtClean="0"/>
              <a:t>7</a:t>
            </a:r>
            <a:r>
              <a:rPr lang="en-US" sz="4000" dirty="0" smtClean="0"/>
              <a:t>)(7.51x10</a:t>
            </a:r>
            <a:r>
              <a:rPr lang="en-US" sz="4000" baseline="30000" dirty="0" smtClean="0"/>
              <a:t>-4</a:t>
            </a:r>
            <a:r>
              <a:rPr lang="en-US" sz="4000" dirty="0" smtClean="0"/>
              <a:t>)	    (3.111x10</a:t>
            </a:r>
            <a:r>
              <a:rPr lang="en-US" sz="4000" baseline="30000" dirty="0" smtClean="0"/>
              <a:t>6</a:t>
            </a:r>
            <a:r>
              <a:rPr lang="en-US" sz="4000" dirty="0" smtClean="0"/>
              <a:t>)+(5.72x10</a:t>
            </a:r>
            <a:r>
              <a:rPr lang="en-US" sz="4000" baseline="30000" dirty="0" smtClean="0"/>
              <a:t>6</a:t>
            </a:r>
            <a:r>
              <a:rPr lang="en-US" sz="4000" dirty="0" smtClean="0"/>
              <a:t>)</a:t>
            </a:r>
          </a:p>
          <a:p>
            <a:endParaRPr lang="en-US" sz="2800" dirty="0" smtClean="0"/>
          </a:p>
          <a:p>
            <a:endParaRPr lang="en-US" sz="2800" dirty="0" smtClean="0"/>
          </a:p>
          <a:p>
            <a:r>
              <a:rPr lang="en-US" sz="3600" dirty="0" smtClean="0"/>
              <a:t>What must be done to make any experiment legit?</a:t>
            </a:r>
            <a:r>
              <a:rPr lang="en-US" sz="3600" i="1" dirty="0" smtClean="0"/>
              <a:t> (list four things)</a:t>
            </a:r>
            <a:endParaRPr lang="en-US" sz="36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Theory vs. Law</a:t>
            </a:r>
            <a:endParaRPr lang="en-US" dirty="0"/>
          </a:p>
        </p:txBody>
      </p:sp>
      <p:sp>
        <p:nvSpPr>
          <p:cNvPr id="3" name="Content Placeholder 2"/>
          <p:cNvSpPr>
            <a:spLocks noGrp="1"/>
          </p:cNvSpPr>
          <p:nvPr>
            <p:ph sz="quarter" idx="1"/>
          </p:nvPr>
        </p:nvSpPr>
        <p:spPr>
          <a:xfrm>
            <a:off x="228600" y="1447800"/>
            <a:ext cx="4572000" cy="5181600"/>
          </a:xfrm>
        </p:spPr>
        <p:txBody>
          <a:bodyPr>
            <a:normAutofit/>
          </a:bodyPr>
          <a:lstStyle/>
          <a:p>
            <a:r>
              <a:rPr lang="en-US" b="1" u="sng" dirty="0" smtClean="0"/>
              <a:t>Theory</a:t>
            </a:r>
            <a:r>
              <a:rPr lang="en-US" dirty="0" smtClean="0"/>
              <a:t> – a hypothesis supported by repeated testing</a:t>
            </a:r>
          </a:p>
          <a:p>
            <a:pPr lvl="1"/>
            <a:r>
              <a:rPr lang="en-US" dirty="0" smtClean="0"/>
              <a:t>Theory of Evolution</a:t>
            </a:r>
          </a:p>
          <a:p>
            <a:pPr lvl="1"/>
            <a:r>
              <a:rPr lang="en-US" dirty="0" smtClean="0"/>
              <a:t>CAN be disproven, although HIGHLY UNLIKELY</a:t>
            </a:r>
          </a:p>
          <a:p>
            <a:pPr lvl="1"/>
            <a:endParaRPr lang="en-US" dirty="0"/>
          </a:p>
          <a:p>
            <a:r>
              <a:rPr lang="en-US" b="1" u="sng" dirty="0" smtClean="0"/>
              <a:t>Law</a:t>
            </a:r>
            <a:r>
              <a:rPr lang="en-US" dirty="0" smtClean="0"/>
              <a:t> – generalized observations with NO exceptions</a:t>
            </a:r>
          </a:p>
          <a:p>
            <a:pPr lvl="1"/>
            <a:r>
              <a:rPr lang="en-US" dirty="0" smtClean="0"/>
              <a:t>Law of Gravity</a:t>
            </a:r>
          </a:p>
          <a:p>
            <a:pPr lvl="1"/>
            <a:r>
              <a:rPr lang="en-US" dirty="0" smtClean="0"/>
              <a:t>Something that just “is.”</a:t>
            </a:r>
            <a:endParaRPr lang="en-US" dirty="0"/>
          </a:p>
        </p:txBody>
      </p:sp>
      <p:pic>
        <p:nvPicPr>
          <p:cNvPr id="9218" name="Picture 2" descr="http://bp0.blogger.com/_Q0MBsmpdtmM/R5zNN-8_LEI/AAAAAAAAAGM/nrxP1PSIYVM/s320/gravity.gif"/>
          <p:cNvPicPr>
            <a:picLocks noChangeAspect="1" noChangeArrowheads="1"/>
          </p:cNvPicPr>
          <p:nvPr/>
        </p:nvPicPr>
        <p:blipFill>
          <a:blip r:embed="rId2" cstate="print"/>
          <a:srcRect/>
          <a:stretch>
            <a:fillRect/>
          </a:stretch>
        </p:blipFill>
        <p:spPr bwMode="auto">
          <a:xfrm>
            <a:off x="5257800" y="3505200"/>
            <a:ext cx="3352800" cy="3048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Quick </a:t>
            </a:r>
            <a:r>
              <a:rPr lang="en-US" smtClean="0"/>
              <a:t>Quiz </a:t>
            </a:r>
            <a:r>
              <a:rPr lang="en-US" smtClean="0"/>
              <a:t>#1</a:t>
            </a:r>
            <a:endParaRPr lang="en-US" dirty="0"/>
          </a:p>
        </p:txBody>
      </p:sp>
      <p:sp>
        <p:nvSpPr>
          <p:cNvPr id="6" name="Content Placeholder 5"/>
          <p:cNvSpPr>
            <a:spLocks noGrp="1"/>
          </p:cNvSpPr>
          <p:nvPr>
            <p:ph sz="quarter" idx="1"/>
          </p:nvPr>
        </p:nvSpPr>
        <p:spPr>
          <a:xfrm>
            <a:off x="152400" y="1447800"/>
            <a:ext cx="8686800" cy="5181600"/>
          </a:xfrm>
        </p:spPr>
        <p:txBody>
          <a:bodyPr>
            <a:normAutofit fontScale="92500" lnSpcReduction="10000"/>
          </a:bodyPr>
          <a:lstStyle/>
          <a:p>
            <a:pPr>
              <a:buNone/>
            </a:pPr>
            <a:r>
              <a:rPr lang="en-US" sz="2800" dirty="0" smtClean="0"/>
              <a:t>Caffeine appears to have a profound effect on most people.  I am designing an experiment to test the effects of caffeinated coffee on test subjects.  Half the samples receive decaffeinated coffee, and the other half receive caffeinated coffee.  Upon ingestion of the substance, the caffeinated subjects performed 50% better on their test than those who drank the placebo.</a:t>
            </a:r>
          </a:p>
          <a:p>
            <a:pPr>
              <a:buNone/>
            </a:pPr>
            <a:endParaRPr lang="en-US" dirty="0" smtClean="0"/>
          </a:p>
          <a:p>
            <a:r>
              <a:rPr lang="en-US" sz="3200" dirty="0" smtClean="0"/>
              <a:t>What is the control?  Why?</a:t>
            </a:r>
          </a:p>
          <a:p>
            <a:r>
              <a:rPr lang="en-US" sz="3200" dirty="0" smtClean="0"/>
              <a:t>What is the independent variable? Why?</a:t>
            </a:r>
          </a:p>
          <a:p>
            <a:r>
              <a:rPr lang="en-US" sz="3200" dirty="0" smtClean="0"/>
              <a:t>What is the dependent variable?  Why?</a:t>
            </a:r>
          </a:p>
          <a:p>
            <a:r>
              <a:rPr lang="en-US" sz="3200" dirty="0" smtClean="0"/>
              <a:t>What conclusion can be made?  What can be done to improve this experiment?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5</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In this lab we are testing the effects of salt on the boiling point of water.  Beaker 1 contains water. Beaker 2 contains the same amount of water, plus salt.  We will be placing both beakers on a hot plate, and measuring their temperatures in 2 minute intervals over a period of ten minutes.</a:t>
            </a:r>
          </a:p>
          <a:p>
            <a:endParaRPr lang="en-US" dirty="0" smtClean="0"/>
          </a:p>
          <a:p>
            <a:r>
              <a:rPr lang="en-US" dirty="0" smtClean="0"/>
              <a:t>What are three controls in this experiment?</a:t>
            </a:r>
          </a:p>
          <a:p>
            <a:endParaRPr lang="en-US" dirty="0" smtClean="0"/>
          </a:p>
          <a:p>
            <a:r>
              <a:rPr lang="en-US" dirty="0" smtClean="0"/>
              <a:t>What is the independent variable? How do you know?</a:t>
            </a:r>
          </a:p>
          <a:p>
            <a:endParaRPr lang="en-US" dirty="0" smtClean="0"/>
          </a:p>
          <a:p>
            <a:r>
              <a:rPr lang="en-US" dirty="0" smtClean="0"/>
              <a:t>What is the dependent variable?  How do you know?</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Scientific Method</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u="sng" dirty="0" smtClean="0"/>
              <a:t>Hypothesis</a:t>
            </a:r>
            <a:r>
              <a:rPr lang="en-US" dirty="0" smtClean="0"/>
              <a:t> – possible explanation of phenomena</a:t>
            </a:r>
          </a:p>
          <a:p>
            <a:endParaRPr lang="en-US" dirty="0" smtClean="0"/>
          </a:p>
          <a:p>
            <a:r>
              <a:rPr lang="en-US" b="1" u="sng" dirty="0" smtClean="0"/>
              <a:t>Multiple</a:t>
            </a:r>
            <a:r>
              <a:rPr lang="en-US" dirty="0" smtClean="0"/>
              <a:t> </a:t>
            </a:r>
            <a:r>
              <a:rPr lang="en-US" b="1" u="sng" dirty="0" smtClean="0"/>
              <a:t>Trials</a:t>
            </a:r>
            <a:r>
              <a:rPr lang="en-US" dirty="0" smtClean="0"/>
              <a:t> = ensures precision (and accuracy)</a:t>
            </a:r>
          </a:p>
          <a:p>
            <a:endParaRPr lang="en-US" dirty="0" smtClean="0"/>
          </a:p>
          <a:p>
            <a:r>
              <a:rPr lang="en-US" b="1" u="sng" dirty="0" smtClean="0"/>
              <a:t>Control</a:t>
            </a:r>
            <a:r>
              <a:rPr lang="en-US" dirty="0" smtClean="0"/>
              <a:t> – the constant (what you are comparing your experiment to)</a:t>
            </a:r>
          </a:p>
          <a:p>
            <a:endParaRPr lang="en-US" dirty="0" smtClean="0"/>
          </a:p>
          <a:p>
            <a:r>
              <a:rPr lang="en-US" b="1" u="sng" dirty="0" smtClean="0"/>
              <a:t>Independent</a:t>
            </a:r>
            <a:r>
              <a:rPr lang="en-US" dirty="0" smtClean="0"/>
              <a:t> </a:t>
            </a:r>
            <a:r>
              <a:rPr lang="en-US" b="1" u="sng" dirty="0" smtClean="0"/>
              <a:t>Variable</a:t>
            </a:r>
            <a:r>
              <a:rPr lang="en-US" dirty="0" smtClean="0"/>
              <a:t> – the thing the scientist is changing</a:t>
            </a:r>
          </a:p>
          <a:p>
            <a:endParaRPr lang="en-US" dirty="0" smtClean="0"/>
          </a:p>
          <a:p>
            <a:r>
              <a:rPr lang="en-US" b="1" u="sng" dirty="0" smtClean="0"/>
              <a:t>Dependent</a:t>
            </a:r>
            <a:r>
              <a:rPr lang="en-US" dirty="0" smtClean="0"/>
              <a:t> </a:t>
            </a:r>
            <a:r>
              <a:rPr lang="en-US" b="1" u="sng" dirty="0" smtClean="0"/>
              <a:t>Variable</a:t>
            </a:r>
            <a:r>
              <a:rPr lang="en-US" dirty="0" smtClean="0"/>
              <a:t> – “what are we trying to find?”</a:t>
            </a:r>
          </a:p>
          <a:p>
            <a:endParaRPr lang="en-US" dirty="0" smtClean="0"/>
          </a:p>
          <a:p>
            <a:r>
              <a:rPr lang="en-US" b="1" u="sng" dirty="0" smtClean="0"/>
              <a:t>Theory</a:t>
            </a:r>
            <a:r>
              <a:rPr lang="en-US" dirty="0" smtClean="0"/>
              <a:t> (proven via testing) vs. </a:t>
            </a:r>
            <a:r>
              <a:rPr lang="en-US" b="1" u="sng" dirty="0" smtClean="0"/>
              <a:t>Law</a:t>
            </a:r>
            <a:r>
              <a:rPr lang="en-US" dirty="0" smtClean="0"/>
              <a:t> (exists)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2" name="Title 1"/>
          <p:cNvSpPr>
            <a:spLocks noGrp="1"/>
          </p:cNvSpPr>
          <p:nvPr>
            <p:ph type="ctrTitle"/>
          </p:nvPr>
        </p:nvSpPr>
        <p:spPr/>
        <p:txBody>
          <a:bodyPr>
            <a:normAutofit/>
          </a:bodyPr>
          <a:lstStyle/>
          <a:p>
            <a:r>
              <a:rPr lang="en-US" sz="6600" dirty="0" smtClean="0"/>
              <a:t>Lab Safety</a:t>
            </a:r>
            <a:endParaRPr lang="en-US" sz="6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Chemicals</a:t>
            </a:r>
            <a:endParaRPr lang="en-US" dirty="0"/>
          </a:p>
        </p:txBody>
      </p:sp>
      <p:sp>
        <p:nvSpPr>
          <p:cNvPr id="3" name="Content Placeholder 2"/>
          <p:cNvSpPr>
            <a:spLocks noGrp="1"/>
          </p:cNvSpPr>
          <p:nvPr>
            <p:ph sz="quarter" idx="1"/>
          </p:nvPr>
        </p:nvSpPr>
        <p:spPr/>
        <p:txBody>
          <a:bodyPr/>
          <a:lstStyle/>
          <a:p>
            <a:r>
              <a:rPr lang="en-US" sz="3200" b="1" u="sng" dirty="0" smtClean="0"/>
              <a:t>Flammables and Combustibles </a:t>
            </a:r>
            <a:r>
              <a:rPr lang="en-US" sz="3200" dirty="0" smtClean="0"/>
              <a:t>– chemicals that can catch on fire</a:t>
            </a:r>
          </a:p>
          <a:p>
            <a:endParaRPr lang="en-US" sz="3200" dirty="0" smtClean="0"/>
          </a:p>
          <a:p>
            <a:r>
              <a:rPr lang="en-US" sz="3200" b="1" u="sng" dirty="0" smtClean="0"/>
              <a:t>Corrosives</a:t>
            </a:r>
            <a:r>
              <a:rPr lang="en-US" sz="3200" dirty="0" smtClean="0"/>
              <a:t> – things that damage/burn through skin tissue</a:t>
            </a:r>
          </a:p>
          <a:p>
            <a:endParaRPr lang="en-US" sz="3200" dirty="0" smtClean="0"/>
          </a:p>
          <a:p>
            <a:r>
              <a:rPr lang="en-US" sz="3200" b="1" u="sng" dirty="0" smtClean="0"/>
              <a:t>Pressure</a:t>
            </a:r>
            <a:r>
              <a:rPr lang="en-US" sz="3200" dirty="0" smtClean="0"/>
              <a:t> – chemicals that are dangerous at different pressures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Flammables</a:t>
            </a:r>
            <a:endParaRPr lang="en-US" dirty="0"/>
          </a:p>
        </p:txBody>
      </p:sp>
      <p:sp>
        <p:nvSpPr>
          <p:cNvPr id="3" name="Content Placeholder 2"/>
          <p:cNvSpPr>
            <a:spLocks noGrp="1"/>
          </p:cNvSpPr>
          <p:nvPr>
            <p:ph sz="quarter" idx="1"/>
          </p:nvPr>
        </p:nvSpPr>
        <p:spPr/>
        <p:txBody>
          <a:bodyPr>
            <a:normAutofit/>
          </a:bodyPr>
          <a:lstStyle/>
          <a:p>
            <a:r>
              <a:rPr lang="en-US" dirty="0" smtClean="0"/>
              <a:t>Ex. </a:t>
            </a:r>
            <a:r>
              <a:rPr lang="en-US" b="1" u="sng" dirty="0" smtClean="0"/>
              <a:t>Bunsen Burners </a:t>
            </a:r>
            <a:r>
              <a:rPr lang="en-US" dirty="0" smtClean="0"/>
              <a:t>(used in this lab!)</a:t>
            </a:r>
          </a:p>
          <a:p>
            <a:endParaRPr lang="en-US" dirty="0" smtClean="0"/>
          </a:p>
          <a:p>
            <a:r>
              <a:rPr lang="en-US" dirty="0" smtClean="0"/>
              <a:t>Precaution: </a:t>
            </a:r>
            <a:r>
              <a:rPr lang="en-US" b="1" u="sng" dirty="0" smtClean="0"/>
              <a:t>WEAR GOGGLES!</a:t>
            </a:r>
          </a:p>
          <a:p>
            <a:endParaRPr lang="en-US" dirty="0" smtClean="0"/>
          </a:p>
          <a:p>
            <a:r>
              <a:rPr lang="en-US" dirty="0" smtClean="0"/>
              <a:t>Similar but NOT the same as </a:t>
            </a:r>
            <a:r>
              <a:rPr lang="en-US" b="1" u="sng" dirty="0" smtClean="0"/>
              <a:t>COMBUSTABLES</a:t>
            </a:r>
            <a:r>
              <a:rPr lang="en-US" dirty="0" smtClean="0"/>
              <a:t> – catch fire at HIGH temperatures</a:t>
            </a:r>
            <a:endParaRPr lang="en-US" dirty="0"/>
          </a:p>
        </p:txBody>
      </p:sp>
      <p:pic>
        <p:nvPicPr>
          <p:cNvPr id="5" name="Picture 3"/>
          <p:cNvPicPr>
            <a:picLocks noGrp="1" noChangeAspect="1" noChangeArrowheads="1"/>
          </p:cNvPicPr>
          <p:nvPr>
            <p:ph sz="quarter" idx="2"/>
          </p:nvPr>
        </p:nvPicPr>
        <p:blipFill>
          <a:blip r:embed="rId2" cstate="print"/>
          <a:srcRect/>
          <a:stretch>
            <a:fillRect/>
          </a:stretch>
        </p:blipFill>
        <p:spPr bwMode="auto">
          <a:xfrm>
            <a:off x="5791200" y="3048000"/>
            <a:ext cx="1930400" cy="1447800"/>
          </a:xfrm>
          <a:prstGeom prst="rect">
            <a:avLst/>
          </a:prstGeom>
          <a:noFill/>
          <a:ln w="9525">
            <a:noFill/>
            <a:miter lim="800000"/>
            <a:headEnd/>
            <a:tailEnd/>
          </a:ln>
        </p:spPr>
      </p:pic>
      <p:cxnSp>
        <p:nvCxnSpPr>
          <p:cNvPr id="7" name="Straight Arrow Connector 6"/>
          <p:cNvCxnSpPr/>
          <p:nvPr/>
        </p:nvCxnSpPr>
        <p:spPr>
          <a:xfrm flipV="1">
            <a:off x="2590800" y="3733800"/>
            <a:ext cx="3352800" cy="76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22530" name="Picture 2"/>
          <p:cNvPicPr>
            <a:picLocks noChangeAspect="1" noChangeArrowheads="1"/>
          </p:cNvPicPr>
          <p:nvPr/>
        </p:nvPicPr>
        <p:blipFill>
          <a:blip r:embed="rId3" cstate="print"/>
          <a:srcRect/>
          <a:stretch>
            <a:fillRect/>
          </a:stretch>
        </p:blipFill>
        <p:spPr bwMode="auto">
          <a:xfrm>
            <a:off x="5410200" y="152400"/>
            <a:ext cx="3505200" cy="2590800"/>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4343400" y="4572000"/>
            <a:ext cx="2590800"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Boiling/Hot Chemicals</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DON’T TOUCH WITH BARE HANDS!</a:t>
            </a:r>
          </a:p>
          <a:p>
            <a:endParaRPr lang="en-US" dirty="0" smtClean="0"/>
          </a:p>
          <a:p>
            <a:r>
              <a:rPr lang="en-US" dirty="0" smtClean="0"/>
              <a:t>USE TONGS or “Hot Hands”</a:t>
            </a:r>
          </a:p>
          <a:p>
            <a:endParaRPr lang="en-US" dirty="0" smtClean="0"/>
          </a:p>
          <a:p>
            <a:endParaRPr lang="en-US" dirty="0" smtClean="0"/>
          </a:p>
        </p:txBody>
      </p:sp>
      <p:pic>
        <p:nvPicPr>
          <p:cNvPr id="21506" name="Picture 2"/>
          <p:cNvPicPr>
            <a:picLocks noGrp="1" noChangeAspect="1" noChangeArrowheads="1"/>
          </p:cNvPicPr>
          <p:nvPr>
            <p:ph sz="quarter" idx="2"/>
          </p:nvPr>
        </p:nvPicPr>
        <p:blipFill>
          <a:blip r:embed="rId2" cstate="print"/>
          <a:stretch>
            <a:fillRect/>
          </a:stretch>
        </p:blipFill>
        <p:spPr bwMode="auto">
          <a:xfrm>
            <a:off x="4933950" y="1842260"/>
            <a:ext cx="3749675" cy="3783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Corrosives</a:t>
            </a:r>
            <a:endParaRPr lang="en-US" dirty="0"/>
          </a:p>
        </p:txBody>
      </p:sp>
      <p:sp>
        <p:nvSpPr>
          <p:cNvPr id="3" name="Content Placeholder 2"/>
          <p:cNvSpPr>
            <a:spLocks noGrp="1"/>
          </p:cNvSpPr>
          <p:nvPr>
            <p:ph sz="quarter" idx="1"/>
          </p:nvPr>
        </p:nvSpPr>
        <p:spPr/>
        <p:txBody>
          <a:bodyPr/>
          <a:lstStyle/>
          <a:p>
            <a:r>
              <a:rPr lang="en-US" b="1" u="sng" dirty="0" smtClean="0"/>
              <a:t>Corrosives</a:t>
            </a:r>
            <a:r>
              <a:rPr lang="en-US" dirty="0" smtClean="0"/>
              <a:t> = acids and bases that can damage skin</a:t>
            </a:r>
          </a:p>
          <a:p>
            <a:endParaRPr lang="en-US" dirty="0" smtClean="0"/>
          </a:p>
          <a:p>
            <a:r>
              <a:rPr lang="en-US" dirty="0" smtClean="0"/>
              <a:t>Precautions: </a:t>
            </a:r>
            <a:r>
              <a:rPr lang="en-US" b="1" u="sng" dirty="0" smtClean="0"/>
              <a:t>WEAR GLOVES, PROTECTIVE CLOTHING</a:t>
            </a:r>
            <a:r>
              <a:rPr lang="en-US" dirty="0" smtClean="0"/>
              <a:t> (long-sleeves) </a:t>
            </a:r>
            <a:r>
              <a:rPr lang="en-US" b="1" u="sng" dirty="0" smtClean="0"/>
              <a:t>AND GOGGLES</a:t>
            </a:r>
          </a:p>
          <a:p>
            <a:endParaRPr lang="en-US" dirty="0" smtClean="0"/>
          </a:p>
          <a:p>
            <a:endParaRPr lang="en-US" dirty="0"/>
          </a:p>
        </p:txBody>
      </p:sp>
      <p:pic>
        <p:nvPicPr>
          <p:cNvPr id="19458" name="Picture 2"/>
          <p:cNvPicPr>
            <a:picLocks noGrp="1" noChangeAspect="1" noChangeArrowheads="1"/>
          </p:cNvPicPr>
          <p:nvPr>
            <p:ph sz="quarter" idx="2"/>
          </p:nvPr>
        </p:nvPicPr>
        <p:blipFill>
          <a:blip r:embed="rId2" cstate="print"/>
          <a:srcRect/>
          <a:stretch>
            <a:fillRect/>
          </a:stretch>
        </p:blipFill>
        <p:spPr bwMode="auto">
          <a:xfrm>
            <a:off x="5181600" y="838200"/>
            <a:ext cx="3276600" cy="285750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5105400" y="3886200"/>
            <a:ext cx="1447800" cy="1085850"/>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6934200" y="3886200"/>
            <a:ext cx="1714500" cy="2667000"/>
          </a:xfrm>
          <a:prstGeom prst="rect">
            <a:avLst/>
          </a:prstGeom>
          <a:noFill/>
          <a:ln w="9525">
            <a:noFill/>
            <a:miter lim="800000"/>
            <a:headEnd/>
            <a:tailEnd/>
          </a:ln>
        </p:spPr>
      </p:pic>
      <p:pic>
        <p:nvPicPr>
          <p:cNvPr id="19461" name="Picture 5"/>
          <p:cNvPicPr>
            <a:picLocks noChangeAspect="1" noChangeArrowheads="1"/>
          </p:cNvPicPr>
          <p:nvPr/>
        </p:nvPicPr>
        <p:blipFill>
          <a:blip r:embed="rId5" cstate="print"/>
          <a:srcRect/>
          <a:stretch>
            <a:fillRect/>
          </a:stretch>
        </p:blipFill>
        <p:spPr bwMode="auto">
          <a:xfrm>
            <a:off x="5029200" y="5181600"/>
            <a:ext cx="16859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Corrosive Chemicals Get On Skin…</a:t>
            </a:r>
            <a:endParaRPr lang="en-US" dirty="0"/>
          </a:p>
        </p:txBody>
      </p:sp>
      <p:sp>
        <p:nvSpPr>
          <p:cNvPr id="3" name="Content Placeholder 2"/>
          <p:cNvSpPr>
            <a:spLocks noGrp="1"/>
          </p:cNvSpPr>
          <p:nvPr>
            <p:ph sz="quarter" idx="1"/>
          </p:nvPr>
        </p:nvSpPr>
        <p:spPr/>
        <p:txBody>
          <a:bodyPr/>
          <a:lstStyle/>
          <a:p>
            <a:r>
              <a:rPr lang="en-US" b="1" u="sng" dirty="0" smtClean="0"/>
              <a:t>RINSE IMMEDIATELY</a:t>
            </a:r>
          </a:p>
          <a:p>
            <a:endParaRPr lang="en-US" dirty="0" smtClean="0"/>
          </a:p>
          <a:p>
            <a:r>
              <a:rPr lang="en-US" dirty="0" smtClean="0"/>
              <a:t> continuous running </a:t>
            </a:r>
            <a:r>
              <a:rPr lang="en-US" b="1" u="sng" dirty="0" smtClean="0"/>
              <a:t>water</a:t>
            </a:r>
            <a:r>
              <a:rPr lang="en-US" dirty="0" smtClean="0"/>
              <a:t> (NOT SOAP)</a:t>
            </a:r>
          </a:p>
          <a:p>
            <a:endParaRPr lang="en-US" dirty="0" smtClean="0"/>
          </a:p>
          <a:p>
            <a:r>
              <a:rPr lang="en-US" dirty="0" smtClean="0"/>
              <a:t>Eyes – </a:t>
            </a:r>
            <a:r>
              <a:rPr lang="en-US" b="1" u="sng" dirty="0" smtClean="0"/>
              <a:t>RINSE IMMEDIATELY for at least 5 minutes </a:t>
            </a:r>
            <a:r>
              <a:rPr lang="en-US" dirty="0" smtClean="0"/>
              <a:t>under eye wash.</a:t>
            </a:r>
          </a:p>
          <a:p>
            <a:endParaRPr lang="en-US" dirty="0" smtClean="0"/>
          </a:p>
          <a:p>
            <a:endParaRPr lang="en-US" dirty="0"/>
          </a:p>
        </p:txBody>
      </p:sp>
      <p:pic>
        <p:nvPicPr>
          <p:cNvPr id="23554" name="Picture 2"/>
          <p:cNvPicPr>
            <a:picLocks noGrp="1" noChangeAspect="1" noChangeArrowheads="1"/>
          </p:cNvPicPr>
          <p:nvPr>
            <p:ph sz="quarter" idx="2"/>
          </p:nvPr>
        </p:nvPicPr>
        <p:blipFill>
          <a:blip r:embed="rId2" cstate="print"/>
          <a:stretch>
            <a:fillRect/>
          </a:stretch>
        </p:blipFill>
        <p:spPr bwMode="auto">
          <a:xfrm>
            <a:off x="4933950" y="2327672"/>
            <a:ext cx="3749675" cy="2812256"/>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5257800" y="1447800"/>
            <a:ext cx="306040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a:t>
            </a:r>
            <a:r>
              <a:rPr lang="en-US" dirty="0" smtClean="0"/>
              <a:t>5</a:t>
            </a:r>
            <a:endParaRPr lang="en-US" dirty="0"/>
          </a:p>
        </p:txBody>
      </p:sp>
      <p:sp>
        <p:nvSpPr>
          <p:cNvPr id="3" name="Content Placeholder 2"/>
          <p:cNvSpPr>
            <a:spLocks noGrp="1"/>
          </p:cNvSpPr>
          <p:nvPr>
            <p:ph sz="quarter" idx="1"/>
          </p:nvPr>
        </p:nvSpPr>
        <p:spPr>
          <a:xfrm>
            <a:off x="533400" y="1447800"/>
            <a:ext cx="8153400" cy="5105400"/>
          </a:xfrm>
        </p:spPr>
        <p:txBody>
          <a:bodyPr>
            <a:normAutofit lnSpcReduction="10000"/>
          </a:bodyPr>
          <a:lstStyle/>
          <a:p>
            <a:r>
              <a:rPr lang="en-US" dirty="0" smtClean="0"/>
              <a:t>A person runs 3000 inches.  If 1 inch is equal to 2.54cm, how many meters does this person run?</a:t>
            </a:r>
          </a:p>
          <a:p>
            <a:endParaRPr lang="en-US" dirty="0" smtClean="0"/>
          </a:p>
          <a:p>
            <a:endParaRPr lang="en-US" dirty="0" smtClean="0"/>
          </a:p>
          <a:p>
            <a:r>
              <a:rPr lang="en-US" dirty="0" smtClean="0"/>
              <a:t>School lasts 180 days each year.  If the average school day is 6 hours and 45 minutes long, how many seconds of your life are spent in school each year?</a:t>
            </a:r>
          </a:p>
          <a:p>
            <a:endParaRPr lang="en-US" dirty="0" smtClean="0"/>
          </a:p>
          <a:p>
            <a:endParaRPr lang="en-US" dirty="0" smtClean="0"/>
          </a:p>
          <a:p>
            <a:r>
              <a:rPr lang="en-US" dirty="0" smtClean="0"/>
              <a:t>A ball is heading toward your face at a speed of 80 km/hr.  How fast is this in miles/sec?   (remember 1.6 km = 1 mile). Will it hurt you upon impact?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Broken Glass</a:t>
            </a:r>
            <a:endParaRPr lang="en-US" dirty="0"/>
          </a:p>
        </p:txBody>
      </p:sp>
      <p:sp>
        <p:nvSpPr>
          <p:cNvPr id="3" name="Content Placeholder 2"/>
          <p:cNvSpPr>
            <a:spLocks noGrp="1"/>
          </p:cNvSpPr>
          <p:nvPr>
            <p:ph sz="quarter" idx="1"/>
          </p:nvPr>
        </p:nvSpPr>
        <p:spPr/>
        <p:txBody>
          <a:bodyPr>
            <a:normAutofit/>
          </a:bodyPr>
          <a:lstStyle/>
          <a:p>
            <a:r>
              <a:rPr lang="en-US" dirty="0" smtClean="0"/>
              <a:t>Accidents happen (no, really)</a:t>
            </a:r>
          </a:p>
          <a:p>
            <a:endParaRPr lang="en-US" dirty="0" smtClean="0"/>
          </a:p>
          <a:p>
            <a:r>
              <a:rPr lang="en-US" dirty="0" smtClean="0"/>
              <a:t>Broken glass (beakers, test tubes, thermometers, etc) </a:t>
            </a:r>
            <a:r>
              <a:rPr lang="en-US" b="1" u="sng" dirty="0" smtClean="0"/>
              <a:t>LET ME KNOW ASAP!</a:t>
            </a:r>
          </a:p>
          <a:p>
            <a:endParaRPr lang="en-US" dirty="0" smtClean="0"/>
          </a:p>
          <a:p>
            <a:r>
              <a:rPr lang="en-US" dirty="0" smtClean="0"/>
              <a:t>Move away from station until glass is cleared </a:t>
            </a:r>
            <a:endParaRPr lang="en-US" dirty="0"/>
          </a:p>
        </p:txBody>
      </p:sp>
      <p:pic>
        <p:nvPicPr>
          <p:cNvPr id="24578" name="Picture 2"/>
          <p:cNvPicPr>
            <a:picLocks noGrp="1" noChangeAspect="1" noChangeArrowheads="1"/>
          </p:cNvPicPr>
          <p:nvPr>
            <p:ph sz="quarter" idx="2"/>
          </p:nvPr>
        </p:nvPicPr>
        <p:blipFill>
          <a:blip r:embed="rId2" cstate="print"/>
          <a:srcRect/>
          <a:stretch>
            <a:fillRect/>
          </a:stretch>
        </p:blipFill>
        <p:spPr bwMode="auto">
          <a:xfrm>
            <a:off x="4934390" y="228601"/>
            <a:ext cx="3981010" cy="33528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5486400" y="3810000"/>
            <a:ext cx="3276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en-US" dirty="0" smtClean="0"/>
              <a:t>Lab 101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When Doing Labs</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US" dirty="0" smtClean="0"/>
              <a:t>Use the </a:t>
            </a:r>
            <a:r>
              <a:rPr lang="en-US" b="1" u="sng" dirty="0" smtClean="0"/>
              <a:t>Scientific Method </a:t>
            </a:r>
            <a:r>
              <a:rPr lang="en-US" dirty="0" smtClean="0"/>
              <a:t>– accepted method for scientists to explain how things work</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Steps:</a:t>
            </a:r>
          </a:p>
          <a:p>
            <a:pPr fontAlgn="auto">
              <a:spcAft>
                <a:spcPts val="0"/>
              </a:spcAft>
              <a:buFont typeface="Arial" pitchFamily="34" charset="0"/>
              <a:buChar char="•"/>
              <a:defRPr/>
            </a:pPr>
            <a:endParaRPr lang="en-US" dirty="0" smtClean="0"/>
          </a:p>
          <a:p>
            <a:pPr marL="514350" indent="-514350" fontAlgn="auto">
              <a:spcAft>
                <a:spcPts val="0"/>
              </a:spcAft>
              <a:buFont typeface="+mj-lt"/>
              <a:buAutoNum type="arabicPeriod"/>
              <a:defRPr/>
            </a:pPr>
            <a:r>
              <a:rPr lang="en-US" dirty="0" smtClean="0"/>
              <a:t>State Problem and Collect Data</a:t>
            </a:r>
          </a:p>
          <a:p>
            <a:pPr marL="514350" indent="-514350" fontAlgn="auto">
              <a:spcAft>
                <a:spcPts val="0"/>
              </a:spcAft>
              <a:buFont typeface="+mj-lt"/>
              <a:buAutoNum type="arabicPeriod"/>
              <a:defRPr/>
            </a:pPr>
            <a:r>
              <a:rPr lang="en-US" dirty="0" smtClean="0"/>
              <a:t>Formulate Hypothesis</a:t>
            </a:r>
          </a:p>
          <a:p>
            <a:pPr marL="514350" indent="-514350" fontAlgn="auto">
              <a:spcAft>
                <a:spcPts val="0"/>
              </a:spcAft>
              <a:buFont typeface="+mj-lt"/>
              <a:buAutoNum type="arabicPeriod"/>
              <a:defRPr/>
            </a:pPr>
            <a:r>
              <a:rPr lang="en-US" dirty="0" smtClean="0"/>
              <a:t>Perform Experiments</a:t>
            </a:r>
          </a:p>
        </p:txBody>
      </p:sp>
      <p:pic>
        <p:nvPicPr>
          <p:cNvPr id="3077" name="Picture 5"/>
          <p:cNvPicPr>
            <a:picLocks noChangeAspect="1" noChangeArrowheads="1"/>
          </p:cNvPicPr>
          <p:nvPr/>
        </p:nvPicPr>
        <p:blipFill>
          <a:blip r:embed="rId2" cstate="print"/>
          <a:srcRect/>
          <a:stretch>
            <a:fillRect/>
          </a:stretch>
        </p:blipFill>
        <p:spPr bwMode="auto">
          <a:xfrm>
            <a:off x="6172200" y="2819400"/>
            <a:ext cx="2971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1: Collecting Data [Two Types]</a:t>
            </a:r>
            <a:br>
              <a:rPr lang="en-US" dirty="0" smtClean="0"/>
            </a:br>
            <a:r>
              <a:rPr lang="en-US" dirty="0" smtClean="0"/>
              <a:t>Quality vs. Quantity?</a:t>
            </a:r>
          </a:p>
        </p:txBody>
      </p:sp>
      <p:sp>
        <p:nvSpPr>
          <p:cNvPr id="4099" name="Content Placeholder 2"/>
          <p:cNvSpPr>
            <a:spLocks noGrp="1"/>
          </p:cNvSpPr>
          <p:nvPr>
            <p:ph sz="quarter" idx="1"/>
          </p:nvPr>
        </p:nvSpPr>
        <p:spPr/>
        <p:txBody>
          <a:bodyPr/>
          <a:lstStyle/>
          <a:p>
            <a:pPr>
              <a:buFont typeface="Arial" charset="0"/>
              <a:buNone/>
            </a:pPr>
            <a:r>
              <a:rPr lang="en-US" b="1" u="sng" smtClean="0"/>
              <a:t>Qualitative</a:t>
            </a:r>
            <a:r>
              <a:rPr lang="en-US" smtClean="0"/>
              <a:t> (Quality) </a:t>
            </a:r>
          </a:p>
          <a:p>
            <a:endParaRPr lang="en-US" u="sng" smtClean="0"/>
          </a:p>
          <a:p>
            <a:r>
              <a:rPr lang="en-US" u="sng" smtClean="0"/>
              <a:t>NO NUMBERS</a:t>
            </a:r>
            <a:r>
              <a:rPr lang="en-US" smtClean="0"/>
              <a:t> involved</a:t>
            </a:r>
          </a:p>
          <a:p>
            <a:endParaRPr lang="en-US" smtClean="0"/>
          </a:p>
          <a:p>
            <a:r>
              <a:rPr lang="en-US" smtClean="0"/>
              <a:t>Ex. The sky is blue</a:t>
            </a:r>
          </a:p>
          <a:p>
            <a:endParaRPr lang="en-US" smtClean="0"/>
          </a:p>
          <a:p>
            <a:r>
              <a:rPr lang="en-US" smtClean="0"/>
              <a:t>Ex. The solution is cloudy</a:t>
            </a:r>
          </a:p>
        </p:txBody>
      </p:sp>
      <p:sp>
        <p:nvSpPr>
          <p:cNvPr id="4100" name="Content Placeholder 3"/>
          <p:cNvSpPr>
            <a:spLocks noGrp="1"/>
          </p:cNvSpPr>
          <p:nvPr>
            <p:ph sz="quarter" idx="2"/>
          </p:nvPr>
        </p:nvSpPr>
        <p:spPr/>
        <p:txBody>
          <a:bodyPr/>
          <a:lstStyle/>
          <a:p>
            <a:pPr>
              <a:buFont typeface="Arial" charset="0"/>
              <a:buNone/>
            </a:pPr>
            <a:r>
              <a:rPr lang="en-US" b="1" u="sng" smtClean="0"/>
              <a:t>Quantitative </a:t>
            </a:r>
            <a:r>
              <a:rPr lang="en-US" smtClean="0"/>
              <a:t>(Quantity) </a:t>
            </a:r>
          </a:p>
          <a:p>
            <a:pPr>
              <a:buFont typeface="Arial" charset="0"/>
              <a:buNone/>
            </a:pPr>
            <a:endParaRPr lang="en-US" u="sng" smtClean="0"/>
          </a:p>
          <a:p>
            <a:r>
              <a:rPr lang="en-US" u="sng" smtClean="0"/>
              <a:t>NUMBERS</a:t>
            </a:r>
            <a:r>
              <a:rPr lang="en-US" smtClean="0"/>
              <a:t> involved</a:t>
            </a:r>
          </a:p>
          <a:p>
            <a:endParaRPr lang="en-US" smtClean="0"/>
          </a:p>
          <a:p>
            <a:r>
              <a:rPr lang="en-US" smtClean="0"/>
              <a:t>Ex. The solution is 34.50 grams</a:t>
            </a:r>
          </a:p>
          <a:p>
            <a:endParaRPr lang="en-US" smtClean="0"/>
          </a:p>
          <a:p>
            <a:r>
              <a:rPr lang="en-US" smtClean="0"/>
              <a:t>Ex. Water boils at 100 degrees</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US" dirty="0" smtClean="0"/>
              <a:t>Step 2: Hypothesis</a:t>
            </a:r>
          </a:p>
        </p:txBody>
      </p:sp>
      <p:sp>
        <p:nvSpPr>
          <p:cNvPr id="3" name="Content Placeholder 2"/>
          <p:cNvSpPr>
            <a:spLocks noGrp="1"/>
          </p:cNvSpPr>
          <p:nvPr>
            <p:ph sz="quarter" idx="1"/>
          </p:nvPr>
        </p:nvSpPr>
        <p:spPr>
          <a:xfrm>
            <a:off x="152400" y="1219200"/>
            <a:ext cx="4343400" cy="5638800"/>
          </a:xfrm>
        </p:spPr>
        <p:txBody>
          <a:bodyPr rtlCol="0">
            <a:normAutofit/>
          </a:bodyPr>
          <a:lstStyle/>
          <a:p>
            <a:pPr fontAlgn="auto">
              <a:spcAft>
                <a:spcPts val="0"/>
              </a:spcAft>
              <a:buFont typeface="Arial" pitchFamily="34" charset="0"/>
              <a:buChar char="•"/>
              <a:defRPr/>
            </a:pPr>
            <a:r>
              <a:rPr lang="en-US" b="1" u="sng" dirty="0" smtClean="0"/>
              <a:t>Hypothesis</a:t>
            </a:r>
            <a:r>
              <a:rPr lang="en-US" dirty="0" smtClean="0"/>
              <a:t> – a </a:t>
            </a:r>
            <a:r>
              <a:rPr lang="en-US" u="sng" dirty="0" smtClean="0"/>
              <a:t>POSSIBLE</a:t>
            </a:r>
            <a:r>
              <a:rPr lang="en-US" dirty="0" smtClean="0"/>
              <a:t> explanation for why something happens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b="1" u="sng" dirty="0" smtClean="0"/>
              <a:t>Observations are NOT hypotheses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Ex. the solution is cloudy (observation)</a:t>
            </a:r>
          </a:p>
          <a:p>
            <a:pPr fontAlgn="auto">
              <a:spcAft>
                <a:spcPts val="0"/>
              </a:spcAft>
              <a:buFont typeface="Arial" pitchFamily="34" charset="0"/>
              <a:buChar char="•"/>
              <a:defRPr/>
            </a:pPr>
            <a:r>
              <a:rPr lang="en-US" dirty="0" smtClean="0"/>
              <a:t>Ex. the solution is cloudy because it is contaminated (hypothesis)</a:t>
            </a:r>
          </a:p>
        </p:txBody>
      </p:sp>
      <p:pic>
        <p:nvPicPr>
          <p:cNvPr id="5125" name="Picture 5"/>
          <p:cNvPicPr>
            <a:picLocks noGrp="1" noChangeAspect="1" noChangeArrowheads="1"/>
          </p:cNvPicPr>
          <p:nvPr>
            <p:ph sz="quarter" idx="2"/>
          </p:nvPr>
        </p:nvPicPr>
        <p:blipFill>
          <a:blip r:embed="rId2" cstate="print"/>
          <a:stretch>
            <a:fillRect/>
          </a:stretch>
        </p:blipFill>
        <p:spPr bwMode="auto">
          <a:xfrm>
            <a:off x="5394325" y="2343150"/>
            <a:ext cx="28289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143000"/>
          </a:xfrm>
        </p:spPr>
        <p:txBody>
          <a:bodyPr/>
          <a:lstStyle/>
          <a:p>
            <a:r>
              <a:rPr lang="en-US" dirty="0" smtClean="0"/>
              <a:t>Step 3: Experiments</a:t>
            </a:r>
          </a:p>
        </p:txBody>
      </p:sp>
      <p:sp>
        <p:nvSpPr>
          <p:cNvPr id="6147" name="Content Placeholder 2"/>
          <p:cNvSpPr>
            <a:spLocks noGrp="1"/>
          </p:cNvSpPr>
          <p:nvPr>
            <p:ph sz="quarter" idx="1"/>
          </p:nvPr>
        </p:nvSpPr>
        <p:spPr>
          <a:xfrm>
            <a:off x="152400" y="1600200"/>
            <a:ext cx="4343400" cy="5029200"/>
          </a:xfrm>
        </p:spPr>
        <p:txBody>
          <a:bodyPr>
            <a:normAutofit/>
          </a:bodyPr>
          <a:lstStyle/>
          <a:p>
            <a:r>
              <a:rPr lang="en-US" dirty="0" smtClean="0"/>
              <a:t>Use controls and variables</a:t>
            </a:r>
          </a:p>
          <a:p>
            <a:endParaRPr lang="en-US" dirty="0" smtClean="0"/>
          </a:p>
          <a:p>
            <a:r>
              <a:rPr lang="en-US" b="1" u="sng" dirty="0" smtClean="0"/>
              <a:t>Control</a:t>
            </a:r>
            <a:r>
              <a:rPr lang="en-US" dirty="0" smtClean="0"/>
              <a:t> – the constant</a:t>
            </a:r>
          </a:p>
          <a:p>
            <a:endParaRPr lang="en-US" dirty="0" smtClean="0"/>
          </a:p>
          <a:p>
            <a:r>
              <a:rPr lang="en-US" b="1" u="sng" dirty="0" smtClean="0"/>
              <a:t>Variable</a:t>
            </a:r>
            <a:r>
              <a:rPr lang="en-US" dirty="0" smtClean="0"/>
              <a:t> – the thing that changes in the experiment</a:t>
            </a:r>
          </a:p>
          <a:p>
            <a:endParaRPr lang="en-US" dirty="0" smtClean="0"/>
          </a:p>
          <a:p>
            <a:pPr lvl="1"/>
            <a:r>
              <a:rPr lang="en-US" i="1" dirty="0" smtClean="0"/>
              <a:t>Lake vs. Ocean</a:t>
            </a:r>
          </a:p>
          <a:p>
            <a:endParaRPr lang="en-US" dirty="0" smtClean="0"/>
          </a:p>
          <a:p>
            <a:r>
              <a:rPr lang="en-US" dirty="0" smtClean="0"/>
              <a:t>Perform multiple </a:t>
            </a:r>
            <a:r>
              <a:rPr lang="en-US" b="1" u="sng" dirty="0" smtClean="0"/>
              <a:t>Trials</a:t>
            </a:r>
            <a:r>
              <a:rPr lang="en-US" dirty="0" smtClean="0"/>
              <a:t> – attempts at experiment</a:t>
            </a:r>
          </a:p>
        </p:txBody>
      </p:sp>
      <p:pic>
        <p:nvPicPr>
          <p:cNvPr id="6149" name="Picture 5"/>
          <p:cNvPicPr>
            <a:picLocks noGrp="1" noChangeAspect="1" noChangeArrowheads="1"/>
          </p:cNvPicPr>
          <p:nvPr>
            <p:ph sz="quarter" idx="2"/>
          </p:nvPr>
        </p:nvPicPr>
        <p:blipFill>
          <a:blip r:embed="rId2" cstate="print"/>
          <a:srcRect/>
          <a:stretch>
            <a:fillRect/>
          </a:stretch>
        </p:blipFill>
        <p:spPr bwMode="auto">
          <a:xfrm>
            <a:off x="4648200" y="1371600"/>
            <a:ext cx="4038600" cy="2514600"/>
          </a:xfrm>
          <a:prstGeom prst="rect">
            <a:avLst/>
          </a:prstGeom>
          <a:noFill/>
          <a:ln w="9525">
            <a:noFill/>
            <a:miter lim="800000"/>
            <a:headEnd/>
            <a:tailEnd/>
          </a:ln>
        </p:spPr>
      </p:pic>
      <p:pic>
        <p:nvPicPr>
          <p:cNvPr id="6150" name="Picture 6"/>
          <p:cNvPicPr>
            <a:picLocks noChangeAspect="1" noChangeArrowheads="1"/>
          </p:cNvPicPr>
          <p:nvPr/>
        </p:nvPicPr>
        <p:blipFill>
          <a:blip r:embed="rId3" cstate="print"/>
          <a:srcRect/>
          <a:stretch>
            <a:fillRect/>
          </a:stretch>
        </p:blipFill>
        <p:spPr bwMode="auto">
          <a:xfrm>
            <a:off x="4648200" y="3810000"/>
            <a:ext cx="4038600" cy="2781300"/>
          </a:xfrm>
          <a:prstGeom prst="rect">
            <a:avLst/>
          </a:prstGeom>
          <a:noFill/>
          <a:ln w="9525">
            <a:noFill/>
            <a:miter lim="800000"/>
            <a:headEnd/>
            <a:tailEnd/>
          </a:ln>
        </p:spPr>
      </p:pic>
      <p:cxnSp>
        <p:nvCxnSpPr>
          <p:cNvPr id="8" name="Straight Arrow Connector 7"/>
          <p:cNvCxnSpPr/>
          <p:nvPr/>
        </p:nvCxnSpPr>
        <p:spPr>
          <a:xfrm flipV="1">
            <a:off x="2895600" y="3810000"/>
            <a:ext cx="1905000" cy="9906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3.5: Types of Variables</a:t>
            </a:r>
            <a:endParaRPr lang="en-US" dirty="0"/>
          </a:p>
        </p:txBody>
      </p:sp>
      <p:sp>
        <p:nvSpPr>
          <p:cNvPr id="3" name="Content Placeholder 2"/>
          <p:cNvSpPr>
            <a:spLocks noGrp="1"/>
          </p:cNvSpPr>
          <p:nvPr>
            <p:ph sz="quarter" idx="1"/>
          </p:nvPr>
        </p:nvSpPr>
        <p:spPr>
          <a:xfrm>
            <a:off x="0" y="1295400"/>
            <a:ext cx="4495800" cy="5257800"/>
          </a:xfrm>
        </p:spPr>
        <p:txBody>
          <a:bodyPr>
            <a:normAutofit/>
          </a:bodyPr>
          <a:lstStyle/>
          <a:p>
            <a:r>
              <a:rPr lang="en-US" b="1" u="sng" dirty="0" smtClean="0"/>
              <a:t>Independent Variable</a:t>
            </a:r>
            <a:r>
              <a:rPr lang="en-US" dirty="0" smtClean="0"/>
              <a:t> -  controlled by the </a:t>
            </a:r>
            <a:r>
              <a:rPr lang="en-US" dirty="0" smtClean="0"/>
              <a:t>scientist</a:t>
            </a:r>
          </a:p>
          <a:p>
            <a:pPr lvl="1"/>
            <a:r>
              <a:rPr lang="en-US" dirty="0" smtClean="0"/>
              <a:t>What is changing</a:t>
            </a:r>
            <a:endParaRPr lang="en-US" dirty="0" smtClean="0"/>
          </a:p>
          <a:p>
            <a:pPr lvl="1"/>
            <a:r>
              <a:rPr lang="en-US" dirty="0" smtClean="0"/>
              <a:t>Ex. Stirring a beaker</a:t>
            </a:r>
          </a:p>
          <a:p>
            <a:endParaRPr lang="en-US" dirty="0" smtClean="0"/>
          </a:p>
          <a:p>
            <a:endParaRPr lang="en-US" dirty="0" smtClean="0"/>
          </a:p>
          <a:p>
            <a:r>
              <a:rPr lang="en-US" b="1" u="sng" dirty="0" smtClean="0"/>
              <a:t>Dependent Variable</a:t>
            </a:r>
            <a:r>
              <a:rPr lang="en-US" dirty="0" smtClean="0"/>
              <a:t> – responds to changes made to the independent </a:t>
            </a:r>
            <a:r>
              <a:rPr lang="en-US" dirty="0" smtClean="0"/>
              <a:t>variable</a:t>
            </a:r>
          </a:p>
          <a:p>
            <a:pPr lvl="1"/>
            <a:r>
              <a:rPr lang="en-US" dirty="0" smtClean="0"/>
              <a:t>Response to the change (JH, bro)</a:t>
            </a:r>
            <a:endParaRPr lang="en-US" dirty="0" smtClean="0"/>
          </a:p>
          <a:p>
            <a:pPr lvl="1"/>
            <a:r>
              <a:rPr lang="en-US" dirty="0" smtClean="0"/>
              <a:t>“What are you trying to find?”</a:t>
            </a:r>
            <a:endParaRPr lang="en-US" dirty="0" smtClean="0"/>
          </a:p>
          <a:p>
            <a:endParaRPr lang="en-US" dirty="0"/>
          </a:p>
        </p:txBody>
      </p:sp>
      <p:pic>
        <p:nvPicPr>
          <p:cNvPr id="11266" name="Picture 2" descr="http://1.bp.blogspot.com/_UwVdxwYbTSU/TUg8NvOeUGI/AAAAAAAADD0/6OtUuAfxT7c/s1600/641pxMad_scientist_svg.png"/>
          <p:cNvPicPr>
            <a:picLocks noChangeAspect="1" noChangeArrowheads="1"/>
          </p:cNvPicPr>
          <p:nvPr/>
        </p:nvPicPr>
        <p:blipFill>
          <a:blip r:embed="rId2" cstate="print"/>
          <a:srcRect/>
          <a:stretch>
            <a:fillRect/>
          </a:stretch>
        </p:blipFill>
        <p:spPr bwMode="auto">
          <a:xfrm>
            <a:off x="4953000" y="1371600"/>
            <a:ext cx="3733800" cy="5105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Experiment</a:t>
            </a:r>
            <a:endParaRPr lang="en-US" dirty="0"/>
          </a:p>
        </p:txBody>
      </p:sp>
      <p:sp>
        <p:nvSpPr>
          <p:cNvPr id="3" name="Content Placeholder 2"/>
          <p:cNvSpPr>
            <a:spLocks noGrp="1"/>
          </p:cNvSpPr>
          <p:nvPr>
            <p:ph sz="quarter" idx="1"/>
          </p:nvPr>
        </p:nvSpPr>
        <p:spPr>
          <a:xfrm>
            <a:off x="0" y="1371600"/>
            <a:ext cx="5029200" cy="5486400"/>
          </a:xfrm>
        </p:spPr>
        <p:txBody>
          <a:bodyPr>
            <a:normAutofit/>
          </a:bodyPr>
          <a:lstStyle/>
          <a:p>
            <a:r>
              <a:rPr lang="en-US" dirty="0" smtClean="0"/>
              <a:t>Data and Observations</a:t>
            </a:r>
          </a:p>
          <a:p>
            <a:endParaRPr lang="en-US" dirty="0"/>
          </a:p>
          <a:p>
            <a:r>
              <a:rPr lang="en-US" dirty="0" smtClean="0"/>
              <a:t>Perform </a:t>
            </a:r>
            <a:r>
              <a:rPr lang="en-US" b="1" i="1" u="sng" dirty="0" smtClean="0"/>
              <a:t>multiple trials</a:t>
            </a:r>
            <a:r>
              <a:rPr lang="en-US" dirty="0" smtClean="0"/>
              <a:t>!</a:t>
            </a:r>
            <a:endParaRPr lang="en-US" dirty="0"/>
          </a:p>
          <a:p>
            <a:pPr lvl="1"/>
            <a:r>
              <a:rPr lang="en-US" dirty="0" smtClean="0"/>
              <a:t>Ensures </a:t>
            </a:r>
            <a:r>
              <a:rPr lang="en-US" dirty="0" smtClean="0"/>
              <a:t>precision, </a:t>
            </a:r>
            <a:r>
              <a:rPr lang="en-US" dirty="0" smtClean="0"/>
              <a:t>less errors</a:t>
            </a:r>
          </a:p>
          <a:p>
            <a:pPr lvl="1"/>
            <a:endParaRPr lang="en-US" dirty="0"/>
          </a:p>
          <a:p>
            <a:pPr>
              <a:buNone/>
            </a:pPr>
            <a:r>
              <a:rPr lang="en-US" dirty="0" smtClean="0"/>
              <a:t>Accuracy vs. Precision</a:t>
            </a:r>
          </a:p>
          <a:p>
            <a:r>
              <a:rPr lang="en-US" b="1" u="sng" dirty="0" smtClean="0"/>
              <a:t>Accuracy</a:t>
            </a:r>
            <a:r>
              <a:rPr lang="en-US" dirty="0" smtClean="0"/>
              <a:t> – achieving goal of experiment</a:t>
            </a:r>
          </a:p>
          <a:p>
            <a:pPr lvl="1"/>
            <a:r>
              <a:rPr lang="en-US" dirty="0" smtClean="0"/>
              <a:t>Hitting bulls-eye</a:t>
            </a:r>
          </a:p>
          <a:p>
            <a:r>
              <a:rPr lang="en-US" b="1" u="sng" dirty="0" smtClean="0"/>
              <a:t>Precision</a:t>
            </a:r>
            <a:r>
              <a:rPr lang="en-US" dirty="0" smtClean="0"/>
              <a:t> – achieving same answer multiple times</a:t>
            </a:r>
          </a:p>
          <a:p>
            <a:pPr lvl="1"/>
            <a:r>
              <a:rPr lang="en-US" dirty="0" smtClean="0"/>
              <a:t>Same spot on dart board twice</a:t>
            </a:r>
          </a:p>
        </p:txBody>
      </p:sp>
      <p:pic>
        <p:nvPicPr>
          <p:cNvPr id="10242" name="Picture 2" descr="http://t1.gstatic.com/images?q=tbn:ANd9GcQZRaLzRT80k_4FfM1iOQQo3Q_XTLDMRRpM4r0lqfNogx2ZGu_h&amp;t=1"/>
          <p:cNvPicPr>
            <a:picLocks noChangeAspect="1" noChangeArrowheads="1"/>
          </p:cNvPicPr>
          <p:nvPr/>
        </p:nvPicPr>
        <p:blipFill>
          <a:blip r:embed="rId2" cstate="print"/>
          <a:srcRect/>
          <a:stretch>
            <a:fillRect/>
          </a:stretch>
        </p:blipFill>
        <p:spPr bwMode="auto">
          <a:xfrm>
            <a:off x="4876800" y="2133600"/>
            <a:ext cx="4038600" cy="3276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1821</TotalTime>
  <Words>816</Words>
  <Application>Microsoft Office PowerPoint</Application>
  <PresentationFormat>On-screen Show (4:3)</PresentationFormat>
  <Paragraphs>148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Warm Up #4</vt:lpstr>
      <vt:lpstr>Warm Up # 5</vt:lpstr>
      <vt:lpstr>Lab 101</vt:lpstr>
      <vt:lpstr>When Doing Labs</vt:lpstr>
      <vt:lpstr>Step 1: Collecting Data [Two Types] Quality vs. Quantity?</vt:lpstr>
      <vt:lpstr>Step 2: Hypothesis</vt:lpstr>
      <vt:lpstr>Step 3: Experiments</vt:lpstr>
      <vt:lpstr>Step 3.5: Types of Variables</vt:lpstr>
      <vt:lpstr>Step 4: Experiment</vt:lpstr>
      <vt:lpstr>Step 5: Theory vs. Law</vt:lpstr>
      <vt:lpstr>Quick Quiz #1</vt:lpstr>
      <vt:lpstr>Warm Up # 5</vt:lpstr>
      <vt:lpstr>Review: Scientific Method</vt:lpstr>
      <vt:lpstr>Lab Safety</vt:lpstr>
      <vt:lpstr>Types of Chemicals</vt:lpstr>
      <vt:lpstr>Flammables</vt:lpstr>
      <vt:lpstr>Handling Boiling/Hot Chemicals</vt:lpstr>
      <vt:lpstr>Corrosives</vt:lpstr>
      <vt:lpstr>If Corrosive Chemicals Get On Skin…</vt:lpstr>
      <vt:lpstr>Broken Glass</vt:lpstr>
    </vt:vector>
  </TitlesOfParts>
  <Company>BHUSD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 4</dc:title>
  <dc:creator>Graham Lockett</dc:creator>
  <cp:lastModifiedBy>Windows User</cp:lastModifiedBy>
  <cp:revision>146</cp:revision>
  <dcterms:created xsi:type="dcterms:W3CDTF">2012-09-07T20:16:32Z</dcterms:created>
  <dcterms:modified xsi:type="dcterms:W3CDTF">2013-08-29T22:35:11Z</dcterms:modified>
</cp:coreProperties>
</file>