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036586-DD18-4084-B6DB-8F81217B4F27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5B1DCE3-629E-407A-ABD2-5518DC718D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we were curious about finding the molar mass of a substance (say, </a:t>
            </a:r>
            <a:r>
              <a:rPr lang="en-US" dirty="0" err="1" smtClean="0"/>
              <a:t>NaCl</a:t>
            </a:r>
            <a:r>
              <a:rPr lang="en-US" dirty="0" smtClean="0"/>
              <a:t>), how </a:t>
            </a:r>
            <a:r>
              <a:rPr lang="en-US" smtClean="0"/>
              <a:t>can we find </a:t>
            </a:r>
            <a:r>
              <a:rPr lang="en-US" dirty="0" smtClean="0"/>
              <a:t>it?</a:t>
            </a:r>
          </a:p>
          <a:p>
            <a:endParaRPr lang="en-US" dirty="0"/>
          </a:p>
          <a:p>
            <a:r>
              <a:rPr lang="en-US" dirty="0" smtClean="0"/>
              <a:t>You have Iron (III) Oxide.  Knowing the name of this substance, how many Iron atoms do you have, what about oxygen atoms?  What is the molar mass of this compound?</a:t>
            </a:r>
          </a:p>
          <a:p>
            <a:endParaRPr lang="en-US" dirty="0"/>
          </a:p>
          <a:p>
            <a:r>
              <a:rPr lang="en-US" dirty="0" smtClean="0"/>
              <a:t>1 mole of a substance = _________ atoms?  What is this number called again?</a:t>
            </a:r>
          </a:p>
          <a:p>
            <a:pPr lvl="1"/>
            <a:r>
              <a:rPr lang="en-US" dirty="0" smtClean="0"/>
              <a:t>Yeah, we’re bringing this back.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10.1, 10.2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Return of the Mole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and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87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Molar Mass (g) of compound = 1 mol</a:t>
            </a:r>
          </a:p>
          <a:p>
            <a:pPr lvl="1"/>
            <a:r>
              <a:rPr lang="en-US" sz="3600" dirty="0" smtClean="0"/>
              <a:t>Periodic Table (bottom #)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1 mol Fe = 55.85 g Fe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1 mol Fe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= 2(55.85) + 3(16.00) = 159.70 g Fe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masses (in grams) of 1 mole of….</a:t>
            </a:r>
          </a:p>
          <a:p>
            <a:endParaRPr lang="en-US" dirty="0"/>
          </a:p>
          <a:p>
            <a:r>
              <a:rPr lang="en-US" dirty="0" smtClean="0"/>
              <a:t>Sulfur Trioxide</a:t>
            </a:r>
          </a:p>
          <a:p>
            <a:endParaRPr lang="en-US" dirty="0"/>
          </a:p>
          <a:p>
            <a:r>
              <a:rPr lang="en-US" dirty="0" smtClean="0"/>
              <a:t>Sodium Carbonate (CO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Nitrogen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Chemistry Conversions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95600" y="1600200"/>
            <a:ext cx="3048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  Moles</a:t>
            </a:r>
          </a:p>
          <a:p>
            <a:pPr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ALWAYS  </a:t>
            </a:r>
            <a:r>
              <a:rPr lang="en-US" sz="3200" b="1" u="sng" dirty="0" smtClean="0">
                <a:solidFill>
                  <a:srgbClr val="FF0000"/>
                </a:solidFill>
              </a:rPr>
              <a:t>1 mol </a:t>
            </a:r>
            <a:r>
              <a:rPr lang="en-US" sz="3200" dirty="0" smtClean="0">
                <a:solidFill>
                  <a:srgbClr val="FF0000"/>
                </a:solidFill>
              </a:rPr>
              <a:t>when converting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HEART of chemistry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205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G</a:t>
            </a:r>
            <a:r>
              <a:rPr lang="en-US" sz="3600" b="1" dirty="0" smtClean="0">
                <a:solidFill>
                  <a:srgbClr val="7030A0"/>
                </a:solidFill>
              </a:rPr>
              <a:t>rams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Mass # of element</a:t>
            </a:r>
          </a:p>
          <a:p>
            <a:endParaRPr lang="en-US" sz="3200" dirty="0" smtClean="0">
              <a:solidFill>
                <a:srgbClr val="7030A0"/>
              </a:solidFill>
            </a:endParaRP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Bottom # on periodic table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19050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and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52688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6.022x10</a:t>
            </a:r>
            <a:r>
              <a:rPr lang="en-US" sz="3600" baseline="30000" dirty="0" smtClean="0"/>
              <a:t>23</a:t>
            </a:r>
            <a:r>
              <a:rPr lang="en-US" sz="3600" dirty="0" smtClean="0"/>
              <a:t> atoms = 1 mole (Avogadro’s #)</a:t>
            </a:r>
          </a:p>
          <a:p>
            <a:endParaRPr lang="en-US" sz="3600" dirty="0" smtClean="0"/>
          </a:p>
          <a:p>
            <a:pPr lvl="1"/>
            <a:r>
              <a:rPr lang="en-US" sz="3200" dirty="0" smtClean="0"/>
              <a:t>True for ALL elements/compounds/molecules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1 mol Fe = 6.022x10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atoms Fe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1 mol 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6.022x10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 formula units 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Units You Will See</a:t>
            </a:r>
            <a:br>
              <a:rPr lang="en-US" dirty="0" smtClean="0"/>
            </a:br>
            <a:r>
              <a:rPr lang="en-US" dirty="0" smtClean="0"/>
              <a:t>6.022x10</a:t>
            </a:r>
            <a:r>
              <a:rPr lang="en-US" baseline="30000" dirty="0" smtClean="0"/>
              <a:t>23</a:t>
            </a:r>
            <a:r>
              <a:rPr lang="en-US" dirty="0" smtClean="0"/>
              <a:t> 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endParaRPr lang="en-US" dirty="0"/>
          </a:p>
          <a:p>
            <a:r>
              <a:rPr lang="en-US" dirty="0" smtClean="0"/>
              <a:t>Just one single element 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b="1" u="sng" dirty="0" smtClean="0"/>
              <a:t>atoms</a:t>
            </a:r>
          </a:p>
          <a:p>
            <a:endParaRPr lang="en-US" dirty="0"/>
          </a:p>
          <a:p>
            <a:r>
              <a:rPr lang="en-US" dirty="0" smtClean="0"/>
              <a:t>Covalent bonds (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i="1" dirty="0" smtClean="0"/>
              <a:t>, H</a:t>
            </a:r>
            <a:r>
              <a:rPr lang="en-US" i="1" baseline="-25000" dirty="0" smtClean="0"/>
              <a:t>2</a:t>
            </a:r>
            <a:r>
              <a:rPr lang="en-US" i="1" dirty="0" smtClean="0"/>
              <a:t>O, C</a:t>
            </a:r>
            <a:r>
              <a:rPr lang="en-US" i="1" baseline="-25000" dirty="0" smtClean="0"/>
              <a:t>6</a:t>
            </a:r>
            <a:r>
              <a:rPr lang="en-US" i="1" dirty="0" smtClean="0"/>
              <a:t>H</a:t>
            </a:r>
            <a:r>
              <a:rPr lang="en-US" i="1" baseline="-25000" dirty="0" smtClean="0"/>
              <a:t>12</a:t>
            </a:r>
            <a:r>
              <a:rPr lang="en-US" i="1" dirty="0" smtClean="0"/>
              <a:t>O</a:t>
            </a:r>
            <a:r>
              <a:rPr lang="en-US" i="1" baseline="-25000" dirty="0" smtClean="0"/>
              <a:t>6</a:t>
            </a:r>
            <a:r>
              <a:rPr lang="en-US" dirty="0" smtClean="0"/>
              <a:t>) = </a:t>
            </a:r>
            <a:r>
              <a:rPr lang="en-US" b="1" u="sng" dirty="0" smtClean="0"/>
              <a:t>molecules</a:t>
            </a:r>
          </a:p>
          <a:p>
            <a:endParaRPr lang="en-US" dirty="0"/>
          </a:p>
          <a:p>
            <a:r>
              <a:rPr lang="en-US" dirty="0" smtClean="0"/>
              <a:t>Ionic Bonds (</a:t>
            </a:r>
            <a:r>
              <a:rPr lang="en-US" i="1" dirty="0" err="1" smtClean="0"/>
              <a:t>NaCl</a:t>
            </a:r>
            <a:r>
              <a:rPr lang="en-US" dirty="0" smtClean="0"/>
              <a:t>) = </a:t>
            </a:r>
            <a:r>
              <a:rPr lang="en-US" b="1" u="sng" dirty="0" smtClean="0"/>
              <a:t>formula</a:t>
            </a:r>
            <a:r>
              <a:rPr lang="en-US" dirty="0" smtClean="0"/>
              <a:t> </a:t>
            </a:r>
            <a:r>
              <a:rPr lang="en-US" b="1" u="sng" dirty="0" smtClean="0"/>
              <a:t>units</a:t>
            </a:r>
          </a:p>
          <a:p>
            <a:endParaRPr lang="en-US" dirty="0"/>
          </a:p>
          <a:p>
            <a:r>
              <a:rPr lang="en-US" dirty="0" smtClean="0"/>
              <a:t>Ions (</a:t>
            </a:r>
            <a:r>
              <a:rPr lang="en-US" i="1" dirty="0" smtClean="0"/>
              <a:t>Ca</a:t>
            </a:r>
            <a:r>
              <a:rPr lang="en-US" i="1" baseline="30000" dirty="0" smtClean="0"/>
              <a:t>+2</a:t>
            </a:r>
            <a:r>
              <a:rPr lang="en-US" i="1" dirty="0" smtClean="0"/>
              <a:t>, SO</a:t>
            </a:r>
            <a:r>
              <a:rPr lang="en-US" i="1" baseline="-25000" dirty="0" smtClean="0"/>
              <a:t>4</a:t>
            </a:r>
            <a:r>
              <a:rPr lang="en-US" i="1" baseline="30000" dirty="0" smtClean="0"/>
              <a:t>-2</a:t>
            </a:r>
            <a:r>
              <a:rPr lang="en-US" dirty="0" smtClean="0"/>
              <a:t>) = </a:t>
            </a:r>
            <a:r>
              <a:rPr lang="en-US" b="1" u="sng" dirty="0" smtClean="0"/>
              <a:t>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Chemistry Conversions Chart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95600" y="1600200"/>
            <a:ext cx="3048000" cy="495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  Moles</a:t>
            </a:r>
          </a:p>
          <a:p>
            <a:pPr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ALWAYS  </a:t>
            </a:r>
            <a:r>
              <a:rPr lang="en-US" sz="3200" b="1" u="sng" dirty="0" smtClean="0">
                <a:solidFill>
                  <a:srgbClr val="FF0000"/>
                </a:solidFill>
              </a:rPr>
              <a:t>1 mol </a:t>
            </a:r>
            <a:r>
              <a:rPr lang="en-US" sz="3200" dirty="0" smtClean="0">
                <a:solidFill>
                  <a:srgbClr val="FF0000"/>
                </a:solidFill>
              </a:rPr>
              <a:t>when converting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HEART of chemistry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971800" cy="45259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n-US" sz="3900" b="1" dirty="0">
                <a:solidFill>
                  <a:srgbClr val="00B050"/>
                </a:solidFill>
              </a:rPr>
              <a:t>A</a:t>
            </a:r>
            <a:r>
              <a:rPr lang="en-US" sz="3900" b="1" dirty="0" smtClean="0">
                <a:solidFill>
                  <a:srgbClr val="00B050"/>
                </a:solidFill>
              </a:rPr>
              <a:t>toms</a:t>
            </a:r>
          </a:p>
          <a:p>
            <a:pPr algn="r">
              <a:buNone/>
            </a:pPr>
            <a:endParaRPr lang="en-US" sz="3200" dirty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6.022 x 10</a:t>
            </a:r>
            <a:r>
              <a:rPr lang="en-US" sz="3200" baseline="30000" dirty="0" smtClean="0">
                <a:solidFill>
                  <a:srgbClr val="00B050"/>
                </a:solidFill>
              </a:rPr>
              <a:t>23</a:t>
            </a:r>
            <a:r>
              <a:rPr lang="en-US" sz="3200" dirty="0" smtClean="0">
                <a:solidFill>
                  <a:srgbClr val="00B050"/>
                </a:solidFill>
              </a:rPr>
              <a:t> atoms</a:t>
            </a:r>
          </a:p>
          <a:p>
            <a:pPr algn="r">
              <a:buNone/>
            </a:pPr>
            <a:endParaRPr lang="en-US" sz="3200" dirty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Avogadro's number</a:t>
            </a:r>
          </a:p>
          <a:p>
            <a:pPr algn="r"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 algn="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# NEVER changes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205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G</a:t>
            </a:r>
            <a:r>
              <a:rPr lang="en-US" sz="3600" b="1" dirty="0" smtClean="0">
                <a:solidFill>
                  <a:srgbClr val="7030A0"/>
                </a:solidFill>
              </a:rPr>
              <a:t>rams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Mass # of element</a:t>
            </a:r>
          </a:p>
          <a:p>
            <a:endParaRPr lang="en-US" sz="3200" dirty="0" smtClean="0">
              <a:solidFill>
                <a:srgbClr val="7030A0"/>
              </a:solidFill>
            </a:endParaRP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Bottom # on periodic table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1200" y="1905000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81600" y="19050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60.0 grams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= ____ mol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9.0 mol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= _____ formula units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Why is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expressed in formula units?</a:t>
            </a:r>
          </a:p>
          <a:p>
            <a:pPr lvl="1"/>
            <a:endParaRPr lang="en-US" dirty="0"/>
          </a:p>
          <a:p>
            <a:r>
              <a:rPr lang="en-US" dirty="0" smtClean="0"/>
              <a:t>60.0 grams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= ____ formula units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324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Warm Up #1</vt:lpstr>
      <vt:lpstr>Chapter 10.1, 10.2</vt:lpstr>
      <vt:lpstr>Molar Mass and Moles</vt:lpstr>
      <vt:lpstr>Try These</vt:lpstr>
      <vt:lpstr>Chemistry Conversions Chart</vt:lpstr>
      <vt:lpstr>Atoms and Moles</vt:lpstr>
      <vt:lpstr>Units You Will See 6.022x1023 _______</vt:lpstr>
      <vt:lpstr>Chemistry Conversions Chart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1</cp:revision>
  <dcterms:created xsi:type="dcterms:W3CDTF">2013-11-19T17:17:09Z</dcterms:created>
  <dcterms:modified xsi:type="dcterms:W3CDTF">2013-11-19T17:17:55Z</dcterms:modified>
</cp:coreProperties>
</file>