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6824-10F6-41A3-B668-29D94480649E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6A5C2-4D8E-4047-8C94-DEE8CB7316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You have the following compound: Pb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/>
              <a:t>3</a:t>
            </a:r>
            <a:endParaRPr lang="en-US" baseline="-25000" dirty="0" smtClean="0"/>
          </a:p>
          <a:p>
            <a:endParaRPr lang="en-US" dirty="0"/>
          </a:p>
          <a:p>
            <a:r>
              <a:rPr lang="en-US" dirty="0" smtClean="0"/>
              <a:t>What is the name of this compound</a:t>
            </a:r>
          </a:p>
          <a:p>
            <a:pPr lvl="1"/>
            <a:r>
              <a:rPr lang="en-US" dirty="0" smtClean="0"/>
              <a:t>Hint: Lead is considered a transition metal.</a:t>
            </a:r>
          </a:p>
          <a:p>
            <a:pPr lvl="1"/>
            <a:endParaRPr lang="en-US" dirty="0"/>
          </a:p>
          <a:p>
            <a:r>
              <a:rPr lang="en-US" dirty="0" smtClean="0"/>
              <a:t>How many of each element (</a:t>
            </a:r>
            <a:r>
              <a:rPr lang="en-US" dirty="0" err="1" smtClean="0"/>
              <a:t>Pb</a:t>
            </a:r>
            <a:r>
              <a:rPr lang="en-US" dirty="0" smtClean="0"/>
              <a:t>, S and O) are there in the current compound?</a:t>
            </a:r>
          </a:p>
          <a:p>
            <a:endParaRPr lang="en-US" dirty="0"/>
          </a:p>
          <a:p>
            <a:r>
              <a:rPr lang="en-US" dirty="0" smtClean="0"/>
              <a:t>Let’s say there were four of these compounds:     4 </a:t>
            </a:r>
            <a:r>
              <a:rPr lang="en-US" dirty="0" smtClean="0"/>
              <a:t>Pb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 algn="ctr">
              <a:buNone/>
            </a:pPr>
            <a:r>
              <a:rPr lang="en-US" baseline="-25000" dirty="0" smtClean="0"/>
              <a:t>…</a:t>
            </a:r>
            <a:r>
              <a:rPr lang="en-US" dirty="0" smtClean="0"/>
              <a:t>NOW how much of each element is present?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___C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 + ___O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___CO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___H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algn="ctr"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On product side…TWO different oxygen-containing compounds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It’s okay…just make sure to ADD the </a:t>
            </a:r>
            <a:r>
              <a:rPr lang="en-US" dirty="0" err="1" smtClean="0">
                <a:sym typeface="Wingdings" pitchFamily="2" charset="2"/>
              </a:rPr>
              <a:t>oxygens</a:t>
            </a:r>
            <a:r>
              <a:rPr lang="en-US" dirty="0" smtClean="0">
                <a:sym typeface="Wingdings" pitchFamily="2" charset="2"/>
              </a:rPr>
              <a:t> together on the right side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 algn="ctr">
              <a:buNone/>
            </a:pPr>
            <a:r>
              <a:rPr lang="en-US" i="1" dirty="0" smtClean="0">
                <a:sym typeface="Wingdings" pitchFamily="2" charset="2"/>
              </a:rPr>
              <a:t>(hint: make sure there is NEVER an odd number of </a:t>
            </a:r>
            <a:r>
              <a:rPr lang="en-US" i="1" dirty="0" err="1" smtClean="0">
                <a:sym typeface="Wingdings" pitchFamily="2" charset="2"/>
              </a:rPr>
              <a:t>oxygens</a:t>
            </a:r>
            <a:r>
              <a:rPr lang="en-US" i="1" dirty="0">
                <a:sym typeface="Wingdings" pitchFamily="2" charset="2"/>
              </a:rPr>
              <a:t>)</a:t>
            </a:r>
            <a:endParaRPr lang="en-US" i="1" dirty="0" smtClean="0">
              <a:sym typeface="Wingdings" pitchFamily="2" charset="2"/>
            </a:endParaRP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Balancing Equations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i="1" dirty="0" smtClean="0"/>
              <a:t>Hydrogen gas and oxygen gas combine to form water.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algn="ctr"/>
            <a:endParaRPr lang="en-US" dirty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Reactants</a:t>
            </a:r>
            <a:r>
              <a:rPr lang="en-US" dirty="0" smtClean="0">
                <a:sym typeface="Wingdings" pitchFamily="2" charset="2"/>
              </a:rPr>
              <a:t> side – what goes into equation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and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Products</a:t>
            </a:r>
            <a:r>
              <a:rPr lang="en-US" dirty="0" smtClean="0">
                <a:sym typeface="Wingdings" pitchFamily="2" charset="2"/>
              </a:rPr>
              <a:t> side – what comes out of equation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Balance Equations?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Ex.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Law of Conservation of Mass </a:t>
            </a:r>
            <a:r>
              <a:rPr lang="en-US" dirty="0" smtClean="0"/>
              <a:t>– matter cannot be created or destroyed…only changed.</a:t>
            </a:r>
          </a:p>
          <a:p>
            <a:endParaRPr lang="en-US" dirty="0"/>
          </a:p>
          <a:p>
            <a:r>
              <a:rPr lang="en-US" dirty="0" smtClean="0"/>
              <a:t>2 H’s on left…2 H’s on right  (okay!)</a:t>
            </a:r>
          </a:p>
          <a:p>
            <a:r>
              <a:rPr lang="en-US" dirty="0" smtClean="0"/>
              <a:t>2 O’s on left…1 O on right (NOT okay!)</a:t>
            </a:r>
          </a:p>
          <a:p>
            <a:endParaRPr lang="en-US" dirty="0"/>
          </a:p>
          <a:p>
            <a:r>
              <a:rPr lang="en-US" dirty="0" smtClean="0"/>
              <a:t>If this is the case…balance!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Balance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Coefficients</a:t>
            </a:r>
            <a:r>
              <a:rPr lang="en-US" dirty="0" smtClean="0"/>
              <a:t> – large numbers that go in front of the compound</a:t>
            </a:r>
          </a:p>
          <a:p>
            <a:pPr lvl="1"/>
            <a:r>
              <a:rPr lang="en-US" dirty="0" smtClean="0"/>
              <a:t>Multiply into EVERY element in compound.</a:t>
            </a:r>
          </a:p>
          <a:p>
            <a:pPr lvl="1"/>
            <a:endParaRPr lang="en-US" dirty="0"/>
          </a:p>
          <a:p>
            <a:pPr lvl="1" algn="ctr">
              <a:buNone/>
            </a:pPr>
            <a:r>
              <a:rPr lang="en-US" dirty="0" smtClean="0"/>
              <a:t>___H</a:t>
            </a:r>
            <a:r>
              <a:rPr lang="en-US" baseline="-25000" dirty="0" smtClean="0"/>
              <a:t>2</a:t>
            </a:r>
            <a:r>
              <a:rPr lang="en-US" dirty="0" smtClean="0"/>
              <a:t> + ___O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 ____H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lvl="1" algn="ctr">
              <a:buNone/>
            </a:pPr>
            <a:endParaRPr lang="en-US" dirty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What coefficients should we put in each blank?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Finished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US" sz="5400" dirty="0" smtClean="0"/>
              <a:t>2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 + O</a:t>
            </a:r>
            <a:r>
              <a:rPr lang="en-US" sz="5400" baseline="-25000" dirty="0" smtClean="0"/>
              <a:t>2</a:t>
            </a:r>
            <a:r>
              <a:rPr lang="en-US" sz="5400" dirty="0" smtClean="0">
                <a:sym typeface="Wingdings" pitchFamily="2" charset="2"/>
              </a:rPr>
              <a:t> 2 H</a:t>
            </a:r>
            <a:r>
              <a:rPr lang="en-US" sz="5400" baseline="-25000" dirty="0" smtClean="0">
                <a:sym typeface="Wingdings" pitchFamily="2" charset="2"/>
              </a:rPr>
              <a:t>2</a:t>
            </a:r>
            <a:r>
              <a:rPr lang="en-US" sz="5400" dirty="0" smtClean="0">
                <a:sym typeface="Wingdings" pitchFamily="2" charset="2"/>
              </a:rPr>
              <a:t>O</a:t>
            </a:r>
          </a:p>
          <a:p>
            <a:pPr marL="342900" lvl="1" indent="-342900" algn="ctr">
              <a:buNone/>
            </a:pPr>
            <a:endParaRPr lang="en-US" sz="5400" dirty="0">
              <a:sym typeface="Wingdings" pitchFamily="2" charset="2"/>
            </a:endParaRPr>
          </a:p>
          <a:p>
            <a:pPr marL="342900" lvl="1" indent="-342900" algn="ctr">
              <a:buNone/>
            </a:pPr>
            <a:r>
              <a:rPr lang="en-US" sz="3600" dirty="0" smtClean="0">
                <a:sym typeface="Wingdings" pitchFamily="2" charset="2"/>
              </a:rPr>
              <a:t>4 H’s on left…4 H’s on right (okay!)</a:t>
            </a:r>
          </a:p>
          <a:p>
            <a:pPr marL="342900" lvl="1" indent="-342900" algn="ctr">
              <a:buNone/>
            </a:pPr>
            <a:r>
              <a:rPr lang="en-US" sz="3600" dirty="0" smtClean="0">
                <a:sym typeface="Wingdings" pitchFamily="2" charset="2"/>
              </a:rPr>
              <a:t>2 O’s on left…2 O’s on right (okay!)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Technique: Find things in 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Ex. __Al(OH)</a:t>
            </a:r>
            <a:r>
              <a:rPr lang="en-US" baseline="-25000" dirty="0" smtClean="0"/>
              <a:t>3</a:t>
            </a:r>
            <a:r>
              <a:rPr lang="en-US" dirty="0" smtClean="0"/>
              <a:t> + __H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__Al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__H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endParaRPr lang="en-US" dirty="0">
              <a:sym typeface="Wingdings" pitchFamily="2" charset="2"/>
            </a:endParaRPr>
          </a:p>
          <a:p>
            <a:pPr algn="r">
              <a:buNone/>
            </a:pPr>
            <a:r>
              <a:rPr lang="en-US" sz="2400" i="1" dirty="0" smtClean="0">
                <a:sym typeface="Wingdings" pitchFamily="2" charset="2"/>
              </a:rPr>
              <a:t>Scary looking, right?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First: 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O…re-write as HOH </a:t>
            </a:r>
            <a:r>
              <a:rPr lang="en-US" i="1" dirty="0" smtClean="0">
                <a:sym typeface="Wingdings" pitchFamily="2" charset="2"/>
              </a:rPr>
              <a:t>(when needed)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If you see a compound ending in -OH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Next:  Put letters (A, B, C, D) above common things on left and right.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Commonalities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__Al(OH)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+ __H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 __Al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(SO</a:t>
            </a:r>
            <a:r>
              <a:rPr lang="en-US" sz="3600" baseline="-25000" dirty="0" smtClean="0">
                <a:sym typeface="Wingdings" pitchFamily="2" charset="2"/>
              </a:rPr>
              <a:t>4</a:t>
            </a:r>
            <a:r>
              <a:rPr lang="en-US" sz="3600" dirty="0" smtClean="0">
                <a:sym typeface="Wingdings" pitchFamily="2" charset="2"/>
              </a:rPr>
              <a:t>)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 + __HOH</a:t>
            </a:r>
          </a:p>
          <a:p>
            <a:pPr algn="ctr">
              <a:buNone/>
            </a:pPr>
            <a:endParaRPr lang="en-US" sz="3600" dirty="0">
              <a:sym typeface="Wingdings" pitchFamily="2" charset="2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A = Al (1 left, 2 right)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70C0"/>
                </a:solidFill>
                <a:sym typeface="Wingdings" pitchFamily="2" charset="2"/>
              </a:rPr>
              <a:t>B = OH (3 left, 1 right)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C000"/>
                </a:solidFill>
                <a:sym typeface="Wingdings" pitchFamily="2" charset="2"/>
              </a:rPr>
              <a:t>C = H (2 left, 1 right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D = SO</a:t>
            </a:r>
            <a:r>
              <a:rPr lang="en-US" sz="2800" baseline="-25000" dirty="0" smtClean="0">
                <a:solidFill>
                  <a:srgbClr val="00B050"/>
                </a:solidFill>
                <a:sym typeface="Wingdings" pitchFamily="2" charset="2"/>
              </a:rPr>
              <a:t>4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 (1 left, 3 right)</a:t>
            </a:r>
            <a:endParaRPr lang="en-US" sz="2800" dirty="0" smtClean="0">
              <a:solidFill>
                <a:srgbClr val="00B050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514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58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86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Balance!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600" dirty="0" smtClean="0"/>
              <a:t>2 Al(OH)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+ 3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 1  Al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(SO</a:t>
            </a:r>
            <a:r>
              <a:rPr lang="en-US" sz="3600" baseline="-25000" dirty="0" smtClean="0">
                <a:sym typeface="Wingdings" pitchFamily="2" charset="2"/>
              </a:rPr>
              <a:t>4</a:t>
            </a:r>
            <a:r>
              <a:rPr lang="en-US" sz="3600" dirty="0" smtClean="0">
                <a:sym typeface="Wingdings" pitchFamily="2" charset="2"/>
              </a:rPr>
              <a:t>)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 + 6 HOH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514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34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2514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419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#1</vt:lpstr>
      <vt:lpstr>Intro to Balancing Equations</vt:lpstr>
      <vt:lpstr>Review</vt:lpstr>
      <vt:lpstr>Why Balance Equations?</vt:lpstr>
      <vt:lpstr>How to Balance Equations</vt:lpstr>
      <vt:lpstr>Finished Product</vt:lpstr>
      <vt:lpstr>Technique: Find things in Common</vt:lpstr>
      <vt:lpstr>Label Commonalities</vt:lpstr>
      <vt:lpstr>Balance!</vt:lpstr>
      <vt:lpstr>Other Examples: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Windows User</dc:creator>
  <cp:lastModifiedBy>Windows User</cp:lastModifiedBy>
  <cp:revision>5</cp:revision>
  <dcterms:created xsi:type="dcterms:W3CDTF">2013-12-04T17:12:14Z</dcterms:created>
  <dcterms:modified xsi:type="dcterms:W3CDTF">2013-12-04T18:23:44Z</dcterms:modified>
</cp:coreProperties>
</file>