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59" r:id="rId4"/>
    <p:sldId id="260" r:id="rId5"/>
    <p:sldId id="261" r:id="rId6"/>
    <p:sldId id="265" r:id="rId7"/>
    <p:sldId id="262" r:id="rId8"/>
    <p:sldId id="263" r:id="rId9"/>
    <p:sldId id="264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56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BFFDD-D1BF-4CAC-A6EB-8855675B4949}" type="datetimeFigureOut">
              <a:rPr lang="en-US" smtClean="0"/>
              <a:pPr/>
              <a:t>1/16/2014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F47F6-2E88-4534-810E-81574CEAC1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BFFDD-D1BF-4CAC-A6EB-8855675B4949}" type="datetimeFigureOut">
              <a:rPr lang="en-US" smtClean="0"/>
              <a:pPr/>
              <a:t>1/16/2014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F47F6-2E88-4534-810E-81574CEAC1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BFFDD-D1BF-4CAC-A6EB-8855675B4949}" type="datetimeFigureOut">
              <a:rPr lang="en-US" smtClean="0"/>
              <a:pPr/>
              <a:t>1/16/2014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F47F6-2E88-4534-810E-81574CEAC1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BFFDD-D1BF-4CAC-A6EB-8855675B4949}" type="datetimeFigureOut">
              <a:rPr lang="en-US" smtClean="0"/>
              <a:pPr/>
              <a:t>1/16/2014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F47F6-2E88-4534-810E-81574CEAC1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BFFDD-D1BF-4CAC-A6EB-8855675B4949}" type="datetimeFigureOut">
              <a:rPr lang="en-US" smtClean="0"/>
              <a:pPr/>
              <a:t>1/16/2014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F47F6-2E88-4534-810E-81574CEAC1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BFFDD-D1BF-4CAC-A6EB-8855675B4949}" type="datetimeFigureOut">
              <a:rPr lang="en-US" smtClean="0"/>
              <a:pPr/>
              <a:t>1/16/2014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F47F6-2E88-4534-810E-81574CEAC1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BFFDD-D1BF-4CAC-A6EB-8855675B4949}" type="datetimeFigureOut">
              <a:rPr lang="en-US" smtClean="0"/>
              <a:pPr/>
              <a:t>1/16/2014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F47F6-2E88-4534-810E-81574CEAC1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BFFDD-D1BF-4CAC-A6EB-8855675B4949}" type="datetimeFigureOut">
              <a:rPr lang="en-US" smtClean="0"/>
              <a:pPr/>
              <a:t>1/16/2014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F47F6-2E88-4534-810E-81574CEAC1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BFFDD-D1BF-4CAC-A6EB-8855675B4949}" type="datetimeFigureOut">
              <a:rPr lang="en-US" smtClean="0"/>
              <a:pPr/>
              <a:t>1/16/2014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F47F6-2E88-4534-810E-81574CEAC1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BFFDD-D1BF-4CAC-A6EB-8855675B4949}" type="datetimeFigureOut">
              <a:rPr lang="en-US" smtClean="0"/>
              <a:pPr/>
              <a:t>1/16/2014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F47F6-2E88-4534-810E-81574CEAC1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BFFDD-D1BF-4CAC-A6EB-8855675B4949}" type="datetimeFigureOut">
              <a:rPr lang="en-US" smtClean="0"/>
              <a:pPr/>
              <a:t>1/16/2014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F47F6-2E88-4534-810E-81574CEAC1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DBFFDD-D1BF-4CAC-A6EB-8855675B4949}" type="datetimeFigureOut">
              <a:rPr lang="en-US" smtClean="0"/>
              <a:pPr/>
              <a:t>1/16/2014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DF47F6-2E88-4534-810E-81574CEAC1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 Up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183880" cy="5032248"/>
          </a:xfrm>
        </p:spPr>
        <p:txBody>
          <a:bodyPr>
            <a:normAutofit/>
          </a:bodyPr>
          <a:lstStyle/>
          <a:p>
            <a:r>
              <a:rPr lang="en-US" dirty="0" smtClean="0"/>
              <a:t>What are the charges of the following:</a:t>
            </a:r>
          </a:p>
          <a:p>
            <a:pPr algn="ctr">
              <a:buNone/>
            </a:pPr>
            <a:r>
              <a:rPr lang="en-US" dirty="0" smtClean="0"/>
              <a:t>Na and PO</a:t>
            </a:r>
            <a:r>
              <a:rPr lang="en-US" baseline="-25000" dirty="0" smtClean="0"/>
              <a:t>4</a:t>
            </a:r>
            <a:r>
              <a:rPr lang="en-US" dirty="0" smtClean="0"/>
              <a:t>		Iron (III) and Chlorine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What are the compounds when they bond together?</a:t>
            </a:r>
          </a:p>
          <a:p>
            <a:endParaRPr lang="en-US" dirty="0" smtClean="0"/>
          </a:p>
          <a:p>
            <a:r>
              <a:rPr lang="en-US" dirty="0" smtClean="0"/>
              <a:t>Predict the products when Na and PO</a:t>
            </a:r>
            <a:r>
              <a:rPr lang="en-US" baseline="-25000" dirty="0" smtClean="0"/>
              <a:t>4</a:t>
            </a:r>
            <a:r>
              <a:rPr lang="en-US" dirty="0" smtClean="0"/>
              <a:t> combine with Iron(III) and chlorine.  What type of reaction is this?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 Up #5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For the following reactions, predict the products, balance the equation and write complete/net ionic equations (labeling states of matter)</a:t>
            </a:r>
          </a:p>
          <a:p>
            <a:endParaRPr lang="en-US" dirty="0"/>
          </a:p>
          <a:p>
            <a:r>
              <a:rPr lang="en-US" dirty="0" smtClean="0"/>
              <a:t>__</a:t>
            </a:r>
            <a:r>
              <a:rPr lang="en-US" dirty="0" err="1" smtClean="0"/>
              <a:t>Pb</a:t>
            </a:r>
            <a:r>
              <a:rPr lang="en-US" dirty="0" smtClean="0"/>
              <a:t>(NO</a:t>
            </a:r>
            <a:r>
              <a:rPr lang="en-US" baseline="-25000" dirty="0" smtClean="0"/>
              <a:t>3</a:t>
            </a:r>
            <a:r>
              <a:rPr lang="en-US" dirty="0" smtClean="0"/>
              <a:t>)</a:t>
            </a:r>
            <a:r>
              <a:rPr lang="en-US" baseline="-25000" dirty="0" smtClean="0"/>
              <a:t>2(</a:t>
            </a:r>
            <a:r>
              <a:rPr lang="en-US" baseline="-25000" dirty="0" err="1" smtClean="0"/>
              <a:t>aq</a:t>
            </a:r>
            <a:r>
              <a:rPr lang="en-US" baseline="-25000" dirty="0" smtClean="0"/>
              <a:t>)</a:t>
            </a:r>
            <a:r>
              <a:rPr lang="en-US" dirty="0" smtClean="0"/>
              <a:t>+ __</a:t>
            </a:r>
            <a:r>
              <a:rPr lang="en-US" dirty="0" err="1" smtClean="0"/>
              <a:t>NaCl</a:t>
            </a:r>
            <a:r>
              <a:rPr lang="en-US" baseline="-25000" dirty="0" smtClean="0"/>
              <a:t>(</a:t>
            </a:r>
            <a:r>
              <a:rPr lang="en-US" baseline="-25000" dirty="0" err="1" smtClean="0"/>
              <a:t>aq</a:t>
            </a:r>
            <a:r>
              <a:rPr lang="en-US" baseline="-25000" dirty="0" smtClean="0"/>
              <a:t>) </a:t>
            </a:r>
            <a:r>
              <a:rPr lang="en-US" dirty="0" smtClean="0">
                <a:sym typeface="Wingdings" pitchFamily="2" charset="2"/>
              </a:rPr>
              <a:t> </a:t>
            </a:r>
          </a:p>
          <a:p>
            <a:endParaRPr lang="en-US" dirty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Aqueous solutions of Potassium hydroxide + Iron (III) Sulfate are mixed.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11.3: Solubility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u="sng" dirty="0" smtClean="0"/>
              <a:t>Solubility</a:t>
            </a:r>
            <a:r>
              <a:rPr lang="en-US" dirty="0" smtClean="0"/>
              <a:t> – ability for something to be dissolved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If soluble: label it (</a:t>
            </a:r>
            <a:r>
              <a:rPr lang="en-US" dirty="0" err="1" smtClean="0"/>
              <a:t>aq</a:t>
            </a:r>
            <a:r>
              <a:rPr lang="en-US" dirty="0" smtClean="0"/>
              <a:t>) – aqueous</a:t>
            </a:r>
          </a:p>
          <a:p>
            <a:endParaRPr lang="en-US" dirty="0" smtClean="0"/>
          </a:p>
          <a:p>
            <a:r>
              <a:rPr lang="en-US" b="1" u="sng" dirty="0" smtClean="0"/>
              <a:t>Precipitate</a:t>
            </a:r>
            <a:r>
              <a:rPr lang="en-US" dirty="0" smtClean="0"/>
              <a:t> – solid that forms from an insoluble reaction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If insoluble: label it (s) - solid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Example:    Na</a:t>
            </a:r>
            <a:r>
              <a:rPr lang="en-US" baseline="-25000" dirty="0" smtClean="0"/>
              <a:t>3</a:t>
            </a:r>
            <a:r>
              <a:rPr lang="en-US" dirty="0" smtClean="0"/>
              <a:t>PO</a:t>
            </a:r>
            <a:r>
              <a:rPr lang="en-US" baseline="-25000" dirty="0" smtClean="0"/>
              <a:t>4(</a:t>
            </a:r>
            <a:r>
              <a:rPr lang="en-US" baseline="-25000" dirty="0" err="1" smtClean="0"/>
              <a:t>aq</a:t>
            </a:r>
            <a:r>
              <a:rPr lang="en-US" baseline="-25000" dirty="0" smtClean="0"/>
              <a:t>) </a:t>
            </a:r>
            <a:r>
              <a:rPr lang="en-US" dirty="0" smtClean="0"/>
              <a:t>+ FeCl</a:t>
            </a:r>
            <a:r>
              <a:rPr lang="en-US" baseline="-25000" dirty="0" smtClean="0"/>
              <a:t>3(</a:t>
            </a:r>
            <a:r>
              <a:rPr lang="en-US" baseline="-25000" dirty="0" err="1" smtClean="0"/>
              <a:t>aq</a:t>
            </a:r>
            <a:r>
              <a:rPr lang="en-US" baseline="-25000" dirty="0" smtClean="0"/>
              <a:t>) </a:t>
            </a:r>
            <a:r>
              <a:rPr lang="en-US" dirty="0" smtClean="0">
                <a:sym typeface="Wingdings" pitchFamily="2" charset="2"/>
              </a:rPr>
              <a:t> FePO</a:t>
            </a:r>
            <a:r>
              <a:rPr lang="en-US" baseline="-25000" dirty="0" smtClean="0">
                <a:sym typeface="Wingdings" pitchFamily="2" charset="2"/>
              </a:rPr>
              <a:t>4(s) </a:t>
            </a:r>
            <a:r>
              <a:rPr lang="en-US" dirty="0" smtClean="0">
                <a:sym typeface="Wingdings" pitchFamily="2" charset="2"/>
              </a:rPr>
              <a:t>+ </a:t>
            </a:r>
            <a:r>
              <a:rPr lang="en-US" dirty="0" err="1" smtClean="0">
                <a:sym typeface="Wingdings" pitchFamily="2" charset="2"/>
              </a:rPr>
              <a:t>NaCl</a:t>
            </a:r>
            <a:r>
              <a:rPr lang="en-US" baseline="-25000" dirty="0" smtClean="0">
                <a:sym typeface="Wingdings" pitchFamily="2" charset="2"/>
              </a:rPr>
              <a:t>(</a:t>
            </a:r>
            <a:r>
              <a:rPr lang="en-US" baseline="-25000" dirty="0" err="1" smtClean="0">
                <a:sym typeface="Wingdings" pitchFamily="2" charset="2"/>
              </a:rPr>
              <a:t>aq</a:t>
            </a:r>
            <a:r>
              <a:rPr lang="en-US" baseline="-25000" dirty="0" smtClean="0">
                <a:sym typeface="Wingdings" pitchFamily="2" charset="2"/>
              </a:rPr>
              <a:t>)</a:t>
            </a:r>
          </a:p>
          <a:p>
            <a:endParaRPr lang="en-US" dirty="0" smtClean="0">
              <a:sym typeface="Wingdings" pitchFamily="2" charset="2"/>
            </a:endParaRPr>
          </a:p>
          <a:p>
            <a:pPr lvl="1"/>
            <a:r>
              <a:rPr lang="en-US" dirty="0" smtClean="0">
                <a:sym typeface="Wingdings" pitchFamily="2" charset="2"/>
              </a:rPr>
              <a:t>Sodium Chloride (</a:t>
            </a:r>
            <a:r>
              <a:rPr lang="en-US" dirty="0" err="1" smtClean="0">
                <a:sym typeface="Wingdings" pitchFamily="2" charset="2"/>
              </a:rPr>
              <a:t>NaCl</a:t>
            </a:r>
            <a:r>
              <a:rPr lang="en-US" dirty="0" smtClean="0">
                <a:sym typeface="Wingdings" pitchFamily="2" charset="2"/>
              </a:rPr>
              <a:t>) = soluble (</a:t>
            </a:r>
            <a:r>
              <a:rPr lang="en-US" dirty="0" err="1" smtClean="0">
                <a:sym typeface="Wingdings" pitchFamily="2" charset="2"/>
              </a:rPr>
              <a:t>aq</a:t>
            </a:r>
            <a:r>
              <a:rPr lang="en-US" dirty="0" smtClean="0">
                <a:sym typeface="Wingdings" pitchFamily="2" charset="2"/>
              </a:rPr>
              <a:t>)</a:t>
            </a:r>
          </a:p>
          <a:p>
            <a:endParaRPr lang="en-US" dirty="0" smtClean="0">
              <a:sym typeface="Wingdings" pitchFamily="2" charset="2"/>
            </a:endParaRPr>
          </a:p>
          <a:p>
            <a:pPr lvl="1"/>
            <a:r>
              <a:rPr lang="en-US" dirty="0" smtClean="0">
                <a:sym typeface="Wingdings" pitchFamily="2" charset="2"/>
              </a:rPr>
              <a:t>Iron (III) Phosphate (FePO</a:t>
            </a:r>
            <a:r>
              <a:rPr lang="en-US" baseline="-25000" dirty="0" smtClean="0">
                <a:sym typeface="Wingdings" pitchFamily="2" charset="2"/>
              </a:rPr>
              <a:t>4</a:t>
            </a:r>
            <a:r>
              <a:rPr lang="en-US" dirty="0" smtClean="0">
                <a:sym typeface="Wingdings" pitchFamily="2" charset="2"/>
              </a:rPr>
              <a:t>) = precipitate (s)</a:t>
            </a:r>
          </a:p>
          <a:p>
            <a:pPr lvl="1"/>
            <a:endParaRPr lang="en-US" dirty="0" smtClean="0">
              <a:sym typeface="Wingdings" pitchFamily="2" charset="2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Predicting Solubility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u="sng" dirty="0" smtClean="0"/>
              <a:t>Insoluble Stuff</a:t>
            </a:r>
            <a:r>
              <a:rPr lang="en-US" dirty="0" smtClean="0"/>
              <a:t>:  </a:t>
            </a:r>
          </a:p>
          <a:p>
            <a:r>
              <a:rPr lang="en-US" b="1" i="1" u="sng" dirty="0" smtClean="0"/>
              <a:t>Ions</a:t>
            </a:r>
            <a:r>
              <a:rPr lang="en-US" dirty="0" smtClean="0"/>
              <a:t>: most things with Pb</a:t>
            </a:r>
            <a:r>
              <a:rPr lang="en-US" baseline="30000" dirty="0" smtClean="0"/>
              <a:t>+2</a:t>
            </a:r>
            <a:r>
              <a:rPr lang="en-US" dirty="0" smtClean="0"/>
              <a:t>, Ag</a:t>
            </a:r>
            <a:r>
              <a:rPr lang="en-US" baseline="30000" dirty="0" smtClean="0"/>
              <a:t>+1</a:t>
            </a:r>
            <a:r>
              <a:rPr lang="en-US" dirty="0" smtClean="0"/>
              <a:t>, Hg</a:t>
            </a:r>
            <a:r>
              <a:rPr lang="en-US" baseline="30000" dirty="0" smtClean="0"/>
              <a:t>+2</a:t>
            </a:r>
            <a:r>
              <a:rPr lang="en-US" dirty="0" smtClean="0"/>
              <a:t>, Ba</a:t>
            </a:r>
            <a:r>
              <a:rPr lang="en-US" baseline="30000" dirty="0" smtClean="0"/>
              <a:t>+2</a:t>
            </a:r>
            <a:r>
              <a:rPr lang="en-US" dirty="0" smtClean="0"/>
              <a:t>, Sr</a:t>
            </a:r>
            <a:r>
              <a:rPr lang="en-US" baseline="30000" dirty="0" smtClean="0"/>
              <a:t>+2</a:t>
            </a:r>
            <a:r>
              <a:rPr lang="en-US" dirty="0" smtClean="0"/>
              <a:t>, Ca</a:t>
            </a:r>
            <a:r>
              <a:rPr lang="en-US" baseline="30000" dirty="0" smtClean="0"/>
              <a:t>+2</a:t>
            </a:r>
          </a:p>
          <a:p>
            <a:endParaRPr lang="en-US" dirty="0" smtClean="0"/>
          </a:p>
          <a:p>
            <a:r>
              <a:rPr lang="en-US" b="1" i="1" u="sng" dirty="0" err="1" smtClean="0"/>
              <a:t>Polyatomics</a:t>
            </a:r>
            <a:r>
              <a:rPr lang="en-US" dirty="0" smtClean="0"/>
              <a:t>: most Carbonates, Phosphates, Chromates, Oxides and Hydroxides</a:t>
            </a:r>
          </a:p>
          <a:p>
            <a:endParaRPr lang="en-US" dirty="0" smtClean="0"/>
          </a:p>
          <a:p>
            <a:r>
              <a:rPr lang="en-US" dirty="0" smtClean="0"/>
              <a:t>Everything else = SOLUBLE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Solubility Chart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/>
          <a:lstStyle/>
          <a:p>
            <a:r>
              <a:rPr lang="en-US" dirty="0" smtClean="0"/>
              <a:t>This will be on your test:</a:t>
            </a:r>
            <a:endParaRPr lang="en-US" dirty="0"/>
          </a:p>
        </p:txBody>
      </p:sp>
      <p:pic>
        <p:nvPicPr>
          <p:cNvPr id="4" name="Picture 3" descr="http://www.mychemistrytutor.com/sites/default/files/solubilityrules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600200"/>
            <a:ext cx="85344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 Reactions…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two solutions react together and BOTH products = precipitates…NO REACTION</a:t>
            </a:r>
          </a:p>
          <a:p>
            <a:endParaRPr lang="en-US" dirty="0" smtClean="0"/>
          </a:p>
          <a:p>
            <a:r>
              <a:rPr lang="en-US" dirty="0" smtClean="0"/>
              <a:t>Ex. FeSO</a:t>
            </a:r>
            <a:r>
              <a:rPr lang="en-US" baseline="-25000" dirty="0" smtClean="0"/>
              <a:t>4(</a:t>
            </a:r>
            <a:r>
              <a:rPr lang="en-US" baseline="-25000" dirty="0" err="1" smtClean="0"/>
              <a:t>aq</a:t>
            </a:r>
            <a:r>
              <a:rPr lang="en-US" baseline="-25000" dirty="0" smtClean="0"/>
              <a:t>)</a:t>
            </a:r>
            <a:r>
              <a:rPr lang="en-US" dirty="0" smtClean="0"/>
              <a:t> + </a:t>
            </a:r>
            <a:r>
              <a:rPr lang="en-US" dirty="0" err="1" smtClean="0"/>
              <a:t>Ba</a:t>
            </a:r>
            <a:r>
              <a:rPr lang="en-US" dirty="0" smtClean="0"/>
              <a:t>(OH)</a:t>
            </a:r>
            <a:r>
              <a:rPr lang="en-US" baseline="-25000" dirty="0" smtClean="0"/>
              <a:t>2(</a:t>
            </a:r>
            <a:r>
              <a:rPr lang="en-US" baseline="-25000" dirty="0" err="1" smtClean="0"/>
              <a:t>aq</a:t>
            </a:r>
            <a:r>
              <a:rPr lang="en-US" baseline="-25000" dirty="0" smtClean="0"/>
              <a:t>) </a:t>
            </a:r>
            <a:r>
              <a:rPr lang="en-US" dirty="0" smtClean="0">
                <a:sym typeface="Wingdings" pitchFamily="2" charset="2"/>
              </a:rPr>
              <a:t> BaSO</a:t>
            </a:r>
            <a:r>
              <a:rPr lang="en-US" baseline="-25000" dirty="0" smtClean="0">
                <a:sym typeface="Wingdings" pitchFamily="2" charset="2"/>
              </a:rPr>
              <a:t>4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baseline="-25000" dirty="0" smtClean="0">
                <a:sym typeface="Wingdings" pitchFamily="2" charset="2"/>
              </a:rPr>
              <a:t>(s) </a:t>
            </a:r>
            <a:r>
              <a:rPr lang="en-US" dirty="0" smtClean="0">
                <a:sym typeface="Wingdings" pitchFamily="2" charset="2"/>
              </a:rPr>
              <a:t>+ Fe(OH)</a:t>
            </a:r>
            <a:r>
              <a:rPr lang="en-US" baseline="-25000" dirty="0" smtClean="0">
                <a:sym typeface="Wingdings" pitchFamily="2" charset="2"/>
              </a:rPr>
              <a:t>2(s)</a:t>
            </a:r>
          </a:p>
          <a:p>
            <a:endParaRPr lang="en-US" dirty="0" smtClean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BOTH are insoluble…therefore there is NO reaction.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Ionic Equations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Ex. Na</a:t>
            </a:r>
            <a:r>
              <a:rPr lang="en-US" baseline="-25000" dirty="0" smtClean="0"/>
              <a:t>2</a:t>
            </a:r>
            <a:r>
              <a:rPr lang="en-US" dirty="0" smtClean="0"/>
              <a:t>CO</a:t>
            </a:r>
            <a:r>
              <a:rPr lang="en-US" baseline="-25000" dirty="0" smtClean="0"/>
              <a:t>3(</a:t>
            </a:r>
            <a:r>
              <a:rPr lang="en-US" baseline="-25000" dirty="0" err="1" smtClean="0"/>
              <a:t>aq</a:t>
            </a:r>
            <a:r>
              <a:rPr lang="en-US" baseline="-25000" dirty="0" smtClean="0"/>
              <a:t>) </a:t>
            </a:r>
            <a:r>
              <a:rPr lang="en-US" dirty="0" smtClean="0"/>
              <a:t>+ </a:t>
            </a:r>
            <a:r>
              <a:rPr lang="en-US" dirty="0" err="1" smtClean="0"/>
              <a:t>Ba</a:t>
            </a:r>
            <a:r>
              <a:rPr lang="en-US" dirty="0" smtClean="0"/>
              <a:t>(NO</a:t>
            </a:r>
            <a:r>
              <a:rPr lang="en-US" baseline="-25000" dirty="0" smtClean="0"/>
              <a:t>3</a:t>
            </a:r>
            <a:r>
              <a:rPr lang="en-US" dirty="0" smtClean="0"/>
              <a:t>)</a:t>
            </a:r>
            <a:r>
              <a:rPr lang="en-US" baseline="-25000" dirty="0" smtClean="0"/>
              <a:t>2(</a:t>
            </a:r>
            <a:r>
              <a:rPr lang="en-US" baseline="-25000" dirty="0" err="1" smtClean="0"/>
              <a:t>aq</a:t>
            </a:r>
            <a:r>
              <a:rPr lang="en-US" baseline="-25000" dirty="0" smtClean="0"/>
              <a:t>) </a:t>
            </a:r>
            <a:r>
              <a:rPr lang="en-US" dirty="0" smtClean="0">
                <a:sym typeface="Wingdings" pitchFamily="2" charset="2"/>
              </a:rPr>
              <a:t> BaCO</a:t>
            </a:r>
            <a:r>
              <a:rPr lang="en-US" baseline="-25000" dirty="0" smtClean="0">
                <a:sym typeface="Wingdings" pitchFamily="2" charset="2"/>
              </a:rPr>
              <a:t>3(s) </a:t>
            </a:r>
            <a:r>
              <a:rPr lang="en-US" dirty="0" smtClean="0">
                <a:sym typeface="Wingdings" pitchFamily="2" charset="2"/>
              </a:rPr>
              <a:t>+ NaNO</a:t>
            </a:r>
            <a:r>
              <a:rPr lang="en-US" baseline="-25000" dirty="0" smtClean="0">
                <a:sym typeface="Wingdings" pitchFamily="2" charset="2"/>
              </a:rPr>
              <a:t>3(</a:t>
            </a:r>
            <a:r>
              <a:rPr lang="en-US" baseline="-25000" dirty="0" err="1" smtClean="0">
                <a:sym typeface="Wingdings" pitchFamily="2" charset="2"/>
              </a:rPr>
              <a:t>aq</a:t>
            </a:r>
            <a:r>
              <a:rPr lang="en-US" baseline="-25000" dirty="0" smtClean="0">
                <a:sym typeface="Wingdings" pitchFamily="2" charset="2"/>
              </a:rPr>
              <a:t>)</a:t>
            </a:r>
            <a:endParaRPr lang="en-US" baseline="-25000" dirty="0" smtClean="0"/>
          </a:p>
          <a:p>
            <a:endParaRPr lang="en-US" dirty="0" smtClean="0"/>
          </a:p>
          <a:p>
            <a:r>
              <a:rPr lang="en-US" dirty="0" smtClean="0"/>
              <a:t>Ionic Equations – show how these reactions occur</a:t>
            </a:r>
          </a:p>
          <a:p>
            <a:pPr lvl="1"/>
            <a:r>
              <a:rPr lang="en-US" dirty="0" smtClean="0"/>
              <a:t>Ions = aqueous (except </a:t>
            </a:r>
            <a:r>
              <a:rPr lang="en-US" dirty="0" err="1" smtClean="0"/>
              <a:t>Pb</a:t>
            </a:r>
            <a:r>
              <a:rPr lang="en-US" dirty="0" smtClean="0"/>
              <a:t>) – dissolved in water</a:t>
            </a:r>
          </a:p>
          <a:p>
            <a:pPr lvl="1"/>
            <a:r>
              <a:rPr lang="en-US" dirty="0" smtClean="0"/>
              <a:t>Precipitates = solid</a:t>
            </a:r>
          </a:p>
          <a:p>
            <a:endParaRPr lang="en-US" dirty="0" smtClean="0"/>
          </a:p>
          <a:p>
            <a:r>
              <a:rPr lang="en-US" i="1" dirty="0" smtClean="0"/>
              <a:t>Complete Ionic Equation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n-US" dirty="0" smtClean="0"/>
              <a:t> Na</a:t>
            </a:r>
            <a:r>
              <a:rPr lang="en-US" baseline="30000" dirty="0" smtClean="0"/>
              <a:t>+1</a:t>
            </a:r>
            <a:r>
              <a:rPr lang="en-US" baseline="-25000" dirty="0" smtClean="0"/>
              <a:t>(</a:t>
            </a:r>
            <a:r>
              <a:rPr lang="en-US" baseline="-25000" dirty="0" err="1" smtClean="0"/>
              <a:t>aq</a:t>
            </a:r>
            <a:r>
              <a:rPr lang="en-US" baseline="-25000" dirty="0" smtClean="0"/>
              <a:t>) </a:t>
            </a:r>
            <a:r>
              <a:rPr lang="en-US" dirty="0" smtClean="0"/>
              <a:t>+ CO</a:t>
            </a:r>
            <a:r>
              <a:rPr lang="en-US" baseline="-25000" dirty="0" smtClean="0"/>
              <a:t>3</a:t>
            </a:r>
            <a:r>
              <a:rPr lang="en-US" baseline="30000" dirty="0" smtClean="0"/>
              <a:t>-2</a:t>
            </a:r>
            <a:r>
              <a:rPr lang="en-US" baseline="-25000" dirty="0" smtClean="0"/>
              <a:t>(</a:t>
            </a:r>
            <a:r>
              <a:rPr lang="en-US" baseline="-25000" dirty="0" err="1" smtClean="0"/>
              <a:t>aq</a:t>
            </a:r>
            <a:r>
              <a:rPr lang="en-US" baseline="-25000" dirty="0" smtClean="0"/>
              <a:t>) </a:t>
            </a:r>
            <a:r>
              <a:rPr lang="en-US" dirty="0" smtClean="0"/>
              <a:t>+ Ba</a:t>
            </a:r>
            <a:r>
              <a:rPr lang="en-US" baseline="30000" dirty="0" smtClean="0"/>
              <a:t>+2</a:t>
            </a:r>
            <a:r>
              <a:rPr lang="en-US" baseline="-25000" dirty="0" smtClean="0"/>
              <a:t>(</a:t>
            </a:r>
            <a:r>
              <a:rPr lang="en-US" baseline="-25000" dirty="0" err="1" smtClean="0"/>
              <a:t>aq</a:t>
            </a:r>
            <a:r>
              <a:rPr lang="en-US" baseline="-25000" dirty="0" smtClean="0"/>
              <a:t>) </a:t>
            </a:r>
            <a:r>
              <a:rPr lang="en-US" dirty="0" smtClean="0"/>
              <a:t>+ NO</a:t>
            </a:r>
            <a:r>
              <a:rPr lang="en-US" baseline="-25000" dirty="0" smtClean="0"/>
              <a:t>3</a:t>
            </a:r>
            <a:r>
              <a:rPr lang="en-US" baseline="30000" dirty="0" smtClean="0"/>
              <a:t>-1</a:t>
            </a:r>
            <a:r>
              <a:rPr lang="en-US" baseline="-25000" dirty="0" smtClean="0"/>
              <a:t>(</a:t>
            </a:r>
            <a:r>
              <a:rPr lang="en-US" baseline="-25000" dirty="0" err="1" smtClean="0"/>
              <a:t>aq</a:t>
            </a:r>
            <a:r>
              <a:rPr lang="en-US" baseline="-25000" dirty="0" smtClean="0"/>
              <a:t>) </a:t>
            </a:r>
            <a:r>
              <a:rPr lang="en-US" dirty="0" smtClean="0">
                <a:sym typeface="Wingdings" pitchFamily="2" charset="2"/>
              </a:rPr>
              <a:t> BaCO</a:t>
            </a:r>
            <a:r>
              <a:rPr lang="en-US" baseline="-25000" dirty="0" smtClean="0">
                <a:sym typeface="Wingdings" pitchFamily="2" charset="2"/>
              </a:rPr>
              <a:t>3(s) </a:t>
            </a:r>
            <a:r>
              <a:rPr lang="en-US" dirty="0" smtClean="0">
                <a:sym typeface="Wingdings" pitchFamily="2" charset="2"/>
              </a:rPr>
              <a:t>+ Na</a:t>
            </a:r>
            <a:r>
              <a:rPr lang="en-US" baseline="30000" dirty="0" smtClean="0">
                <a:sym typeface="Wingdings" pitchFamily="2" charset="2"/>
              </a:rPr>
              <a:t>+1</a:t>
            </a:r>
            <a:r>
              <a:rPr lang="en-US" baseline="-25000" dirty="0" smtClean="0">
                <a:sym typeface="Wingdings" pitchFamily="2" charset="2"/>
              </a:rPr>
              <a:t>(</a:t>
            </a:r>
            <a:r>
              <a:rPr lang="en-US" baseline="-25000" dirty="0" err="1" smtClean="0">
                <a:sym typeface="Wingdings" pitchFamily="2" charset="2"/>
              </a:rPr>
              <a:t>aq</a:t>
            </a:r>
            <a:r>
              <a:rPr lang="en-US" baseline="-25000" dirty="0" smtClean="0">
                <a:sym typeface="Wingdings" pitchFamily="2" charset="2"/>
              </a:rPr>
              <a:t>) </a:t>
            </a:r>
            <a:r>
              <a:rPr lang="en-US" dirty="0" smtClean="0">
                <a:sym typeface="Wingdings" pitchFamily="2" charset="2"/>
              </a:rPr>
              <a:t>+ NO</a:t>
            </a:r>
            <a:r>
              <a:rPr lang="en-US" baseline="-25000" dirty="0" smtClean="0">
                <a:sym typeface="Wingdings" pitchFamily="2" charset="2"/>
              </a:rPr>
              <a:t>3</a:t>
            </a:r>
            <a:r>
              <a:rPr lang="en-US" baseline="30000" dirty="0" smtClean="0">
                <a:sym typeface="Wingdings" pitchFamily="2" charset="2"/>
              </a:rPr>
              <a:t>-1</a:t>
            </a:r>
            <a:r>
              <a:rPr lang="en-US" baseline="-25000" dirty="0" smtClean="0">
                <a:sym typeface="Wingdings" pitchFamily="2" charset="2"/>
              </a:rPr>
              <a:t>(</a:t>
            </a:r>
            <a:r>
              <a:rPr lang="en-US" baseline="-25000" dirty="0" err="1" smtClean="0">
                <a:sym typeface="Wingdings" pitchFamily="2" charset="2"/>
              </a:rPr>
              <a:t>aq</a:t>
            </a:r>
            <a:r>
              <a:rPr lang="en-US" baseline="-25000" dirty="0" smtClean="0">
                <a:sym typeface="Wingdings" pitchFamily="2" charset="2"/>
              </a:rPr>
              <a:t>)</a:t>
            </a:r>
            <a:endParaRPr lang="en-US" baseline="-250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 Ionic Equation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183880" cy="4879848"/>
          </a:xfrm>
        </p:spPr>
        <p:txBody>
          <a:bodyPr>
            <a:normAutofit fontScale="92500" lnSpcReduction="20000"/>
          </a:bodyPr>
          <a:lstStyle/>
          <a:p>
            <a:r>
              <a:rPr lang="en-US" b="1" u="sng" dirty="0" smtClean="0"/>
              <a:t>Spectator Ions </a:t>
            </a:r>
            <a:r>
              <a:rPr lang="en-US" dirty="0" smtClean="0"/>
              <a:t>– ions that dissolve completely, DO NOT make precipitates</a:t>
            </a:r>
          </a:p>
          <a:p>
            <a:pPr lvl="1"/>
            <a:r>
              <a:rPr lang="en-US" dirty="0" smtClean="0"/>
              <a:t>Na</a:t>
            </a:r>
            <a:r>
              <a:rPr lang="en-US" baseline="30000" dirty="0" smtClean="0"/>
              <a:t>+1</a:t>
            </a:r>
            <a:r>
              <a:rPr lang="en-US" dirty="0" smtClean="0"/>
              <a:t> and NO</a:t>
            </a:r>
            <a:r>
              <a:rPr lang="en-US" baseline="-25000" dirty="0" smtClean="0"/>
              <a:t>3</a:t>
            </a:r>
            <a:r>
              <a:rPr lang="en-US" baseline="30000" dirty="0" smtClean="0"/>
              <a:t>-1</a:t>
            </a:r>
          </a:p>
          <a:p>
            <a:endParaRPr lang="en-US" dirty="0" smtClean="0"/>
          </a:p>
          <a:p>
            <a:r>
              <a:rPr lang="en-US" b="1" u="sng" dirty="0" smtClean="0"/>
              <a:t>Net Ionic Equation </a:t>
            </a:r>
            <a:r>
              <a:rPr lang="en-US" dirty="0" smtClean="0"/>
              <a:t>– JUST showing precipitation reaction (BaCO</a:t>
            </a:r>
            <a:r>
              <a:rPr lang="en-US" baseline="-25000" dirty="0" smtClean="0"/>
              <a:t>3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r>
              <a:rPr lang="en-US" b="1" u="sng" dirty="0" smtClean="0"/>
              <a:t>Complete</a:t>
            </a:r>
            <a:r>
              <a:rPr lang="en-US" dirty="0" smtClean="0"/>
              <a:t>: Na</a:t>
            </a:r>
            <a:r>
              <a:rPr lang="en-US" baseline="30000" dirty="0" smtClean="0"/>
              <a:t>+1</a:t>
            </a:r>
            <a:r>
              <a:rPr lang="en-US" baseline="-25000" dirty="0" smtClean="0"/>
              <a:t>(</a:t>
            </a:r>
            <a:r>
              <a:rPr lang="en-US" baseline="-25000" dirty="0" err="1" smtClean="0"/>
              <a:t>aq</a:t>
            </a:r>
            <a:r>
              <a:rPr lang="en-US" baseline="-25000" dirty="0" smtClean="0"/>
              <a:t>) </a:t>
            </a:r>
            <a:r>
              <a:rPr lang="en-US" dirty="0" smtClean="0"/>
              <a:t>+ CO</a:t>
            </a:r>
            <a:r>
              <a:rPr lang="en-US" baseline="-25000" dirty="0" smtClean="0"/>
              <a:t>3</a:t>
            </a:r>
            <a:r>
              <a:rPr lang="en-US" baseline="30000" dirty="0" smtClean="0"/>
              <a:t>-2</a:t>
            </a:r>
            <a:r>
              <a:rPr lang="en-US" baseline="-25000" dirty="0" smtClean="0"/>
              <a:t>(</a:t>
            </a:r>
            <a:r>
              <a:rPr lang="en-US" baseline="-25000" dirty="0" err="1" smtClean="0"/>
              <a:t>aq</a:t>
            </a:r>
            <a:r>
              <a:rPr lang="en-US" baseline="-25000" dirty="0" smtClean="0"/>
              <a:t>) </a:t>
            </a:r>
            <a:r>
              <a:rPr lang="en-US" dirty="0" smtClean="0"/>
              <a:t>+ Ba</a:t>
            </a:r>
            <a:r>
              <a:rPr lang="en-US" baseline="30000" dirty="0" smtClean="0"/>
              <a:t>+2</a:t>
            </a:r>
            <a:r>
              <a:rPr lang="en-US" baseline="-25000" dirty="0" smtClean="0"/>
              <a:t>(</a:t>
            </a:r>
            <a:r>
              <a:rPr lang="en-US" baseline="-25000" dirty="0" err="1" smtClean="0"/>
              <a:t>aq</a:t>
            </a:r>
            <a:r>
              <a:rPr lang="en-US" baseline="-25000" dirty="0" smtClean="0"/>
              <a:t>) </a:t>
            </a:r>
            <a:r>
              <a:rPr lang="en-US" dirty="0" smtClean="0"/>
              <a:t>+ NO</a:t>
            </a:r>
            <a:r>
              <a:rPr lang="en-US" baseline="-25000" dirty="0" smtClean="0"/>
              <a:t>3</a:t>
            </a:r>
            <a:r>
              <a:rPr lang="en-US" baseline="30000" dirty="0" smtClean="0"/>
              <a:t>-1</a:t>
            </a:r>
            <a:r>
              <a:rPr lang="en-US" baseline="-25000" dirty="0" smtClean="0"/>
              <a:t>(</a:t>
            </a:r>
            <a:r>
              <a:rPr lang="en-US" baseline="-25000" dirty="0" err="1" smtClean="0"/>
              <a:t>aq</a:t>
            </a:r>
            <a:r>
              <a:rPr lang="en-US" baseline="-25000" dirty="0" smtClean="0"/>
              <a:t>) </a:t>
            </a:r>
          </a:p>
          <a:p>
            <a:pPr>
              <a:buNone/>
            </a:pPr>
            <a:r>
              <a:rPr lang="en-US" baseline="-25000" dirty="0">
                <a:sym typeface="Wingdings" pitchFamily="2" charset="2"/>
              </a:rPr>
              <a:t>	</a:t>
            </a:r>
            <a:r>
              <a:rPr lang="en-US" baseline="-25000" dirty="0" smtClean="0">
                <a:sym typeface="Wingdings" pitchFamily="2" charset="2"/>
              </a:rPr>
              <a:t>		</a:t>
            </a:r>
            <a:r>
              <a:rPr lang="en-US" dirty="0" smtClean="0">
                <a:sym typeface="Wingdings" pitchFamily="2" charset="2"/>
              </a:rPr>
              <a:t> BaCO</a:t>
            </a:r>
            <a:r>
              <a:rPr lang="en-US" baseline="-25000" dirty="0" smtClean="0">
                <a:sym typeface="Wingdings" pitchFamily="2" charset="2"/>
              </a:rPr>
              <a:t>3(s) </a:t>
            </a:r>
            <a:r>
              <a:rPr lang="en-US" dirty="0" smtClean="0">
                <a:sym typeface="Wingdings" pitchFamily="2" charset="2"/>
              </a:rPr>
              <a:t>+ Na</a:t>
            </a:r>
            <a:r>
              <a:rPr lang="en-US" baseline="30000" dirty="0" smtClean="0">
                <a:sym typeface="Wingdings" pitchFamily="2" charset="2"/>
              </a:rPr>
              <a:t>+1</a:t>
            </a:r>
            <a:r>
              <a:rPr lang="en-US" baseline="-25000" dirty="0" smtClean="0">
                <a:sym typeface="Wingdings" pitchFamily="2" charset="2"/>
              </a:rPr>
              <a:t>(</a:t>
            </a:r>
            <a:r>
              <a:rPr lang="en-US" baseline="-25000" dirty="0" err="1" smtClean="0">
                <a:sym typeface="Wingdings" pitchFamily="2" charset="2"/>
              </a:rPr>
              <a:t>aq</a:t>
            </a:r>
            <a:r>
              <a:rPr lang="en-US" baseline="-25000" dirty="0" smtClean="0">
                <a:sym typeface="Wingdings" pitchFamily="2" charset="2"/>
              </a:rPr>
              <a:t>) </a:t>
            </a:r>
            <a:r>
              <a:rPr lang="en-US" dirty="0" smtClean="0">
                <a:sym typeface="Wingdings" pitchFamily="2" charset="2"/>
              </a:rPr>
              <a:t>+ NO</a:t>
            </a:r>
            <a:r>
              <a:rPr lang="en-US" baseline="-25000" dirty="0" smtClean="0">
                <a:sym typeface="Wingdings" pitchFamily="2" charset="2"/>
              </a:rPr>
              <a:t>3</a:t>
            </a:r>
            <a:r>
              <a:rPr lang="en-US" baseline="30000" dirty="0" smtClean="0">
                <a:sym typeface="Wingdings" pitchFamily="2" charset="2"/>
              </a:rPr>
              <a:t>-1</a:t>
            </a:r>
            <a:r>
              <a:rPr lang="en-US" baseline="-25000" dirty="0" smtClean="0">
                <a:sym typeface="Wingdings" pitchFamily="2" charset="2"/>
              </a:rPr>
              <a:t>(</a:t>
            </a:r>
            <a:r>
              <a:rPr lang="en-US" baseline="-25000" dirty="0" err="1" smtClean="0">
                <a:sym typeface="Wingdings" pitchFamily="2" charset="2"/>
              </a:rPr>
              <a:t>aq</a:t>
            </a:r>
            <a:r>
              <a:rPr lang="en-US" baseline="-25000" dirty="0" smtClean="0">
                <a:sym typeface="Wingdings" pitchFamily="2" charset="2"/>
              </a:rPr>
              <a:t>)</a:t>
            </a:r>
          </a:p>
          <a:p>
            <a:endParaRPr lang="en-US" baseline="-25000" dirty="0" smtClean="0">
              <a:sym typeface="Wingdings" pitchFamily="2" charset="2"/>
            </a:endParaRPr>
          </a:p>
          <a:p>
            <a:r>
              <a:rPr lang="en-US" b="1" u="sng" dirty="0" smtClean="0">
                <a:sym typeface="Wingdings" pitchFamily="2" charset="2"/>
              </a:rPr>
              <a:t>Net Equation</a:t>
            </a:r>
            <a:r>
              <a:rPr lang="en-US" dirty="0" smtClean="0">
                <a:sym typeface="Wingdings" pitchFamily="2" charset="2"/>
              </a:rPr>
              <a:t>: Ba</a:t>
            </a:r>
            <a:r>
              <a:rPr lang="en-US" baseline="30000" dirty="0" smtClean="0">
                <a:sym typeface="Wingdings" pitchFamily="2" charset="2"/>
              </a:rPr>
              <a:t>+2</a:t>
            </a:r>
            <a:r>
              <a:rPr lang="en-US" dirty="0" smtClean="0">
                <a:sym typeface="Wingdings" pitchFamily="2" charset="2"/>
              </a:rPr>
              <a:t>(</a:t>
            </a:r>
            <a:r>
              <a:rPr lang="en-US" dirty="0" err="1" smtClean="0">
                <a:sym typeface="Wingdings" pitchFamily="2" charset="2"/>
              </a:rPr>
              <a:t>aq</a:t>
            </a:r>
            <a:r>
              <a:rPr lang="en-US" dirty="0" smtClean="0">
                <a:sym typeface="Wingdings" pitchFamily="2" charset="2"/>
              </a:rPr>
              <a:t>) + CO</a:t>
            </a:r>
            <a:r>
              <a:rPr lang="en-US" baseline="-25000" dirty="0" smtClean="0">
                <a:sym typeface="Wingdings" pitchFamily="2" charset="2"/>
              </a:rPr>
              <a:t>3</a:t>
            </a:r>
            <a:r>
              <a:rPr lang="en-US" baseline="30000" dirty="0" smtClean="0">
                <a:sym typeface="Wingdings" pitchFamily="2" charset="2"/>
              </a:rPr>
              <a:t>-2</a:t>
            </a:r>
            <a:r>
              <a:rPr lang="en-US" baseline="-25000" dirty="0" smtClean="0">
                <a:sym typeface="Wingdings" pitchFamily="2" charset="2"/>
              </a:rPr>
              <a:t>(</a:t>
            </a:r>
            <a:r>
              <a:rPr lang="en-US" baseline="-25000" dirty="0" err="1" smtClean="0">
                <a:sym typeface="Wingdings" pitchFamily="2" charset="2"/>
              </a:rPr>
              <a:t>aq</a:t>
            </a:r>
            <a:r>
              <a:rPr lang="en-US" baseline="-25000" dirty="0" smtClean="0">
                <a:sym typeface="Wingdings" pitchFamily="2" charset="2"/>
              </a:rPr>
              <a:t>) </a:t>
            </a:r>
            <a:r>
              <a:rPr lang="en-US" dirty="0" smtClean="0">
                <a:sym typeface="Wingdings" pitchFamily="2" charset="2"/>
              </a:rPr>
              <a:t> BaCO</a:t>
            </a:r>
            <a:r>
              <a:rPr lang="en-US" baseline="-25000" dirty="0" smtClean="0">
                <a:sym typeface="Wingdings" pitchFamily="2" charset="2"/>
              </a:rPr>
              <a:t>3(s)  </a:t>
            </a:r>
            <a:endParaRPr lang="en-US" baseline="-25000" dirty="0"/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5562600" y="4800600"/>
            <a:ext cx="990600" cy="457200"/>
          </a:xfrm>
          <a:prstGeom prst="line">
            <a:avLst/>
          </a:prstGeom>
          <a:ln w="476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V="1">
            <a:off x="6934200" y="4419600"/>
            <a:ext cx="762000" cy="381000"/>
          </a:xfrm>
          <a:prstGeom prst="line">
            <a:avLst/>
          </a:prstGeom>
          <a:ln w="476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4267200" y="4800600"/>
            <a:ext cx="609600" cy="381000"/>
          </a:xfrm>
          <a:prstGeom prst="line">
            <a:avLst/>
          </a:prstGeom>
          <a:ln w="476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2438400" y="4343400"/>
            <a:ext cx="990600" cy="457200"/>
          </a:xfrm>
          <a:prstGeom prst="line">
            <a:avLst/>
          </a:prstGeom>
          <a:ln w="476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18065</TotalTime>
  <Words>329</Words>
  <Application>Microsoft Office PowerPoint</Application>
  <PresentationFormat>On-screen Show (4:3)</PresentationFormat>
  <Paragraphs>65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Warm Up #1</vt:lpstr>
      <vt:lpstr>Chapter 11.3: Solubility</vt:lpstr>
      <vt:lpstr>Review</vt:lpstr>
      <vt:lpstr>Example</vt:lpstr>
      <vt:lpstr>Predicting Solubility</vt:lpstr>
      <vt:lpstr>Solubility Chart</vt:lpstr>
      <vt:lpstr>No Reactions…</vt:lpstr>
      <vt:lpstr>Ionic Equations </vt:lpstr>
      <vt:lpstr>Net Ionic Equation</vt:lpstr>
      <vt:lpstr>Warm Up #5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 Up #4</dc:title>
  <dc:creator>GLockett</dc:creator>
  <cp:lastModifiedBy>Windows User</cp:lastModifiedBy>
  <cp:revision>1737</cp:revision>
  <dcterms:created xsi:type="dcterms:W3CDTF">2012-12-16T23:48:08Z</dcterms:created>
  <dcterms:modified xsi:type="dcterms:W3CDTF">2014-01-16T18:07:31Z</dcterms:modified>
</cp:coreProperties>
</file>