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BF9EC15-62FE-43EB-9FFD-007F379A5AE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5FED696-96F3-45FB-9403-E308989B7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EC15-62FE-43EB-9FFD-007F379A5AE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696-96F3-45FB-9403-E308989B7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EC15-62FE-43EB-9FFD-007F379A5AE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696-96F3-45FB-9403-E308989B7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EC15-62FE-43EB-9FFD-007F379A5AE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696-96F3-45FB-9403-E308989B7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EC15-62FE-43EB-9FFD-007F379A5AE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696-96F3-45FB-9403-E308989B7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EC15-62FE-43EB-9FFD-007F379A5AE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696-96F3-45FB-9403-E308989B7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F9EC15-62FE-43EB-9FFD-007F379A5AE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FED696-96F3-45FB-9403-E308989B7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BF9EC15-62FE-43EB-9FFD-007F379A5AE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5FED696-96F3-45FB-9403-E308989B7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EC15-62FE-43EB-9FFD-007F379A5AE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696-96F3-45FB-9403-E308989B7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EC15-62FE-43EB-9FFD-007F379A5AE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696-96F3-45FB-9403-E308989B7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EC15-62FE-43EB-9FFD-007F379A5AE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ED696-96F3-45FB-9403-E308989B7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BF9EC15-62FE-43EB-9FFD-007F379A5AE8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5FED696-96F3-45FB-9403-E308989B7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/>
          <a:lstStyle/>
          <a:p>
            <a:r>
              <a:rPr lang="en-US" dirty="0" smtClean="0"/>
              <a:t>Warm Up #6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228600" y="1600200"/>
            <a:ext cx="9372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Balance the following:</a:t>
            </a:r>
          </a:p>
          <a:p>
            <a:endParaRPr lang="en-US" dirty="0"/>
          </a:p>
          <a:p>
            <a:r>
              <a:rPr lang="en-US" dirty="0" smtClean="0"/>
              <a:t>__H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+ __</a:t>
            </a:r>
            <a:r>
              <a:rPr lang="en-US" dirty="0" err="1" smtClean="0"/>
              <a:t>NaOH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>
                <a:sym typeface="Wingdings" pitchFamily="2" charset="2"/>
              </a:rPr>
              <a:t> __HOH</a:t>
            </a:r>
            <a:r>
              <a:rPr lang="en-US" baseline="-25000" dirty="0" smtClean="0">
                <a:sym typeface="Wingdings" pitchFamily="2" charset="2"/>
              </a:rPr>
              <a:t>(</a:t>
            </a:r>
            <a:r>
              <a:rPr lang="en-US" baseline="-25000" dirty="0" smtClean="0"/>
              <a:t>ℓ)</a:t>
            </a:r>
            <a:r>
              <a:rPr lang="en-US" baseline="-250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+ __Na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PO</a:t>
            </a:r>
            <a:r>
              <a:rPr lang="en-US" baseline="-25000" dirty="0" smtClean="0">
                <a:sym typeface="Wingdings" pitchFamily="2" charset="2"/>
              </a:rPr>
              <a:t>4(</a:t>
            </a:r>
            <a:r>
              <a:rPr lang="en-US" baseline="-25000" dirty="0" err="1" smtClean="0">
                <a:sym typeface="Wingdings" pitchFamily="2" charset="2"/>
              </a:rPr>
              <a:t>aq</a:t>
            </a:r>
            <a:r>
              <a:rPr lang="en-US" baseline="-25000" dirty="0" smtClean="0">
                <a:sym typeface="Wingdings" pitchFamily="2" charset="2"/>
              </a:rPr>
              <a:t>)</a:t>
            </a:r>
            <a:endParaRPr lang="en-US" baseline="-25000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Write the noble gas notation Silver (Ag), and also write the orbital notation (the arrows</a:t>
            </a:r>
            <a:r>
              <a:rPr lang="en-US" smtClean="0"/>
              <a:t>) for it.</a:t>
            </a:r>
            <a:endParaRPr lang="en-US" baseline="-25000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are given 89.6 grams of Fe2O3.  How much of this amount is purely Iron (Fe)?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12.1 Stoichiometry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Stoichiometry…big word, review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we balance?</a:t>
            </a:r>
          </a:p>
          <a:p>
            <a:pPr lvl="1"/>
            <a:r>
              <a:rPr lang="en-US" dirty="0" smtClean="0"/>
              <a:t>Law of Conservation of Mass (mass/matter can not be created/destroyed)</a:t>
            </a:r>
          </a:p>
          <a:p>
            <a:endParaRPr lang="en-US" dirty="0"/>
          </a:p>
          <a:p>
            <a:r>
              <a:rPr lang="en-US" b="1" u="sng" dirty="0" smtClean="0"/>
              <a:t>Stoichiometry</a:t>
            </a:r>
            <a:r>
              <a:rPr lang="en-US" dirty="0" smtClean="0"/>
              <a:t> – using balanced equations to find out how much product is formed from reactants</a:t>
            </a:r>
          </a:p>
          <a:p>
            <a:pPr lvl="1"/>
            <a:r>
              <a:rPr lang="en-US" dirty="0" smtClean="0"/>
              <a:t>How?  MOLE-to-MOLE RATIOS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Ex. 3H</a:t>
            </a:r>
            <a:r>
              <a:rPr lang="en-US" baseline="-25000" dirty="0" smtClean="0"/>
              <a:t>2(g) </a:t>
            </a:r>
            <a:r>
              <a:rPr lang="en-US" dirty="0" smtClean="0"/>
              <a:t>+ N</a:t>
            </a:r>
            <a:r>
              <a:rPr lang="en-US" baseline="-25000" dirty="0" smtClean="0"/>
              <a:t>2(g) </a:t>
            </a:r>
            <a:r>
              <a:rPr lang="en-US" dirty="0" smtClean="0">
                <a:sym typeface="Wingdings" pitchFamily="2" charset="2"/>
              </a:rPr>
              <a:t> 2NH</a:t>
            </a:r>
            <a:r>
              <a:rPr lang="en-US" baseline="-25000" dirty="0" smtClean="0">
                <a:sym typeface="Wingdings" pitchFamily="2" charset="2"/>
              </a:rPr>
              <a:t>3(g)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486400"/>
          </a:xfrm>
        </p:spPr>
        <p:txBody>
          <a:bodyPr>
            <a:noAutofit/>
          </a:bodyPr>
          <a:lstStyle/>
          <a:p>
            <a:r>
              <a:rPr lang="en-US" sz="4000" b="1" u="sng" dirty="0" smtClean="0"/>
              <a:t>Mole to Mole Ratio </a:t>
            </a:r>
            <a:r>
              <a:rPr lang="en-US" sz="4000" dirty="0" smtClean="0"/>
              <a:t>– the amount of moles of one thing compared to the other.</a:t>
            </a:r>
          </a:p>
          <a:p>
            <a:pPr lvl="1">
              <a:buNone/>
            </a:pPr>
            <a:r>
              <a:rPr lang="en-US" sz="3800" dirty="0" smtClean="0"/>
              <a:t>				</a:t>
            </a:r>
            <a:r>
              <a:rPr lang="en-US" sz="3800" i="1" dirty="0" smtClean="0"/>
              <a:t>__ to __ ratio</a:t>
            </a:r>
          </a:p>
          <a:p>
            <a:pPr lvl="1">
              <a:buNone/>
            </a:pPr>
            <a:endParaRPr lang="en-US" sz="3800" i="1" dirty="0"/>
          </a:p>
          <a:p>
            <a:pPr lvl="1"/>
            <a:r>
              <a:rPr lang="en-US" sz="2800" i="1" dirty="0" smtClean="0"/>
              <a:t>USE COEFFICIENTS</a:t>
            </a:r>
          </a:p>
          <a:p>
            <a:pPr lvl="1">
              <a:buNone/>
            </a:pPr>
            <a:endParaRPr lang="en-US" sz="2800" i="1" dirty="0" smtClean="0"/>
          </a:p>
          <a:p>
            <a:pPr lvl="1"/>
            <a:r>
              <a:rPr lang="en-US" sz="2800" i="1" dirty="0" smtClean="0"/>
              <a:t>H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 to NH</a:t>
            </a:r>
            <a:r>
              <a:rPr lang="en-US" sz="2800" i="1" baseline="-25000" dirty="0" smtClean="0"/>
              <a:t>3</a:t>
            </a:r>
            <a:r>
              <a:rPr lang="en-US" sz="2800" i="1" dirty="0" smtClean="0"/>
              <a:t> ratio = 3 to 2 ratio</a:t>
            </a:r>
          </a:p>
          <a:p>
            <a:pPr lvl="1"/>
            <a:endParaRPr lang="en-US" sz="2800" i="1" dirty="0" smtClean="0"/>
          </a:p>
          <a:p>
            <a:pPr lvl="1"/>
            <a:r>
              <a:rPr lang="en-US" sz="2800" i="1" dirty="0" smtClean="0"/>
              <a:t>H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 to N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 ratio = 3 to 1 ratio</a:t>
            </a:r>
            <a:endParaRPr lang="en-US" sz="3800" i="1" dirty="0"/>
          </a:p>
          <a:p>
            <a:pPr lvl="1">
              <a:buNone/>
            </a:pPr>
            <a:r>
              <a:rPr lang="en-US" sz="3800" dirty="0" smtClean="0"/>
              <a:t/>
            </a:r>
            <a:br>
              <a:rPr lang="en-US" sz="3800" dirty="0" smtClean="0"/>
            </a:br>
            <a:endParaRPr lang="en-US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Ex. 3H</a:t>
            </a:r>
            <a:r>
              <a:rPr lang="en-US" baseline="-25000" dirty="0" smtClean="0"/>
              <a:t>2(g) </a:t>
            </a:r>
            <a:r>
              <a:rPr lang="en-US" dirty="0" smtClean="0"/>
              <a:t>+ N</a:t>
            </a:r>
            <a:r>
              <a:rPr lang="en-US" baseline="-25000" dirty="0" smtClean="0"/>
              <a:t>2(g) </a:t>
            </a:r>
            <a:r>
              <a:rPr lang="en-US" dirty="0" smtClean="0">
                <a:sym typeface="Wingdings" pitchFamily="2" charset="2"/>
              </a:rPr>
              <a:t> 2NH</a:t>
            </a:r>
            <a:r>
              <a:rPr lang="en-US" baseline="-25000" dirty="0" smtClean="0">
                <a:sym typeface="Wingdings" pitchFamily="2" charset="2"/>
              </a:rPr>
              <a:t>3(g)  </a:t>
            </a:r>
            <a:r>
              <a:rPr lang="en-US" dirty="0" smtClean="0">
                <a:sym typeface="Wingdings" pitchFamily="2" charset="2"/>
              </a:rPr>
              <a:t>(at STP)</a:t>
            </a:r>
            <a:r>
              <a:rPr lang="en-US" baseline="-25000" dirty="0" smtClean="0">
                <a:sym typeface="Wingdings" pitchFamily="2" charset="2"/>
              </a:rPr>
              <a:t/>
            </a:r>
            <a:br>
              <a:rPr lang="en-US" baseline="-25000" dirty="0" smtClean="0">
                <a:sym typeface="Wingdings" pitchFamily="2" charset="2"/>
              </a:rPr>
            </a:br>
            <a:r>
              <a:rPr lang="en-US" baseline="-25000" dirty="0" smtClean="0">
                <a:sym typeface="Wingdings" pitchFamily="2" charset="2"/>
              </a:rPr>
              <a:t/>
            </a:r>
            <a:br>
              <a:rPr lang="en-US" baseline="-25000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what this equation tells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Ratio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rgbClr val="00B0F0"/>
                </a:solidFill>
              </a:rPr>
              <a:t>3 mol H2   </a:t>
            </a:r>
            <a:r>
              <a:rPr lang="en-US" dirty="0" smtClean="0"/>
              <a:t>to   </a:t>
            </a:r>
            <a:r>
              <a:rPr lang="en-US" i="1" dirty="0" smtClean="0">
                <a:solidFill>
                  <a:srgbClr val="00B0F0"/>
                </a:solidFill>
              </a:rPr>
              <a:t>1 mol N2   </a:t>
            </a:r>
            <a:r>
              <a:rPr lang="en-US" dirty="0" smtClean="0"/>
              <a:t>to   </a:t>
            </a:r>
            <a:r>
              <a:rPr lang="en-US" i="1" dirty="0" smtClean="0">
                <a:solidFill>
                  <a:srgbClr val="00B0F0"/>
                </a:solidFill>
              </a:rPr>
              <a:t>2 mol NH3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Mass</a:t>
            </a:r>
            <a:r>
              <a:rPr lang="en-US" dirty="0" smtClean="0"/>
              <a:t>: 3(2.02 g) + (28.02 g) = 2 (17.04 g)</a:t>
            </a:r>
          </a:p>
          <a:p>
            <a:pPr algn="ctr">
              <a:buNone/>
            </a:pPr>
            <a:r>
              <a:rPr lang="en-US" dirty="0" smtClean="0"/>
              <a:t>34.08 g  		= 34.08 g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Volume</a:t>
            </a:r>
            <a:r>
              <a:rPr lang="en-US" dirty="0" smtClean="0"/>
              <a:t>: 3 mol H</a:t>
            </a:r>
            <a:r>
              <a:rPr lang="en-US" baseline="-25000" dirty="0" smtClean="0"/>
              <a:t>2</a:t>
            </a:r>
            <a:r>
              <a:rPr lang="en-US" dirty="0" smtClean="0"/>
              <a:t> = (3 x 22.4L) = 67.2 L H</a:t>
            </a:r>
            <a:r>
              <a:rPr lang="en-US" baseline="-25000" dirty="0" smtClean="0"/>
              <a:t>2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09800" y="4038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</a:rPr>
              <a:t>H2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4038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B0F0"/>
                </a:solidFill>
              </a:rPr>
              <a:t>N</a:t>
            </a:r>
            <a:r>
              <a:rPr lang="en-US" sz="2400" dirty="0" smtClean="0">
                <a:solidFill>
                  <a:srgbClr val="00B0F0"/>
                </a:solidFill>
              </a:rPr>
              <a:t>2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4038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</a:rPr>
              <a:t>NH3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86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Converting: Grams H</a:t>
            </a:r>
            <a:r>
              <a:rPr lang="en-US" baseline="-25000" dirty="0" smtClean="0"/>
              <a:t>2</a:t>
            </a:r>
            <a:r>
              <a:rPr lang="en-US" dirty="0" smtClean="0"/>
              <a:t> into mol NH</a:t>
            </a:r>
            <a:r>
              <a:rPr lang="en-US" baseline="-25000" dirty="0" smtClean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3H</a:t>
            </a:r>
            <a:r>
              <a:rPr lang="en-US" baseline="-25000" dirty="0" smtClean="0"/>
              <a:t>2(g) </a:t>
            </a:r>
            <a:r>
              <a:rPr lang="en-US" dirty="0" smtClean="0"/>
              <a:t>+ N</a:t>
            </a:r>
            <a:r>
              <a:rPr lang="en-US" baseline="-25000" dirty="0" smtClean="0"/>
              <a:t>2(g) </a:t>
            </a:r>
            <a:r>
              <a:rPr lang="en-US" dirty="0" smtClean="0">
                <a:sym typeface="Wingdings" pitchFamily="2" charset="2"/>
              </a:rPr>
              <a:t> 2NH</a:t>
            </a:r>
            <a:r>
              <a:rPr lang="en-US" baseline="-25000" dirty="0" smtClean="0">
                <a:sym typeface="Wingdings" pitchFamily="2" charset="2"/>
              </a:rPr>
              <a:t>3(g)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458200" cy="43251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You are given: 34 grams H2.  How many mol NH3 are made?  USE T-CHARTS.</a:t>
            </a:r>
          </a:p>
          <a:p>
            <a:endParaRPr lang="en-US" dirty="0" smtClean="0"/>
          </a:p>
          <a:p>
            <a:r>
              <a:rPr lang="en-US" dirty="0" smtClean="0"/>
              <a:t>Start with 34 grams H2</a:t>
            </a:r>
          </a:p>
          <a:p>
            <a:endParaRPr lang="en-US" dirty="0" smtClean="0"/>
          </a:p>
          <a:p>
            <a:r>
              <a:rPr lang="en-US" dirty="0" smtClean="0"/>
              <a:t>Convert into mol (ALWAYS).  (1 mol H2 = 2.02 g)</a:t>
            </a:r>
          </a:p>
          <a:p>
            <a:pPr lvl="1"/>
            <a:r>
              <a:rPr lang="en-US" dirty="0" smtClean="0"/>
              <a:t>Periodic table</a:t>
            </a:r>
          </a:p>
          <a:p>
            <a:endParaRPr lang="en-US" dirty="0" smtClean="0"/>
          </a:p>
          <a:p>
            <a:r>
              <a:rPr lang="en-US" dirty="0" smtClean="0"/>
              <a:t>Mole to Mole Ratio (3 mol H2 = 2 mol NH3)</a:t>
            </a:r>
          </a:p>
          <a:p>
            <a:pPr lvl="1"/>
            <a:r>
              <a:rPr lang="en-US" dirty="0" smtClean="0"/>
              <a:t>Balanced equation</a:t>
            </a:r>
          </a:p>
          <a:p>
            <a:endParaRPr lang="en-US" dirty="0" smtClean="0"/>
          </a:p>
          <a:p>
            <a:r>
              <a:rPr lang="en-US" dirty="0" smtClean="0"/>
              <a:t>DONE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5416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Grams A to Grams B </a:t>
            </a:r>
            <a:br>
              <a:rPr lang="en-US" sz="4800" dirty="0" smtClean="0"/>
            </a:br>
            <a:r>
              <a:rPr lang="en-US" sz="4800" dirty="0" smtClean="0"/>
              <a:t>Flow Chart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9812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Grams A</a:t>
            </a:r>
            <a:endParaRPr lang="en-US" sz="5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>
            <a:off x="2057400" y="2904530"/>
            <a:ext cx="0" cy="1591270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47244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</a:rPr>
              <a:t>Moles A</a:t>
            </a:r>
            <a:endParaRPr lang="en-US" sz="5400" b="1" dirty="0">
              <a:solidFill>
                <a:srgbClr val="00B05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733800" y="5181600"/>
            <a:ext cx="1905000" cy="1588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67400" y="47244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Moles B</a:t>
            </a:r>
            <a:endParaRPr lang="en-US" sz="5400" b="1" dirty="0">
              <a:solidFill>
                <a:srgbClr val="7030A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6286500" y="3771900"/>
            <a:ext cx="1600200" cy="1588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91200" y="20574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Grams B</a:t>
            </a:r>
            <a:endParaRPr lang="en-US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8276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Grams A to Grams B </a:t>
            </a:r>
            <a:br>
              <a:rPr lang="en-US" sz="4800" dirty="0" smtClean="0"/>
            </a:br>
            <a:r>
              <a:rPr lang="en-US" sz="4800" dirty="0" smtClean="0"/>
              <a:t>T-Chart</a:t>
            </a:r>
            <a:endParaRPr lang="en-US" sz="4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37338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828800" y="38100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038600" y="38862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6172200" y="38862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29718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Grams A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200" y="3810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Grams A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8400" y="2895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Moles A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4400" y="38862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Moles A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2895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Moles B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1800" y="3810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Moles B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28956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Grams B</a:t>
            </a:r>
            <a:endParaRPr lang="en-US" sz="4000" b="1" dirty="0">
              <a:solidFill>
                <a:srgbClr val="0070C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 flipH="1" flipV="1">
            <a:off x="419100" y="4533900"/>
            <a:ext cx="1447800" cy="158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4800" y="5410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/>
              <a:t>Given</a:t>
            </a:r>
            <a:endParaRPr lang="en-US" sz="36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14600" y="54864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Periodic Table</a:t>
            </a:r>
            <a:endParaRPr lang="en-US" sz="3200" i="1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 flipH="1" flipV="1">
            <a:off x="3009900" y="4991100"/>
            <a:ext cx="838200" cy="158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76800" y="525780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Mole to Mole Ratio</a:t>
            </a:r>
            <a:endParaRPr lang="en-US" sz="3200" i="1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5181600" y="4953000"/>
            <a:ext cx="610394" cy="794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858000" y="54864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Periodic Table</a:t>
            </a:r>
            <a:endParaRPr lang="en-US" sz="3200" i="1" dirty="0"/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7353300" y="4991100"/>
            <a:ext cx="838200" cy="158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53330</TotalTime>
  <Words>285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Warm Up #6</vt:lpstr>
      <vt:lpstr>Chapter 12.1 Stoichiometry</vt:lpstr>
      <vt:lpstr>Stoichiometry…big word, review topic</vt:lpstr>
      <vt:lpstr>Ex. 3H2(g) + N2(g)  2NH3(g) </vt:lpstr>
      <vt:lpstr>Ex. 3H2(g) + N2(g)  2NH3(g)  (at STP)  what this equation tells us</vt:lpstr>
      <vt:lpstr>Converting: Grams H2 into mol NH3  3H2(g) + N2(g)  2NH3(g)</vt:lpstr>
      <vt:lpstr>Grams A to Grams B  Flow Chart</vt:lpstr>
      <vt:lpstr>Grams A to Grams B  T-Chart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#1</dc:title>
  <dc:creator>GLockett</dc:creator>
  <cp:lastModifiedBy>Windows User</cp:lastModifiedBy>
  <cp:revision>2483</cp:revision>
  <dcterms:created xsi:type="dcterms:W3CDTF">2013-01-08T23:26:55Z</dcterms:created>
  <dcterms:modified xsi:type="dcterms:W3CDTF">2014-01-16T18:08:06Z</dcterms:modified>
</cp:coreProperties>
</file>