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93-8665-4A62-9E55-857AD3C52324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047C5F-B2AA-414E-BE6D-792F7BBA1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93-8665-4A62-9E55-857AD3C52324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7C5F-B2AA-414E-BE6D-792F7BBA1F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D047C5F-B2AA-414E-BE6D-792F7BBA1F4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93-8665-4A62-9E55-857AD3C52324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93-8665-4A62-9E55-857AD3C52324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D047C5F-B2AA-414E-BE6D-792F7BBA1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93-8665-4A62-9E55-857AD3C52324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047C5F-B2AA-414E-BE6D-792F7BBA1F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C259893-8665-4A62-9E55-857AD3C52324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7C5F-B2AA-414E-BE6D-792F7BBA1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93-8665-4A62-9E55-857AD3C52324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D047C5F-B2AA-414E-BE6D-792F7BBA1F4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93-8665-4A62-9E55-857AD3C52324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D047C5F-B2AA-414E-BE6D-792F7BBA1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93-8665-4A62-9E55-857AD3C52324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047C5F-B2AA-414E-BE6D-792F7BBA1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047C5F-B2AA-414E-BE6D-792F7BBA1F4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93-8665-4A62-9E55-857AD3C52324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D047C5F-B2AA-414E-BE6D-792F7BBA1F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C259893-8665-4A62-9E55-857AD3C52324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C259893-8665-4A62-9E55-857AD3C52324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047C5F-B2AA-414E-BE6D-792F7BBA1F4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a gas?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 the temperature of a gas increases, what happens to the speed of the gaseous molecules?  Why do you think so?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 the temperature of a gas increases, what happens to the density of the gaseous molecules?  Why do you think so?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leave your water bottle sitting outside on a hot day, how do you think that affects the pressure inside the bottle?  How can you tell?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someone sprays a strong perfume, why do you think you don’t smell its scent after a while?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do you think the pressure of air changes (if at all) as you climb a mountain?  Why do you think so?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Properties of Gasses and Kinetic Energy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13.1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 Applied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371600"/>
            <a:ext cx="5257800" cy="54864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Kinetic</a:t>
            </a:r>
            <a:r>
              <a:rPr lang="en-US" dirty="0" smtClean="0"/>
              <a:t> </a:t>
            </a:r>
            <a:r>
              <a:rPr lang="en-US" b="1" u="sng" dirty="0" smtClean="0"/>
              <a:t>Theory</a:t>
            </a:r>
            <a:r>
              <a:rPr lang="en-US" dirty="0" smtClean="0"/>
              <a:t> – all matter in constant state of motion</a:t>
            </a:r>
          </a:p>
          <a:p>
            <a:pPr lvl="1"/>
            <a:r>
              <a:rPr lang="en-US" i="1" u="sng" dirty="0" smtClean="0"/>
              <a:t>Kinetic</a:t>
            </a:r>
            <a:r>
              <a:rPr lang="en-US" dirty="0" smtClean="0"/>
              <a:t> = motion</a:t>
            </a:r>
          </a:p>
          <a:p>
            <a:pPr lvl="1"/>
            <a:endParaRPr lang="en-US" dirty="0" smtClean="0"/>
          </a:p>
          <a:p>
            <a:r>
              <a:rPr lang="en-US" b="1" u="sng" dirty="0" smtClean="0"/>
              <a:t>Kinetic</a:t>
            </a:r>
            <a:r>
              <a:rPr lang="en-US" dirty="0" smtClean="0"/>
              <a:t> </a:t>
            </a:r>
            <a:r>
              <a:rPr lang="en-US" b="1" u="sng" dirty="0" smtClean="0"/>
              <a:t>Energy</a:t>
            </a:r>
            <a:r>
              <a:rPr lang="en-US" dirty="0" smtClean="0"/>
              <a:t> – energy generated due to motion/collisions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Gas…no definite shape or volume</a:t>
            </a:r>
          </a:p>
          <a:p>
            <a:r>
              <a:rPr lang="en-US" dirty="0" smtClean="0"/>
              <a:t>Motion = constant, rapid and random</a:t>
            </a:r>
          </a:p>
          <a:p>
            <a:pPr lvl="1"/>
            <a:r>
              <a:rPr lang="en-US" dirty="0" smtClean="0"/>
              <a:t>Perfume smell goes away</a:t>
            </a:r>
          </a:p>
          <a:p>
            <a:r>
              <a:rPr lang="en-US" dirty="0" smtClean="0"/>
              <a:t>Gas particles collide (elastic)</a:t>
            </a:r>
          </a:p>
          <a:p>
            <a:pPr lvl="1"/>
            <a:r>
              <a:rPr lang="en-US" dirty="0" smtClean="0"/>
              <a:t>No net kinetic energy lost or gained</a:t>
            </a:r>
            <a:endParaRPr lang="en-US" dirty="0"/>
          </a:p>
        </p:txBody>
      </p:sp>
      <p:pic>
        <p:nvPicPr>
          <p:cNvPr id="5122" name="Picture 2" descr="http://preparatorychemistry.com/images/Real_Gas_container_web_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828800"/>
            <a:ext cx="42672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priory.com/images/S.ta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124200"/>
            <a:ext cx="4419600" cy="31813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53340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Pressure</a:t>
            </a:r>
            <a:r>
              <a:rPr lang="en-US" dirty="0" smtClean="0"/>
              <a:t> – created by particles colliding</a:t>
            </a:r>
          </a:p>
          <a:p>
            <a:pPr lvl="1"/>
            <a:r>
              <a:rPr lang="en-US" i="1" u="sng" dirty="0" smtClean="0"/>
              <a:t>Vacuum</a:t>
            </a:r>
            <a:r>
              <a:rPr lang="en-US" dirty="0" smtClean="0"/>
              <a:t> – empty space with no particles and (therefore) no pressure</a:t>
            </a:r>
          </a:p>
          <a:p>
            <a:pPr lvl="1"/>
            <a:r>
              <a:rPr lang="en-US" dirty="0" smtClean="0"/>
              <a:t>Related to volume and temp.</a:t>
            </a:r>
          </a:p>
          <a:p>
            <a:endParaRPr lang="en-US" dirty="0" smtClean="0"/>
          </a:p>
          <a:p>
            <a:r>
              <a:rPr lang="en-US" b="1" u="sng" dirty="0" smtClean="0"/>
              <a:t>Barometer</a:t>
            </a:r>
            <a:r>
              <a:rPr lang="en-US" dirty="0" smtClean="0"/>
              <a:t> – used to measure gaseous pressure</a:t>
            </a:r>
          </a:p>
          <a:p>
            <a:endParaRPr lang="en-US" dirty="0" smtClean="0"/>
          </a:p>
          <a:p>
            <a:pPr>
              <a:buNone/>
            </a:pPr>
            <a:r>
              <a:rPr lang="en-US" u="sng" dirty="0" smtClean="0"/>
              <a:t>Units</a:t>
            </a:r>
          </a:p>
          <a:p>
            <a:r>
              <a:rPr lang="en-US" dirty="0" smtClean="0"/>
              <a:t>Standard Atmospheres (</a:t>
            </a:r>
            <a:r>
              <a:rPr lang="en-US" b="1" u="sng" dirty="0" err="1" smtClean="0"/>
              <a:t>atm</a:t>
            </a:r>
            <a:r>
              <a:rPr lang="en-US" dirty="0" smtClean="0"/>
              <a:t>)</a:t>
            </a:r>
          </a:p>
          <a:p>
            <a:r>
              <a:rPr lang="en-US" dirty="0" smtClean="0"/>
              <a:t>Kilopascals (</a:t>
            </a:r>
            <a:r>
              <a:rPr lang="en-US" b="1" u="sng" dirty="0" err="1" smtClean="0"/>
              <a:t>kPa</a:t>
            </a:r>
            <a:r>
              <a:rPr lang="en-US" dirty="0" smtClean="0"/>
              <a:t>)</a:t>
            </a:r>
          </a:p>
          <a:p>
            <a:r>
              <a:rPr lang="en-US" dirty="0" smtClean="0"/>
              <a:t>Millimeters of Mercury (</a:t>
            </a:r>
            <a:r>
              <a:rPr lang="en-US" b="1" u="sng" dirty="0" smtClean="0"/>
              <a:t>mmHg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/>
              <a:t>1 </a:t>
            </a:r>
            <a:r>
              <a:rPr lang="en-US" b="1" dirty="0" err="1" smtClean="0"/>
              <a:t>atm</a:t>
            </a:r>
            <a:r>
              <a:rPr lang="en-US" b="1" dirty="0" smtClean="0"/>
              <a:t> = 760 mmHg = 101.3 </a:t>
            </a:r>
            <a:r>
              <a:rPr lang="en-US" b="1" dirty="0" err="1" smtClean="0"/>
              <a:t>kPa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Pressure: Temp and Elevation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803648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Temperature – </a:t>
            </a:r>
            <a:r>
              <a:rPr lang="en-US" i="1" u="sng" dirty="0" smtClean="0"/>
              <a:t>directly</a:t>
            </a:r>
            <a:r>
              <a:rPr lang="en-US" dirty="0" smtClean="0"/>
              <a:t> related to pressure</a:t>
            </a:r>
          </a:p>
          <a:p>
            <a:endParaRPr lang="en-US" dirty="0" smtClean="0"/>
          </a:p>
          <a:p>
            <a:r>
              <a:rPr lang="en-US" dirty="0" smtClean="0"/>
              <a:t>As temperature INCREASES, pressure INCREASES</a:t>
            </a:r>
          </a:p>
          <a:p>
            <a:pPr lvl="1"/>
            <a:r>
              <a:rPr lang="en-US" dirty="0" smtClean="0"/>
              <a:t>More collisions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Elevation – </a:t>
            </a:r>
            <a:r>
              <a:rPr lang="en-US" i="1" u="sng" dirty="0" smtClean="0"/>
              <a:t>inversely</a:t>
            </a:r>
            <a:r>
              <a:rPr lang="en-US" dirty="0" smtClean="0"/>
              <a:t> related to pressure</a:t>
            </a:r>
          </a:p>
          <a:p>
            <a:endParaRPr lang="en-US" dirty="0" smtClean="0"/>
          </a:p>
          <a:p>
            <a:r>
              <a:rPr lang="en-US" dirty="0" smtClean="0"/>
              <a:t>As elevation INCREASES, pressure DECREASES</a:t>
            </a:r>
          </a:p>
          <a:p>
            <a:pPr lvl="1"/>
            <a:r>
              <a:rPr lang="en-US" dirty="0" smtClean="0"/>
              <a:t>Less collisions</a:t>
            </a:r>
            <a:endParaRPr lang="en-US" dirty="0"/>
          </a:p>
        </p:txBody>
      </p:sp>
      <p:pic>
        <p:nvPicPr>
          <p:cNvPr id="3074" name="Picture 2" descr="http://chemwiki.ucdavis.edu/@api/deki/files/5612/=new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133600"/>
            <a:ext cx="4419600" cy="3638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 and Kelvin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5029200" cy="5486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i="1" baseline="30000" dirty="0" err="1" smtClean="0"/>
              <a:t>o</a:t>
            </a:r>
            <a:r>
              <a:rPr lang="en-US" i="1" dirty="0" err="1" smtClean="0"/>
              <a:t>C</a:t>
            </a:r>
            <a:r>
              <a:rPr lang="en-US" i="1" dirty="0" smtClean="0"/>
              <a:t> </a:t>
            </a:r>
            <a:r>
              <a:rPr lang="en-US" i="1" dirty="0" smtClean="0">
                <a:sym typeface="Wingdings" pitchFamily="2" charset="2"/>
              </a:rPr>
              <a:t></a:t>
            </a:r>
            <a:r>
              <a:rPr lang="en-US" i="1" dirty="0" smtClean="0"/>
              <a:t> K = add 273</a:t>
            </a:r>
          </a:p>
          <a:p>
            <a:endParaRPr lang="en-US" dirty="0" smtClean="0"/>
          </a:p>
          <a:p>
            <a:r>
              <a:rPr lang="en-US" i="1" u="sng" dirty="0" smtClean="0"/>
              <a:t>Average Kinetic Energy </a:t>
            </a:r>
            <a:r>
              <a:rPr lang="en-US" dirty="0" smtClean="0"/>
              <a:t>– avg. energy atoms of substance generate</a:t>
            </a:r>
          </a:p>
          <a:p>
            <a:pPr lvl="1"/>
            <a:r>
              <a:rPr lang="en-US" dirty="0" smtClean="0"/>
              <a:t>Same kinetic energy for ALL substances at given temp.</a:t>
            </a:r>
          </a:p>
          <a:p>
            <a:endParaRPr lang="en-US" dirty="0" smtClean="0"/>
          </a:p>
          <a:p>
            <a:r>
              <a:rPr lang="en-US" dirty="0" smtClean="0"/>
              <a:t>Kinetic energy INCREASES with temp.</a:t>
            </a:r>
          </a:p>
          <a:p>
            <a:pPr lvl="1"/>
            <a:r>
              <a:rPr lang="en-US" dirty="0" smtClean="0"/>
              <a:t>More collisions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Directly proportional to Kelvin scale</a:t>
            </a:r>
          </a:p>
          <a:p>
            <a:pPr lvl="1"/>
            <a:r>
              <a:rPr lang="en-US" dirty="0" smtClean="0"/>
              <a:t>Ex. Gas at 200 K TWICE as much energy as gas at 100 K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http://www.algebralab.org/img/ddacb4dd-957b-4dc7-b838-b8301a49e2f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828800"/>
            <a:ext cx="489585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difference between an inverse proportion and a direct proportion?  Use relevant gas examples to explain the difference.</a:t>
            </a:r>
          </a:p>
          <a:p>
            <a:endParaRPr lang="en-US" dirty="0" smtClean="0"/>
          </a:p>
          <a:p>
            <a:r>
              <a:rPr lang="en-US" dirty="0" smtClean="0"/>
              <a:t>Convert 590 mmHg into: kilopascals (</a:t>
            </a:r>
            <a:r>
              <a:rPr lang="en-US" dirty="0" err="1" smtClean="0"/>
              <a:t>kPa</a:t>
            </a:r>
            <a:r>
              <a:rPr lang="en-US" dirty="0" smtClean="0"/>
              <a:t>) and atmospheres (</a:t>
            </a:r>
            <a:r>
              <a:rPr lang="en-US" dirty="0" err="1" smtClean="0"/>
              <a:t>atm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Use the terms “average kinetic energy” and “collisions” to explain how gaseous particles respond to a decrease in temperature.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1139</TotalTime>
  <Words>412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Warm Up #1</vt:lpstr>
      <vt:lpstr>Warm Up #2</vt:lpstr>
      <vt:lpstr>Chapter 13.1</vt:lpstr>
      <vt:lpstr>Kinetic Energy Applied</vt:lpstr>
      <vt:lpstr>Pressure</vt:lpstr>
      <vt:lpstr>Gas Pressure: Temp and Elevation</vt:lpstr>
      <vt:lpstr>Kinetic Energy and Kelvin Scale</vt:lpstr>
      <vt:lpstr>Quick Quiz #1</vt:lpstr>
    </vt:vector>
  </TitlesOfParts>
  <Company>BHUSD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#1</dc:title>
  <dc:creator>Graham Lockett</dc:creator>
  <cp:lastModifiedBy>Graham Lockett</cp:lastModifiedBy>
  <cp:revision>5</cp:revision>
  <dcterms:created xsi:type="dcterms:W3CDTF">2013-02-04T02:40:50Z</dcterms:created>
  <dcterms:modified xsi:type="dcterms:W3CDTF">2013-02-04T21:40:42Z</dcterms:modified>
</cp:coreProperties>
</file>