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4D42-201F-45CE-B903-681DB10BCAC4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ADEC09-B45D-4A39-8348-CD191B7E87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4D42-201F-45CE-B903-681DB10BCAC4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EC09-B45D-4A39-8348-CD191B7E87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4ADEC09-B45D-4A39-8348-CD191B7E876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4D42-201F-45CE-B903-681DB10BCAC4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4D42-201F-45CE-B903-681DB10BCAC4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4ADEC09-B45D-4A39-8348-CD191B7E87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4D42-201F-45CE-B903-681DB10BCAC4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ADEC09-B45D-4A39-8348-CD191B7E87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F4D4D42-201F-45CE-B903-681DB10BCAC4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DEC09-B45D-4A39-8348-CD191B7E87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4D42-201F-45CE-B903-681DB10BCAC4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4ADEC09-B45D-4A39-8348-CD191B7E876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4D42-201F-45CE-B903-681DB10BCAC4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4ADEC09-B45D-4A39-8348-CD191B7E8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4D42-201F-45CE-B903-681DB10BCAC4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ADEC09-B45D-4A39-8348-CD191B7E87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ADEC09-B45D-4A39-8348-CD191B7E876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D4D42-201F-45CE-B903-681DB10BCAC4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4ADEC09-B45D-4A39-8348-CD191B7E876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F4D4D42-201F-45CE-B903-681DB10BCAC4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F4D4D42-201F-45CE-B903-681DB10BCAC4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ADEC09-B45D-4A39-8348-CD191B7E876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does the kinetic energy and number collisions relate to the temperature?  With this logic, how could someone die from hypothermia (being in cold temperatures too long)?</a:t>
            </a:r>
          </a:p>
          <a:p>
            <a:endParaRPr lang="en-US" dirty="0" smtClean="0"/>
          </a:p>
          <a:p>
            <a:r>
              <a:rPr lang="en-US" dirty="0" smtClean="0"/>
              <a:t>230 </a:t>
            </a:r>
            <a:r>
              <a:rPr lang="en-US" dirty="0" err="1" smtClean="0"/>
              <a:t>kPa</a:t>
            </a:r>
            <a:r>
              <a:rPr lang="en-US" dirty="0" smtClean="0"/>
              <a:t> = ____ </a:t>
            </a:r>
            <a:r>
              <a:rPr lang="en-US" dirty="0" err="1" smtClean="0"/>
              <a:t>atm</a:t>
            </a:r>
            <a:r>
              <a:rPr lang="en-US" dirty="0" smtClean="0"/>
              <a:t>? … _____ mmHg?</a:t>
            </a:r>
          </a:p>
          <a:p>
            <a:endParaRPr lang="en-US" dirty="0" smtClean="0"/>
          </a:p>
          <a:p>
            <a:r>
              <a:rPr lang="en-US" dirty="0" smtClean="0"/>
              <a:t>How does pressure relate to elevation?  Why does this relationship exist?</a:t>
            </a:r>
          </a:p>
          <a:p>
            <a:endParaRPr lang="en-US" dirty="0" smtClean="0"/>
          </a:p>
          <a:p>
            <a:r>
              <a:rPr lang="en-US" dirty="0" smtClean="0"/>
              <a:t>Name two phase changes (going from one state of matter to another), and describe this phase change.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1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does the kinetic energy influence the state of matter something will be in?  Why are liquids not really compressible?</a:t>
            </a:r>
          </a:p>
          <a:p>
            <a:endParaRPr lang="en-US" dirty="0" smtClean="0"/>
          </a:p>
          <a:p>
            <a:r>
              <a:rPr lang="en-US" dirty="0" smtClean="0"/>
              <a:t>Review: you transfer water from one container, to another container at the same temperature.  How will that effect the kinetic energy of the water?  Why?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will the boiling point lower as elevation increases?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37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Properties of Liquids</a:t>
            </a:r>
          </a:p>
          <a:p>
            <a:r>
              <a:rPr lang="en-US" dirty="0" smtClean="0"/>
              <a:t>Phase Changes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13.2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6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Gasses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800600" cy="5181600"/>
          </a:xfrm>
        </p:spPr>
        <p:txBody>
          <a:bodyPr/>
          <a:lstStyle/>
          <a:p>
            <a:r>
              <a:rPr lang="en-US" b="1" u="sng" dirty="0" smtClean="0"/>
              <a:t>Kinetic Theory </a:t>
            </a:r>
            <a:r>
              <a:rPr lang="en-US" dirty="0" smtClean="0"/>
              <a:t>– all matter in constant motion</a:t>
            </a:r>
          </a:p>
          <a:p>
            <a:pPr lvl="1"/>
            <a:r>
              <a:rPr lang="en-US" dirty="0" smtClean="0"/>
              <a:t>Except absolute zero (0K)</a:t>
            </a:r>
          </a:p>
          <a:p>
            <a:endParaRPr lang="en-US" dirty="0" smtClean="0"/>
          </a:p>
          <a:p>
            <a:r>
              <a:rPr lang="en-US" b="1" u="sng" dirty="0" smtClean="0"/>
              <a:t>Pressure</a:t>
            </a:r>
            <a:r>
              <a:rPr lang="en-US" dirty="0" smtClean="0"/>
              <a:t>: # collisions/unit volume</a:t>
            </a:r>
          </a:p>
          <a:p>
            <a:pPr lvl="1"/>
            <a:r>
              <a:rPr lang="en-US" dirty="0" smtClean="0"/>
              <a:t>mmHg, </a:t>
            </a:r>
            <a:r>
              <a:rPr lang="en-US" dirty="0" err="1" smtClean="0"/>
              <a:t>atm</a:t>
            </a:r>
            <a:r>
              <a:rPr lang="en-US" dirty="0" smtClean="0"/>
              <a:t>, </a:t>
            </a:r>
            <a:r>
              <a:rPr lang="en-US" dirty="0" err="1" smtClean="0"/>
              <a:t>kPa</a:t>
            </a:r>
            <a:endParaRPr lang="en-US" dirty="0" smtClean="0"/>
          </a:p>
          <a:p>
            <a:pPr lvl="1"/>
            <a:r>
              <a:rPr lang="en-US" dirty="0" smtClean="0"/>
              <a:t>Temp. = DIRECT relationship</a:t>
            </a:r>
          </a:p>
          <a:p>
            <a:pPr lvl="1"/>
            <a:r>
              <a:rPr lang="en-US" dirty="0" smtClean="0"/>
              <a:t>Elevation = INDIRECT relationship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9218" name="Picture 2" descr="http://247wallst.files.wordpress.com/2010/11/natural-ga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828800"/>
            <a:ext cx="4038600" cy="36385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9884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Liquids</a:t>
            </a:r>
            <a:r>
              <a:rPr lang="en-US" dirty="0" smtClean="0"/>
              <a:t> – take shape of container, definite volume</a:t>
            </a:r>
          </a:p>
          <a:p>
            <a:endParaRPr lang="en-US" dirty="0" smtClean="0"/>
          </a:p>
          <a:p>
            <a:r>
              <a:rPr lang="en-US" dirty="0" smtClean="0"/>
              <a:t>More dense than gas</a:t>
            </a:r>
          </a:p>
          <a:p>
            <a:pPr lvl="1"/>
            <a:r>
              <a:rPr lang="en-US" dirty="0" smtClean="0"/>
              <a:t>More attractive forces at work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Liquids = condensed</a:t>
            </a:r>
          </a:p>
          <a:p>
            <a:pPr lvl="1"/>
            <a:r>
              <a:rPr lang="en-US" dirty="0" smtClean="0"/>
              <a:t>Difficult to compress</a:t>
            </a:r>
            <a:endParaRPr lang="en-US" dirty="0"/>
          </a:p>
        </p:txBody>
      </p:sp>
      <p:pic>
        <p:nvPicPr>
          <p:cNvPr id="8194" name="Picture 2" descr="http://upload.wikimedia.org/wikipedia/commons/thumb/5/5e/Water_drop_001.jpg/300px-Water_drop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600200"/>
            <a:ext cx="3733800" cy="4114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000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Liquids and Pressure…a straw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876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Gases/Liquids prefer moving from HIGH to LOW pressure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Sucking action = DECREASES pressure INSIDE straw/mouth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Pressure of water draws liquid UP straw into mouth</a:t>
            </a:r>
          </a:p>
          <a:p>
            <a:pPr lvl="1"/>
            <a:r>
              <a:rPr lang="en-US" dirty="0" smtClean="0"/>
              <a:t>To a point (20 meters)</a:t>
            </a:r>
            <a:endParaRPr lang="en-US" dirty="0"/>
          </a:p>
        </p:txBody>
      </p:sp>
      <p:pic>
        <p:nvPicPr>
          <p:cNvPr id="7170" name="Picture 2" descr="http://1.bp.blogspot.com/-o7O2OuIDSUw/UCAM9PqShCI/AAAAAAAAAec/3KiHVXglT8U/s1600/daily-beauty-tip-dont-drink-through-straws-e13215676218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447800"/>
            <a:ext cx="3810000" cy="464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74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Siphoning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340352" cy="51816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Siphoning</a:t>
            </a:r>
            <a:r>
              <a:rPr lang="en-US" dirty="0" smtClean="0"/>
              <a:t> – flowing liquids through tubes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i="1" u="sng" dirty="0" smtClean="0"/>
              <a:t>Atmospheric Pressure </a:t>
            </a:r>
            <a:r>
              <a:rPr lang="en-US" dirty="0" smtClean="0"/>
              <a:t>pushes liquid up</a:t>
            </a:r>
          </a:p>
          <a:p>
            <a:pPr lvl="1"/>
            <a:r>
              <a:rPr lang="en-US" dirty="0" smtClean="0"/>
              <a:t>HIGH to LOW pressure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i="1" u="sng" dirty="0" smtClean="0"/>
              <a:t>Gravity</a:t>
            </a:r>
            <a:r>
              <a:rPr lang="en-US" dirty="0" smtClean="0"/>
              <a:t> pushes liquid from top of straw into bottom container</a:t>
            </a:r>
            <a:endParaRPr lang="en-US" dirty="0"/>
          </a:p>
        </p:txBody>
      </p:sp>
      <p:pic>
        <p:nvPicPr>
          <p:cNvPr id="32770" name="Picture 2" descr="File:Lappo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600200"/>
            <a:ext cx="3190875" cy="4191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033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Phase Change: Vaporization/Evaporation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Vaporization</a:t>
            </a:r>
            <a:r>
              <a:rPr lang="en-US" dirty="0" smtClean="0"/>
              <a:t> – liquid to a gas/vapor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Evaporation – occurs on surface of liquid not boiling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MINIMUM kinetic energy required to become gas</a:t>
            </a:r>
          </a:p>
          <a:p>
            <a:pPr lvl="1"/>
            <a:r>
              <a:rPr lang="en-US" dirty="0" smtClean="0"/>
              <a:t>Lower than that = liquid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i="1" u="sng" dirty="0" smtClean="0"/>
              <a:t>Evaporation</a:t>
            </a:r>
            <a:r>
              <a:rPr lang="en-US" dirty="0" smtClean="0"/>
              <a:t> = a cooling process!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40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Vapor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50292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Boiling in CLOSED container</a:t>
            </a:r>
          </a:p>
          <a:p>
            <a:endParaRPr lang="en-US" dirty="0" smtClean="0"/>
          </a:p>
          <a:p>
            <a:r>
              <a:rPr lang="en-US" b="1" u="sng" dirty="0" smtClean="0"/>
              <a:t>Condensation</a:t>
            </a:r>
            <a:r>
              <a:rPr lang="en-US" dirty="0" smtClean="0"/>
              <a:t> – gas becoming a liquid</a:t>
            </a:r>
          </a:p>
          <a:p>
            <a:pPr lvl="1"/>
            <a:r>
              <a:rPr lang="en-US" dirty="0" smtClean="0"/>
              <a:t>Sides of cup of water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Equilibrium – a balance</a:t>
            </a:r>
          </a:p>
          <a:p>
            <a:pPr lvl="1"/>
            <a:r>
              <a:rPr lang="en-US" dirty="0" smtClean="0"/>
              <a:t>Evaporation rate = Condensation rate</a:t>
            </a:r>
          </a:p>
          <a:p>
            <a:pPr lvl="1"/>
            <a:endParaRPr lang="en-US" dirty="0" smtClean="0"/>
          </a:p>
          <a:p>
            <a:r>
              <a:rPr lang="en-US" b="1" u="sng" dirty="0" smtClean="0"/>
              <a:t>Boiling Point </a:t>
            </a:r>
            <a:r>
              <a:rPr lang="en-US" dirty="0" smtClean="0"/>
              <a:t>– temp. when vapor pressure = external pressure</a:t>
            </a:r>
          </a:p>
          <a:p>
            <a:pPr lvl="1"/>
            <a:r>
              <a:rPr lang="en-US" dirty="0" smtClean="0"/>
              <a:t>Liquid NEVER hotter than this</a:t>
            </a:r>
            <a:endParaRPr lang="en-US" dirty="0"/>
          </a:p>
        </p:txBody>
      </p:sp>
      <p:pic>
        <p:nvPicPr>
          <p:cNvPr id="5122" name="Picture 2" descr="http://preparednesspro.files.wordpress.com/2009/08/water-storage-myths-boiling-wa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057400"/>
            <a:ext cx="3488842" cy="4191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062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Boiling Point and Elevation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B.P. when vapor pressure = external pressure</a:t>
            </a:r>
          </a:p>
          <a:p>
            <a:pPr lvl="1"/>
            <a:r>
              <a:rPr lang="en-US" b="1" u="sng" dirty="0" smtClean="0"/>
              <a:t>Normal boiling point </a:t>
            </a:r>
            <a:r>
              <a:rPr lang="en-US" dirty="0" smtClean="0"/>
              <a:t>= when pressure = 101.3 </a:t>
            </a:r>
            <a:r>
              <a:rPr lang="en-US" dirty="0" err="1" smtClean="0"/>
              <a:t>kPa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 elevation increases, pressure decreases</a:t>
            </a:r>
          </a:p>
          <a:p>
            <a:pPr lvl="1"/>
            <a:r>
              <a:rPr lang="en-US" dirty="0" smtClean="0"/>
              <a:t>Inverse proportion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SO</a:t>
            </a:r>
          </a:p>
          <a:p>
            <a:r>
              <a:rPr lang="en-US" dirty="0" smtClean="0"/>
              <a:t>As elevation increases, boiling point decreases</a:t>
            </a:r>
            <a:endParaRPr lang="en-US" dirty="0"/>
          </a:p>
        </p:txBody>
      </p:sp>
      <p:pic>
        <p:nvPicPr>
          <p:cNvPr id="4098" name="Picture 2" descr="https://lh5.googleusercontent.com/-GXrTi7LjYpc/TUh9gFYAx4I/AAAAAAAAJmM/FISwriN4JQk/s800/Elevation_vs_Boiling-Point_Char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05000"/>
            <a:ext cx="4572000" cy="36385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839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389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Warm Up #3</vt:lpstr>
      <vt:lpstr>Chapter 13.2</vt:lpstr>
      <vt:lpstr>Review: Gasses</vt:lpstr>
      <vt:lpstr>Liquids</vt:lpstr>
      <vt:lpstr>Liquids and Pressure…a straw</vt:lpstr>
      <vt:lpstr>Siphoning</vt:lpstr>
      <vt:lpstr>Phase Change: Vaporization/Evaporation</vt:lpstr>
      <vt:lpstr>Vapor Pressure</vt:lpstr>
      <vt:lpstr>Boiling Point and Elevation</vt:lpstr>
      <vt:lpstr>Quick Quiz #2</vt:lpstr>
    </vt:vector>
  </TitlesOfParts>
  <Company>BHUSD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#3</dc:title>
  <dc:creator>Graham Lockett</dc:creator>
  <cp:lastModifiedBy>Graham Lockett</cp:lastModifiedBy>
  <cp:revision>1</cp:revision>
  <dcterms:created xsi:type="dcterms:W3CDTF">2013-02-07T00:17:14Z</dcterms:created>
  <dcterms:modified xsi:type="dcterms:W3CDTF">2013-02-07T00:17:38Z</dcterms:modified>
</cp:coreProperties>
</file>