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442325-EF0B-44B4-960B-2A008D7B1646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1DA82F-5A67-4060-B522-FC6A2379235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2133600"/>
          <a:ext cx="85042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30000" dirty="0" err="1" smtClean="0"/>
                        <a:t>o</a:t>
                      </a:r>
                      <a:r>
                        <a:rPr lang="en-US" baseline="0" dirty="0" err="1" smtClean="0"/>
                        <a:t>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Vapor Pressure (</a:t>
                      </a:r>
                      <a:r>
                        <a:rPr lang="en-US" dirty="0" err="1" smtClean="0"/>
                        <a:t>kPa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953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the normal boiling point for this substance?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the standard pressure is doubled, what is the boiling point of this substance?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 you define boiling point?  How would the boiling point change with increased elevation, and why?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Graph the following for isopropyl alcohol.  Using temperature as your X-axis.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Phase Diagram Explained: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(1atm):</a:t>
            </a:r>
          </a:p>
          <a:p>
            <a:pPr lvl="1"/>
            <a:r>
              <a:rPr lang="en-US" dirty="0" smtClean="0"/>
              <a:t>FP/MP =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BP = 100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Triple Point conditions:</a:t>
            </a:r>
          </a:p>
          <a:p>
            <a:pPr lvl="1"/>
            <a:r>
              <a:rPr lang="en-US" dirty="0" smtClean="0"/>
              <a:t>Temp = 0.01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Pressure = 0.006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temp. constant </a:t>
            </a:r>
            <a:r>
              <a:rPr lang="en-US" dirty="0" err="1" smtClean="0"/>
              <a:t>o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0 </a:t>
            </a:r>
            <a:r>
              <a:rPr lang="en-US" dirty="0" err="1" smtClean="0"/>
              <a:t>atm</a:t>
            </a:r>
            <a:r>
              <a:rPr lang="en-US" dirty="0" smtClean="0"/>
              <a:t> = gas</a:t>
            </a:r>
          </a:p>
          <a:p>
            <a:pPr lvl="1"/>
            <a:r>
              <a:rPr lang="en-US" dirty="0" smtClean="0"/>
              <a:t>0.006 </a:t>
            </a:r>
            <a:r>
              <a:rPr lang="en-US" dirty="0" err="1" smtClean="0"/>
              <a:t>atm</a:t>
            </a:r>
            <a:r>
              <a:rPr lang="en-US" dirty="0" smtClean="0"/>
              <a:t> = solid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 = solid/liquid</a:t>
            </a:r>
          </a:p>
          <a:p>
            <a:pPr lvl="1"/>
            <a:r>
              <a:rPr lang="en-US" dirty="0" smtClean="0"/>
              <a:t>&gt; 1 </a:t>
            </a:r>
            <a:r>
              <a:rPr lang="en-US" dirty="0" err="1" smtClean="0"/>
              <a:t>atm</a:t>
            </a:r>
            <a:r>
              <a:rPr lang="en-US" dirty="0" smtClean="0"/>
              <a:t> = liquid</a:t>
            </a:r>
          </a:p>
        </p:txBody>
      </p:sp>
      <p:pic>
        <p:nvPicPr>
          <p:cNvPr id="33796" name="Picture 4" descr="http://serc.carleton.edu/images/research_education/equilibria/h2o_phase_diagram_-_color.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1371600"/>
            <a:ext cx="4448175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187952" cy="5257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Critical Point </a:t>
            </a:r>
            <a:r>
              <a:rPr lang="en-US" dirty="0" smtClean="0"/>
              <a:t>– liquid/gas phase limit of pressure and temp.</a:t>
            </a:r>
          </a:p>
          <a:p>
            <a:pPr lvl="1"/>
            <a:r>
              <a:rPr lang="en-US" dirty="0" smtClean="0"/>
              <a:t>Beyond these conditions = </a:t>
            </a:r>
            <a:r>
              <a:rPr lang="en-US" b="1" u="sng" dirty="0" smtClean="0"/>
              <a:t>supercritical fluid</a:t>
            </a:r>
          </a:p>
          <a:p>
            <a:pPr lvl="1"/>
            <a:endParaRPr lang="en-US" b="1" u="sng" dirty="0" smtClean="0"/>
          </a:p>
          <a:p>
            <a:pPr lvl="1"/>
            <a:endParaRPr lang="en-US" b="1" u="sng" dirty="0" smtClean="0"/>
          </a:p>
          <a:p>
            <a:r>
              <a:rPr lang="en-US" dirty="0" smtClean="0"/>
              <a:t>Ex. </a:t>
            </a:r>
            <a:r>
              <a:rPr lang="en-US" dirty="0" err="1" smtClean="0"/>
              <a:t>Hydrothermic</a:t>
            </a:r>
            <a:r>
              <a:rPr lang="en-US" dirty="0" smtClean="0"/>
              <a:t> vents</a:t>
            </a:r>
          </a:p>
          <a:p>
            <a:pPr lvl="1"/>
            <a:r>
              <a:rPr lang="en-US" dirty="0" smtClean="0"/>
              <a:t>Bottom of ocean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Uses: decaf coffee, beer-making, dry cleaning</a:t>
            </a:r>
          </a:p>
        </p:txBody>
      </p:sp>
      <p:pic>
        <p:nvPicPr>
          <p:cNvPr id="40962" name="Picture 2" descr="File:Blacksmoker in Atlantic 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143000"/>
            <a:ext cx="43434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</a:t>
            </a:r>
            <a:r>
              <a:rPr lang="en-US" dirty="0" err="1" smtClean="0"/>
              <a:t>Cray</a:t>
            </a:r>
            <a:r>
              <a:rPr lang="en-US" dirty="0" smtClean="0"/>
              <a:t> Things</a:t>
            </a:r>
            <a:endParaRPr lang="en-US" dirty="0"/>
          </a:p>
        </p:txBody>
      </p:sp>
      <p:pic>
        <p:nvPicPr>
          <p:cNvPr id="41986" name="Picture 2" descr="http://dao.mit.edu/8.231/PurePhases_files/img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2296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Explain why, when glass shatters, it breaks apart into unequal fragments.</a:t>
            </a:r>
          </a:p>
          <a:p>
            <a:endParaRPr lang="en-US" dirty="0" smtClean="0"/>
          </a:p>
          <a:p>
            <a:r>
              <a:rPr lang="en-US" dirty="0" smtClean="0"/>
              <a:t>Why do ionic solids have an unusually high melting point?</a:t>
            </a:r>
          </a:p>
          <a:p>
            <a:endParaRPr lang="en-US" dirty="0" smtClean="0"/>
          </a:p>
          <a:p>
            <a:r>
              <a:rPr lang="en-US" dirty="0" smtClean="0"/>
              <a:t>Define sublimation, and why this phenomenon occurs.</a:t>
            </a:r>
          </a:p>
          <a:p>
            <a:endParaRPr lang="en-US" dirty="0" smtClean="0"/>
          </a:p>
          <a:p>
            <a:r>
              <a:rPr lang="en-US" dirty="0" smtClean="0"/>
              <a:t>What are the two major influences of the state of matter of a substance?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Solids and Phase Changes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Chapters 13.3 and 13.4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330952"/>
          </a:xfrm>
        </p:spPr>
        <p:txBody>
          <a:bodyPr>
            <a:normAutofit/>
          </a:bodyPr>
          <a:lstStyle/>
          <a:p>
            <a:r>
              <a:rPr lang="en-US" dirty="0" smtClean="0"/>
              <a:t>No definite shape, definite volume</a:t>
            </a:r>
          </a:p>
          <a:p>
            <a:pPr lvl="1"/>
            <a:r>
              <a:rPr lang="en-US" dirty="0" smtClean="0"/>
              <a:t>Not easily compressed, stronger attractive forces, fluidity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 pressure to low pressure gradient</a:t>
            </a:r>
          </a:p>
          <a:p>
            <a:pPr lvl="1"/>
            <a:r>
              <a:rPr lang="en-US" dirty="0" smtClean="0"/>
              <a:t>Straw, siphoning, hot air rising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Evaporation vs. Boiling</a:t>
            </a:r>
          </a:p>
          <a:p>
            <a:pPr lvl="1"/>
            <a:r>
              <a:rPr lang="en-US" dirty="0" smtClean="0"/>
              <a:t>Evaporation = liquid to gas BELOW boiling point (cooling)</a:t>
            </a:r>
          </a:p>
          <a:p>
            <a:pPr lvl="1"/>
            <a:r>
              <a:rPr lang="en-US" dirty="0" smtClean="0"/>
              <a:t>Boiling Point = when vapor pressure = external pressure</a:t>
            </a:r>
          </a:p>
          <a:p>
            <a:pPr lvl="2"/>
            <a:r>
              <a:rPr lang="en-US" dirty="0" smtClean="0"/>
              <a:t>Mt. Everest – B.P. is LOWER than sea level (less external pressure)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Solid</a:t>
            </a:r>
            <a:r>
              <a:rPr lang="en-US" dirty="0" smtClean="0"/>
              <a:t> – has definite shape and volume</a:t>
            </a:r>
          </a:p>
          <a:p>
            <a:pPr lvl="1"/>
            <a:r>
              <a:rPr lang="en-US" dirty="0" smtClean="0"/>
              <a:t>Particles in solids VIBRATE in fixed positions, don’t flow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Solids </a:t>
            </a:r>
            <a:r>
              <a:rPr lang="en-US" b="1" dirty="0" smtClean="0"/>
              <a:t>MELT</a:t>
            </a:r>
            <a:r>
              <a:rPr lang="en-US" dirty="0" smtClean="0"/>
              <a:t> – go from solids to liquids</a:t>
            </a:r>
          </a:p>
          <a:p>
            <a:pPr lvl="1"/>
            <a:r>
              <a:rPr lang="en-US" dirty="0" smtClean="0"/>
              <a:t>Same temperature as freezing (for H2O, </a:t>
            </a:r>
            <a:r>
              <a:rPr lang="en-US" i="1" u="sng" dirty="0" smtClean="0"/>
              <a:t>normal</a:t>
            </a:r>
            <a:r>
              <a:rPr lang="en-US" dirty="0" smtClean="0"/>
              <a:t> = 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endParaRPr lang="en-US" dirty="0" smtClean="0"/>
          </a:p>
          <a:p>
            <a:r>
              <a:rPr lang="en-US" b="1" u="sng" dirty="0" smtClean="0"/>
              <a:t>Melting/Freezing Equilibrium </a:t>
            </a:r>
            <a:r>
              <a:rPr lang="en-US" dirty="0" smtClean="0"/>
              <a:t>– temp hot enough for particles to move more freely</a:t>
            </a:r>
          </a:p>
          <a:p>
            <a:pPr lvl="1"/>
            <a:r>
              <a:rPr lang="en-US" dirty="0" smtClean="0"/>
              <a:t>Ionic – HIGH</a:t>
            </a:r>
          </a:p>
          <a:p>
            <a:pPr lvl="1"/>
            <a:r>
              <a:rPr lang="en-US" dirty="0" smtClean="0"/>
              <a:t>Covalent -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Silly Putty Question: Solid or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Viscosity</a:t>
            </a:r>
            <a:r>
              <a:rPr lang="en-US" dirty="0" smtClean="0"/>
              <a:t> – fluidity of a substance (ability to move around)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Liquids: how thick is it?</a:t>
            </a:r>
          </a:p>
          <a:p>
            <a:pPr lvl="1"/>
            <a:r>
              <a:rPr lang="en-US" dirty="0" smtClean="0"/>
              <a:t>Water = flows easily (low viscosity)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Silly Putty = liquid with high viscosity</a:t>
            </a:r>
          </a:p>
          <a:p>
            <a:endParaRPr lang="en-US" dirty="0"/>
          </a:p>
        </p:txBody>
      </p:sp>
      <p:pic>
        <p:nvPicPr>
          <p:cNvPr id="5" name="Content Placeholder 4" descr="Viscosity (Chemistry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3124200" cy="3919105"/>
          </a:xfrm>
        </p:spPr>
      </p:pic>
    </p:spTree>
    <p:extLst>
      <p:ext uri="{BB962C8B-B14F-4D97-AF65-F5344CB8AC3E}">
        <p14:creationId xmlns:p14="http://schemas.microsoft.com/office/powerpoint/2010/main" val="994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953000" cy="5486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Crystals</a:t>
            </a:r>
            <a:r>
              <a:rPr lang="en-US" dirty="0" smtClean="0"/>
              <a:t> – orderly arrangement of particles</a:t>
            </a:r>
          </a:p>
          <a:p>
            <a:pPr lvl="1"/>
            <a:r>
              <a:rPr lang="en-US" dirty="0" err="1" smtClean="0"/>
              <a:t>NaCl</a:t>
            </a:r>
            <a:endParaRPr lang="en-US" dirty="0" smtClean="0"/>
          </a:p>
          <a:p>
            <a:pPr lvl="1"/>
            <a:r>
              <a:rPr lang="en-US" b="1" i="1" dirty="0" smtClean="0"/>
              <a:t>Unit Cells</a:t>
            </a:r>
            <a:r>
              <a:rPr lang="en-US" dirty="0" smtClean="0"/>
              <a:t> = most basic shape</a:t>
            </a:r>
          </a:p>
          <a:p>
            <a:pPr lvl="1"/>
            <a:r>
              <a:rPr lang="en-US" b="1" i="1" dirty="0" smtClean="0"/>
              <a:t>Lattice</a:t>
            </a:r>
            <a:r>
              <a:rPr lang="en-US" dirty="0" smtClean="0"/>
              <a:t> = repeating array of  unit cells</a:t>
            </a:r>
          </a:p>
          <a:p>
            <a:endParaRPr lang="en-US" dirty="0" smtClean="0"/>
          </a:p>
          <a:p>
            <a:r>
              <a:rPr lang="en-US" b="1" u="sng" dirty="0" smtClean="0"/>
              <a:t>Allotropes</a:t>
            </a:r>
            <a:r>
              <a:rPr lang="en-US" dirty="0" smtClean="0"/>
              <a:t> – two or more different crystal forms</a:t>
            </a:r>
          </a:p>
          <a:p>
            <a:pPr lvl="1"/>
            <a:r>
              <a:rPr lang="en-US" dirty="0" smtClean="0"/>
              <a:t>Carbon compounds</a:t>
            </a:r>
          </a:p>
          <a:p>
            <a:endParaRPr lang="en-US" dirty="0" smtClean="0"/>
          </a:p>
          <a:p>
            <a:r>
              <a:rPr lang="en-US" b="1" u="sng" dirty="0" smtClean="0"/>
              <a:t>Amorphous</a:t>
            </a:r>
            <a:r>
              <a:rPr lang="en-US" dirty="0" smtClean="0"/>
              <a:t> – random arrangement</a:t>
            </a:r>
          </a:p>
          <a:p>
            <a:pPr lvl="1"/>
            <a:r>
              <a:rPr lang="en-US" dirty="0" smtClean="0"/>
              <a:t>Plastic, rubber, </a:t>
            </a:r>
            <a:r>
              <a:rPr lang="en-US" b="1" dirty="0" smtClean="0"/>
              <a:t>glass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jabierles.files.wordpress.com/2009/11/lechigu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4114800" cy="344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 and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Pouring cold water into hot beaker = SHATTER</a:t>
            </a:r>
          </a:p>
          <a:p>
            <a:endParaRPr lang="en-US" dirty="0" smtClean="0"/>
          </a:p>
          <a:p>
            <a:r>
              <a:rPr lang="en-US" dirty="0" smtClean="0"/>
              <a:t>Heat </a:t>
            </a:r>
            <a:r>
              <a:rPr lang="en-US" dirty="0" smtClean="0">
                <a:sym typeface="Wingdings" pitchFamily="2" charset="2"/>
              </a:rPr>
              <a:t> Solids expand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Pressure increase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Outside of beaker</a:t>
            </a:r>
          </a:p>
          <a:p>
            <a:r>
              <a:rPr lang="en-US" dirty="0" smtClean="0">
                <a:sym typeface="Wingdings" pitchFamily="2" charset="2"/>
              </a:rPr>
              <a:t>Cold  Solids contract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Pressure decrease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Inside of beaker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Amorphous glass structure = shatter into random fragments</a:t>
            </a:r>
            <a:endParaRPr lang="en-US" dirty="0"/>
          </a:p>
        </p:txBody>
      </p:sp>
      <p:pic>
        <p:nvPicPr>
          <p:cNvPr id="39938" name="Picture 2" descr="http://suretycam.com/wp-content/uploads/2012/01/securityfil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1148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1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Sublimation</a:t>
            </a:r>
            <a:r>
              <a:rPr lang="en-US" dirty="0" smtClean="0"/>
              <a:t> – solid to gas state</a:t>
            </a:r>
          </a:p>
          <a:p>
            <a:pPr lvl="1"/>
            <a:r>
              <a:rPr lang="en-US" dirty="0" smtClean="0"/>
              <a:t>Dry ice, iodine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vapor pressure HIGHER than external pressure at room temp.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Uses:</a:t>
            </a:r>
          </a:p>
          <a:p>
            <a:r>
              <a:rPr lang="en-US" dirty="0" smtClean="0"/>
              <a:t>Coolant for frozen foods</a:t>
            </a:r>
          </a:p>
          <a:p>
            <a:r>
              <a:rPr lang="en-US" dirty="0" smtClean="0"/>
              <a:t>Mixture separation</a:t>
            </a:r>
            <a:endParaRPr lang="en-US" dirty="0"/>
          </a:p>
        </p:txBody>
      </p:sp>
      <p:pic>
        <p:nvPicPr>
          <p:cNvPr id="36866" name="Picture 2" descr="https://encrypted-tbn0.gstatic.com/images?q=tbn:ANd9GcTXHcfwrejwdQoLVj8W-f6_afWO73t_uXWcjqJEluocmLtboa5T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7244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4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Indicate conditions that determine substance state of matter</a:t>
            </a:r>
          </a:p>
          <a:p>
            <a:endParaRPr lang="en-US" dirty="0" smtClean="0"/>
          </a:p>
          <a:p>
            <a:r>
              <a:rPr lang="en-US" dirty="0" smtClean="0"/>
              <a:t>X-axis = temperature</a:t>
            </a:r>
          </a:p>
          <a:p>
            <a:r>
              <a:rPr lang="en-US" dirty="0" smtClean="0"/>
              <a:t>Y-axis = pressure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u="sng" dirty="0" smtClean="0"/>
              <a:t>Normal</a:t>
            </a:r>
            <a:r>
              <a:rPr lang="en-US" dirty="0" smtClean="0"/>
              <a:t>” – temp. at standard pressure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atm</a:t>
            </a:r>
            <a:r>
              <a:rPr lang="en-US" dirty="0" smtClean="0"/>
              <a:t>, 760 mmHg, 101.3 </a:t>
            </a:r>
            <a:r>
              <a:rPr lang="en-US" dirty="0" err="1" smtClean="0"/>
              <a:t>kPa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u="sng" dirty="0" smtClean="0"/>
              <a:t>Triple Point </a:t>
            </a:r>
            <a:r>
              <a:rPr lang="en-US" dirty="0" smtClean="0"/>
              <a:t>– conditions where all three states of matter exist at same time</a:t>
            </a:r>
          </a:p>
        </p:txBody>
      </p:sp>
      <p:pic>
        <p:nvPicPr>
          <p:cNvPr id="34818" name="Picture 2" descr="http://cwx.prenhall.com/petrucci/medialib/media_portfolio/text_images/FG1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648200" cy="544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562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Warm Up #4</vt:lpstr>
      <vt:lpstr>Chapters 13.3 and 13.4</vt:lpstr>
      <vt:lpstr>Review: Liquids</vt:lpstr>
      <vt:lpstr>Solids</vt:lpstr>
      <vt:lpstr>The Silly Putty Question: Solid or Liquid</vt:lpstr>
      <vt:lpstr>Solid Shapes</vt:lpstr>
      <vt:lpstr>Glass and Temperature</vt:lpstr>
      <vt:lpstr>One More Phase Change</vt:lpstr>
      <vt:lpstr>Phase Diagrams</vt:lpstr>
      <vt:lpstr>A Phase Diagram Explained: Water</vt:lpstr>
      <vt:lpstr>Phase Diagram Extremes</vt:lpstr>
      <vt:lpstr>Cray Cray Things</vt:lpstr>
      <vt:lpstr>Quick Quiz #3</vt:lpstr>
    </vt:vector>
  </TitlesOfParts>
  <Company>BHUSD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#4</dc:title>
  <dc:creator>Graham Lockett</dc:creator>
  <cp:lastModifiedBy>Graham Lockett</cp:lastModifiedBy>
  <cp:revision>1</cp:revision>
  <dcterms:created xsi:type="dcterms:W3CDTF">2013-02-07T00:18:18Z</dcterms:created>
  <dcterms:modified xsi:type="dcterms:W3CDTF">2013-02-07T00:18:46Z</dcterms:modified>
</cp:coreProperties>
</file>