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7"/>
  </p:handoutMasterIdLst>
  <p:sldIdLst>
    <p:sldId id="257" r:id="rId2"/>
    <p:sldId id="258" r:id="rId3"/>
    <p:sldId id="26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70" r:id="rId14"/>
    <p:sldId id="271" r:id="rId15"/>
    <p:sldId id="267" r:id="rId16"/>
  </p:sldIdLst>
  <p:sldSz cx="9144000" cy="6858000" type="screen4x3"/>
  <p:notesSz cx="7045325" cy="9345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2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2974" cy="467281"/>
          </a:xfrm>
          <a:prstGeom prst="rect">
            <a:avLst/>
          </a:prstGeom>
        </p:spPr>
        <p:txBody>
          <a:bodyPr vert="horz" lIns="93662" tIns="46831" rIns="93662" bIns="4683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0721" y="0"/>
            <a:ext cx="3052974" cy="467281"/>
          </a:xfrm>
          <a:prstGeom prst="rect">
            <a:avLst/>
          </a:prstGeom>
        </p:spPr>
        <p:txBody>
          <a:bodyPr vert="horz" lIns="93662" tIns="46831" rIns="93662" bIns="46831" rtlCol="0"/>
          <a:lstStyle>
            <a:lvl1pPr algn="r">
              <a:defRPr sz="1200"/>
            </a:lvl1pPr>
          </a:lstStyle>
          <a:p>
            <a:fld id="{AB27686B-AE45-4DC9-A8F1-747331873D1D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76710"/>
            <a:ext cx="3052974" cy="467281"/>
          </a:xfrm>
          <a:prstGeom prst="rect">
            <a:avLst/>
          </a:prstGeom>
        </p:spPr>
        <p:txBody>
          <a:bodyPr vert="horz" lIns="93662" tIns="46831" rIns="93662" bIns="4683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0721" y="8876710"/>
            <a:ext cx="3052974" cy="467281"/>
          </a:xfrm>
          <a:prstGeom prst="rect">
            <a:avLst/>
          </a:prstGeom>
        </p:spPr>
        <p:txBody>
          <a:bodyPr vert="horz" lIns="93662" tIns="46831" rIns="93662" bIns="46831" rtlCol="0" anchor="b"/>
          <a:lstStyle>
            <a:lvl1pPr algn="r">
              <a:defRPr sz="1200"/>
            </a:lvl1pPr>
          </a:lstStyle>
          <a:p>
            <a:fld id="{02D1077D-58CF-4356-BD79-B6AB53E907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CBCC3C5-425E-4FE5-A946-703873554B27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6FE1BF0-89DB-4BAF-8FA9-51422DD43A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CC3C5-425E-4FE5-A946-703873554B27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E1BF0-89DB-4BAF-8FA9-51422DD43A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CC3C5-425E-4FE5-A946-703873554B27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E1BF0-89DB-4BAF-8FA9-51422DD43A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CBCC3C5-425E-4FE5-A946-703873554B27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6FE1BF0-89DB-4BAF-8FA9-51422DD43A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CBCC3C5-425E-4FE5-A946-703873554B27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6FE1BF0-89DB-4BAF-8FA9-51422DD43A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CC3C5-425E-4FE5-A946-703873554B27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E1BF0-89DB-4BAF-8FA9-51422DD43A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CC3C5-425E-4FE5-A946-703873554B27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E1BF0-89DB-4BAF-8FA9-51422DD43A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CBCC3C5-425E-4FE5-A946-703873554B27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6FE1BF0-89DB-4BAF-8FA9-51422DD43A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CC3C5-425E-4FE5-A946-703873554B27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E1BF0-89DB-4BAF-8FA9-51422DD43A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CBCC3C5-425E-4FE5-A946-703873554B27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6FE1BF0-89DB-4BAF-8FA9-51422DD43A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CBCC3C5-425E-4FE5-A946-703873554B27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6FE1BF0-89DB-4BAF-8FA9-51422DD43A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CBCC3C5-425E-4FE5-A946-703873554B27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6FE1BF0-89DB-4BAF-8FA9-51422DD43A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#1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 temperature of a gas increases, how do you think this affects the pressure inside the container?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As the size, or volume, of the container decreases, how does this affect the pressure of a gas?  Why does this happen?</a:t>
            </a:r>
          </a:p>
          <a:p>
            <a:endParaRPr lang="en-US" dirty="0" smtClean="0"/>
          </a:p>
          <a:p>
            <a:r>
              <a:rPr lang="en-US" dirty="0" smtClean="0"/>
              <a:t>Describe the relationships between pressure and temperature/volume. 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603269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Temp and Pressure: Gay-Lussac’s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7772400" cy="52578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Gay </a:t>
            </a:r>
            <a:r>
              <a:rPr lang="en-US" b="1" u="sng" dirty="0" err="1" smtClean="0"/>
              <a:t>Lussac’s</a:t>
            </a:r>
            <a:r>
              <a:rPr lang="en-US" b="1" u="sng" dirty="0" smtClean="0"/>
              <a:t> Law </a:t>
            </a:r>
            <a:r>
              <a:rPr lang="en-US" dirty="0" smtClean="0"/>
              <a:t>– if volume is constant, pressure will increase if temp. increases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/>
            <a:r>
              <a:rPr lang="en-US" dirty="0" smtClean="0"/>
              <a:t>Temp = Kelvin (K)</a:t>
            </a:r>
          </a:p>
          <a:p>
            <a:pPr algn="ctr"/>
            <a:r>
              <a:rPr lang="en-US" dirty="0" smtClean="0"/>
              <a:t>Pressure = </a:t>
            </a:r>
            <a:r>
              <a:rPr lang="en-US" dirty="0" err="1" smtClean="0"/>
              <a:t>atm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30" name="Picture 6" descr="http://www.carolina.com/images/teacher-resources/chemistry/Eqn00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2971800"/>
            <a:ext cx="2286000" cy="1676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9299345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it all Together…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COMBINED GAS LAW</a:t>
            </a:r>
            <a:endParaRPr lang="en-US" dirty="0"/>
          </a:p>
        </p:txBody>
      </p:sp>
      <p:pic>
        <p:nvPicPr>
          <p:cNvPr id="22530" name="Picture 2" descr="http://crescentok.com/staff/jaskew/isr/tigerchem/gas_laws/gascombin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3124200"/>
            <a:ext cx="5254275" cy="2057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257309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Conversion Reminders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u="sng" dirty="0" smtClean="0"/>
              <a:t>Pressure</a:t>
            </a:r>
          </a:p>
          <a:p>
            <a:r>
              <a:rPr lang="en-US" dirty="0" smtClean="0"/>
              <a:t>1 </a:t>
            </a:r>
            <a:r>
              <a:rPr lang="en-US" dirty="0" err="1" smtClean="0"/>
              <a:t>atm</a:t>
            </a:r>
            <a:r>
              <a:rPr lang="en-US" dirty="0" smtClean="0"/>
              <a:t> = 101.3 </a:t>
            </a:r>
            <a:r>
              <a:rPr lang="en-US" dirty="0" err="1" smtClean="0"/>
              <a:t>kPa</a:t>
            </a:r>
            <a:r>
              <a:rPr lang="en-US" dirty="0" smtClean="0"/>
              <a:t> = 760 mmHg</a:t>
            </a:r>
          </a:p>
          <a:p>
            <a:pPr lvl="1"/>
            <a:r>
              <a:rPr lang="en-US" dirty="0" err="1" smtClean="0"/>
              <a:t>Atm</a:t>
            </a:r>
            <a:r>
              <a:rPr lang="en-US" dirty="0" smtClean="0"/>
              <a:t> = atmospheres</a:t>
            </a:r>
          </a:p>
          <a:p>
            <a:pPr lvl="1"/>
            <a:r>
              <a:rPr lang="en-US" dirty="0" err="1" smtClean="0"/>
              <a:t>kPa</a:t>
            </a:r>
            <a:r>
              <a:rPr lang="en-US" dirty="0" smtClean="0"/>
              <a:t> = kilopascals</a:t>
            </a:r>
          </a:p>
          <a:p>
            <a:pPr lvl="1"/>
            <a:r>
              <a:rPr lang="en-US" dirty="0" smtClean="0"/>
              <a:t>mmHg = millimeters of Mercury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b="1" u="sng" dirty="0" smtClean="0"/>
              <a:t>Volume</a:t>
            </a:r>
          </a:p>
          <a:p>
            <a:r>
              <a:rPr lang="en-US" dirty="0" smtClean="0"/>
              <a:t>1 L = 1000 </a:t>
            </a:r>
            <a:r>
              <a:rPr lang="en-US" dirty="0" err="1" smtClean="0"/>
              <a:t>mL</a:t>
            </a:r>
            <a:r>
              <a:rPr lang="en-US" dirty="0" smtClean="0"/>
              <a:t> = 1000 cm</a:t>
            </a:r>
            <a:r>
              <a:rPr lang="en-US" baseline="30000" dirty="0" smtClean="0"/>
              <a:t>3</a:t>
            </a:r>
          </a:p>
          <a:p>
            <a:endParaRPr lang="en-US" baseline="30000" dirty="0" smtClean="0"/>
          </a:p>
          <a:p>
            <a:pPr>
              <a:buNone/>
            </a:pPr>
            <a:r>
              <a:rPr lang="en-US" b="1" u="sng" dirty="0" smtClean="0"/>
              <a:t>Temperature</a:t>
            </a:r>
          </a:p>
          <a:p>
            <a:r>
              <a:rPr lang="en-US" baseline="30000" dirty="0" err="1" smtClean="0"/>
              <a:t>o</a:t>
            </a:r>
            <a:r>
              <a:rPr lang="en-US" dirty="0" err="1" smtClean="0"/>
              <a:t>C</a:t>
            </a:r>
            <a:r>
              <a:rPr lang="en-US" dirty="0" smtClean="0"/>
              <a:t> + 273 = </a:t>
            </a:r>
            <a:r>
              <a:rPr lang="en-US" dirty="0" err="1" smtClean="0"/>
              <a:t>Kelvins</a:t>
            </a:r>
            <a:endParaRPr lang="en-US" dirty="0" smtClean="0"/>
          </a:p>
          <a:p>
            <a:r>
              <a:rPr lang="en-US" dirty="0" smtClean="0"/>
              <a:t>(ex. 78 </a:t>
            </a:r>
            <a:r>
              <a:rPr lang="en-US" baseline="30000" dirty="0" err="1" smtClean="0"/>
              <a:t>o</a:t>
            </a:r>
            <a:r>
              <a:rPr lang="en-US" dirty="0" err="1" smtClean="0"/>
              <a:t>C</a:t>
            </a:r>
            <a:r>
              <a:rPr lang="en-US" dirty="0" smtClean="0"/>
              <a:t> + 273 = 351 K)</a:t>
            </a:r>
          </a:p>
          <a:p>
            <a:r>
              <a:rPr lang="en-US" dirty="0" smtClean="0"/>
              <a:t>(ex. 351 K – 273 = 78 </a:t>
            </a:r>
            <a:r>
              <a:rPr lang="en-US" baseline="30000" dirty="0" err="1" smtClean="0"/>
              <a:t>o</a:t>
            </a:r>
            <a:r>
              <a:rPr lang="en-US" dirty="0" err="1" smtClean="0"/>
              <a:t>C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7467600" cy="4873752"/>
          </a:xfrm>
        </p:spPr>
        <p:txBody>
          <a:bodyPr/>
          <a:lstStyle/>
          <a:p>
            <a:r>
              <a:rPr lang="en-US" dirty="0" smtClean="0"/>
              <a:t>A balloon of air occupies </a:t>
            </a:r>
            <a:r>
              <a:rPr lang="en-US" b="1" u="sng" dirty="0" smtClean="0"/>
              <a:t>2400mL</a:t>
            </a:r>
            <a:r>
              <a:rPr lang="en-US" dirty="0" smtClean="0"/>
              <a:t> of space in a room at </a:t>
            </a:r>
            <a:r>
              <a:rPr lang="en-US" b="1" u="sng" dirty="0" smtClean="0"/>
              <a:t>22</a:t>
            </a:r>
            <a:r>
              <a:rPr lang="en-US" b="1" u="sng" baseline="30000" dirty="0" smtClean="0"/>
              <a:t>o</a:t>
            </a:r>
            <a:r>
              <a:rPr lang="en-US" b="1" u="sng" dirty="0" smtClean="0"/>
              <a:t>C</a:t>
            </a:r>
            <a:r>
              <a:rPr lang="en-US" dirty="0" smtClean="0"/>
              <a:t>.  How big will the balloon be if the room was </a:t>
            </a:r>
            <a:r>
              <a:rPr lang="en-US" b="1" u="sng" dirty="0" smtClean="0"/>
              <a:t>-36</a:t>
            </a:r>
            <a:r>
              <a:rPr lang="en-US" b="1" u="sng" baseline="30000" dirty="0" smtClean="0"/>
              <a:t>o</a:t>
            </a:r>
            <a:r>
              <a:rPr lang="en-US" b="1" u="sng" dirty="0" smtClean="0"/>
              <a:t>C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smtClean="0"/>
              <a:t>Volume and Temperature = CHARLES’ LAW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Label all numbers...</a:t>
            </a:r>
            <a:r>
              <a:rPr lang="en-US" i="1" dirty="0" smtClean="0"/>
              <a:t>and convert</a:t>
            </a:r>
          </a:p>
          <a:p>
            <a:r>
              <a:rPr lang="en-US" dirty="0" smtClean="0"/>
              <a:t>V1 = 2400 </a:t>
            </a:r>
            <a:r>
              <a:rPr lang="en-US" dirty="0" err="1" smtClean="0"/>
              <a:t>mL</a:t>
            </a:r>
            <a:r>
              <a:rPr lang="en-US" dirty="0" smtClean="0"/>
              <a:t>……or </a:t>
            </a:r>
            <a:r>
              <a:rPr lang="en-US" u="sng" dirty="0" smtClean="0"/>
              <a:t>2.4 L</a:t>
            </a:r>
          </a:p>
          <a:p>
            <a:r>
              <a:rPr lang="en-US" dirty="0" smtClean="0"/>
              <a:t>V2 = ??</a:t>
            </a:r>
          </a:p>
          <a:p>
            <a:r>
              <a:rPr lang="en-US" dirty="0" smtClean="0"/>
              <a:t>T1 = 22</a:t>
            </a:r>
            <a:r>
              <a:rPr lang="en-US" baseline="30000" dirty="0" smtClean="0"/>
              <a:t>o</a:t>
            </a:r>
            <a:r>
              <a:rPr lang="en-US" dirty="0" smtClean="0"/>
              <a:t>C…+273 = </a:t>
            </a:r>
            <a:r>
              <a:rPr lang="en-US" u="sng" dirty="0" smtClean="0"/>
              <a:t>295 K</a:t>
            </a:r>
          </a:p>
          <a:p>
            <a:r>
              <a:rPr lang="en-US" dirty="0" smtClean="0"/>
              <a:t>T2 = -36</a:t>
            </a:r>
            <a:r>
              <a:rPr lang="en-US" baseline="30000" dirty="0" smtClean="0"/>
              <a:t>o</a:t>
            </a:r>
            <a:r>
              <a:rPr lang="en-US" dirty="0" smtClean="0"/>
              <a:t>C…+273 = </a:t>
            </a:r>
            <a:r>
              <a:rPr lang="en-US" u="sng" dirty="0" smtClean="0"/>
              <a:t>237 K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2" descr="http://www.clippard.com/cms/sites/default/files/wiki_images/charles-law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4191000"/>
            <a:ext cx="1781175" cy="167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Problem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en-US" dirty="0" smtClean="0"/>
              <a:t>V1 = 2.40 L</a:t>
            </a:r>
          </a:p>
          <a:p>
            <a:pPr algn="ctr"/>
            <a:r>
              <a:rPr lang="en-US" dirty="0" smtClean="0"/>
              <a:t>V2 =      x L</a:t>
            </a:r>
          </a:p>
          <a:p>
            <a:pPr algn="ctr"/>
            <a:r>
              <a:rPr lang="en-US" dirty="0" smtClean="0"/>
              <a:t>T1 = 295 K</a:t>
            </a:r>
          </a:p>
          <a:p>
            <a:pPr algn="ctr"/>
            <a:r>
              <a:rPr lang="en-US" dirty="0" smtClean="0"/>
              <a:t>T2 = 237 K</a:t>
            </a:r>
          </a:p>
          <a:p>
            <a:pPr algn="ctr"/>
            <a:endParaRPr lang="en-US" dirty="0" smtClean="0"/>
          </a:p>
          <a:p>
            <a:pPr algn="ctr">
              <a:buNone/>
            </a:pPr>
            <a:r>
              <a:rPr lang="en-US" dirty="0" smtClean="0"/>
              <a:t>2.4   =    x</a:t>
            </a:r>
          </a:p>
          <a:p>
            <a:pPr marL="457200" indent="-457200" algn="ctr">
              <a:buAutoNum type="arabicPlain" startAt="295"/>
            </a:pPr>
            <a:r>
              <a:rPr lang="en-US" dirty="0" smtClean="0"/>
              <a:t>       237</a:t>
            </a:r>
          </a:p>
          <a:p>
            <a:pPr marL="457200" indent="-457200" algn="ctr">
              <a:buNone/>
            </a:pPr>
            <a:endParaRPr lang="en-US" dirty="0" smtClean="0"/>
          </a:p>
          <a:p>
            <a:pPr marL="457200" indent="-457200" algn="ctr">
              <a:buNone/>
            </a:pPr>
            <a:r>
              <a:rPr lang="en-US" dirty="0" smtClean="0"/>
              <a:t>295(x) = (2.4)(237)</a:t>
            </a:r>
          </a:p>
          <a:p>
            <a:pPr marL="457200" indent="-457200" algn="ctr">
              <a:buNone/>
            </a:pPr>
            <a:r>
              <a:rPr lang="en-US" b="1" u="sng" dirty="0" smtClean="0"/>
              <a:t>X = 1.93 L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3352800" y="4267200"/>
            <a:ext cx="6858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419600" y="4267200"/>
            <a:ext cx="6858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886200" y="4114800"/>
            <a:ext cx="533400" cy="381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3810000" y="4114800"/>
            <a:ext cx="838200" cy="381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Quiz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Solve the problems below, and identify the gas law that explains each phenomenon described.</a:t>
            </a:r>
          </a:p>
          <a:p>
            <a:endParaRPr lang="en-US" dirty="0" smtClean="0"/>
          </a:p>
          <a:p>
            <a:r>
              <a:rPr lang="en-US" dirty="0" smtClean="0"/>
              <a:t>If a gas has a pressure of 715 mm Hg at the temperature of 500 K, what will the pressure change to if the container is heated to 900 K?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If a gas has a pressure of 4.5 </a:t>
            </a:r>
            <a:r>
              <a:rPr lang="en-US" dirty="0" err="1" smtClean="0"/>
              <a:t>atm</a:t>
            </a:r>
            <a:r>
              <a:rPr lang="en-US" dirty="0" smtClean="0"/>
              <a:t> when the size of the container is 3.0 L, how will the pressure be affected if the volume is doubled to 6.0L?</a:t>
            </a:r>
          </a:p>
          <a:p>
            <a:endParaRPr lang="en-US" dirty="0" smtClean="0"/>
          </a:p>
          <a:p>
            <a:r>
              <a:rPr lang="en-US" dirty="0" smtClean="0"/>
              <a:t>If a gas in a 9000 </a:t>
            </a:r>
            <a:r>
              <a:rPr lang="en-US" dirty="0" err="1" smtClean="0"/>
              <a:t>mL</a:t>
            </a:r>
            <a:r>
              <a:rPr lang="en-US" dirty="0" smtClean="0"/>
              <a:t> container at a temperature of 300 K is placed in a container half of this size.  How will this affect </a:t>
            </a:r>
            <a:r>
              <a:rPr lang="en-US" smtClean="0"/>
              <a:t>the temperature?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14.1-14.2 Gas Laws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86871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Kinetic Energy and Pressure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4343400" cy="52578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Kinetic Theory </a:t>
            </a:r>
            <a:r>
              <a:rPr lang="en-US" dirty="0" smtClean="0"/>
              <a:t>– everything is in motion</a:t>
            </a:r>
          </a:p>
          <a:p>
            <a:endParaRPr lang="en-US" dirty="0" smtClean="0"/>
          </a:p>
          <a:p>
            <a:r>
              <a:rPr lang="en-US" b="1" u="sng" dirty="0" smtClean="0"/>
              <a:t>Kinetic Energy </a:t>
            </a:r>
            <a:r>
              <a:rPr lang="en-US" dirty="0" smtClean="0"/>
              <a:t>– energy from movement</a:t>
            </a:r>
          </a:p>
          <a:p>
            <a:pPr lvl="1"/>
            <a:r>
              <a:rPr lang="en-US" dirty="0" smtClean="0"/>
              <a:t>Increased by: higher temps and smaller volume</a:t>
            </a:r>
          </a:p>
          <a:p>
            <a:endParaRPr lang="en-US" dirty="0" smtClean="0"/>
          </a:p>
          <a:p>
            <a:r>
              <a:rPr lang="en-US" dirty="0" smtClean="0"/>
              <a:t>When gas particles move, they collide…creating </a:t>
            </a:r>
            <a:r>
              <a:rPr lang="en-US" b="1" u="sng" dirty="0" smtClean="0"/>
              <a:t>pressure</a:t>
            </a:r>
          </a:p>
          <a:p>
            <a:pPr lvl="1"/>
            <a:r>
              <a:rPr lang="en-US" b="1" u="sng" dirty="0" smtClean="0"/>
              <a:t>More collisions = more pressure</a:t>
            </a:r>
          </a:p>
        </p:txBody>
      </p:sp>
      <p:pic>
        <p:nvPicPr>
          <p:cNvPr id="5" name="Picture 2" descr="http://chemwiki.ucdavis.edu/@api/deki/files/5612/=new4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1828800"/>
            <a:ext cx="4419600" cy="36385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Gas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41148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No Definite Shape</a:t>
            </a:r>
          </a:p>
          <a:p>
            <a:endParaRPr lang="en-US" dirty="0" smtClean="0"/>
          </a:p>
          <a:p>
            <a:r>
              <a:rPr lang="en-US" dirty="0" smtClean="0"/>
              <a:t>No Definite Volume</a:t>
            </a:r>
          </a:p>
          <a:p>
            <a:endParaRPr lang="en-US" dirty="0" smtClean="0"/>
          </a:p>
          <a:p>
            <a:r>
              <a:rPr lang="en-US" dirty="0" smtClean="0"/>
              <a:t>Compressible</a:t>
            </a:r>
          </a:p>
          <a:p>
            <a:endParaRPr lang="en-US" dirty="0" smtClean="0"/>
          </a:p>
          <a:p>
            <a:r>
              <a:rPr lang="en-US" dirty="0" smtClean="0"/>
              <a:t>Elastic Collisions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Why?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WEAK Attractive Forces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8194" name="Picture 2" descr="http://www.360chestnut.com/Portals/112679/images/gas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1828800"/>
            <a:ext cx="3657600" cy="37433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849797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images.flatworldknowledge.com/averillfwk/averillfwk-fig10_0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2743200"/>
            <a:ext cx="4876800" cy="374332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Pressure in Response to…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51816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VOLUME</a:t>
            </a:r>
          </a:p>
          <a:p>
            <a:pPr lvl="2"/>
            <a:r>
              <a:rPr lang="en-US" dirty="0" smtClean="0"/>
              <a:t>At constant temperature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As volume decreases, pressure increases</a:t>
            </a:r>
          </a:p>
          <a:p>
            <a:pPr lvl="1"/>
            <a:r>
              <a:rPr lang="en-US" b="1" u="sng" dirty="0" smtClean="0"/>
              <a:t>Inverse</a:t>
            </a:r>
            <a:r>
              <a:rPr lang="en-US" dirty="0" smtClean="0"/>
              <a:t> relationship – as one goes down, the other goes up</a:t>
            </a:r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Why?</a:t>
            </a:r>
          </a:p>
          <a:p>
            <a:r>
              <a:rPr lang="en-US" dirty="0" smtClean="0"/>
              <a:t>Smaller space = more collisions!</a:t>
            </a:r>
          </a:p>
          <a:p>
            <a:pPr lvl="1"/>
            <a:r>
              <a:rPr lang="en-US" i="1" dirty="0" smtClean="0"/>
              <a:t>Remember: more collisions = more pressure.</a:t>
            </a:r>
            <a:endParaRPr lang="en-US" i="1" dirty="0"/>
          </a:p>
        </p:txBody>
      </p:sp>
    </p:spTree>
    <p:extLst>
      <p:ext uri="{BB962C8B-B14F-4D97-AF65-F5344CB8AC3E}">
        <p14:creationId xmlns="" xmlns:p14="http://schemas.microsoft.com/office/powerpoint/2010/main" val="1385080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Volume and Pressure: Boyle’s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7543800" cy="5257800"/>
          </a:xfrm>
        </p:spPr>
        <p:txBody>
          <a:bodyPr/>
          <a:lstStyle/>
          <a:p>
            <a:r>
              <a:rPr lang="en-US" b="1" u="sng" dirty="0" smtClean="0"/>
              <a:t>Boyle’s Law </a:t>
            </a:r>
            <a:r>
              <a:rPr lang="en-US" dirty="0" smtClean="0"/>
              <a:t>– at constant temperature, the pressure will increase as the volume decreases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/>
            <a:r>
              <a:rPr lang="en-US" dirty="0" smtClean="0"/>
              <a:t>Volume = Liters (L)</a:t>
            </a:r>
          </a:p>
          <a:p>
            <a:pPr algn="ctr"/>
            <a:r>
              <a:rPr lang="en-US" dirty="0" smtClean="0"/>
              <a:t>Pressure = </a:t>
            </a:r>
            <a:r>
              <a:rPr lang="en-US" dirty="0" err="1" smtClean="0"/>
              <a:t>atm</a:t>
            </a:r>
            <a:endParaRPr lang="en-US" dirty="0" smtClean="0"/>
          </a:p>
        </p:txBody>
      </p:sp>
      <p:pic>
        <p:nvPicPr>
          <p:cNvPr id="18434" name="Picture 2" descr="http://www.gearseds.com/curriculum/images/figures/Boyles%20Law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3200400"/>
            <a:ext cx="2400300" cy="9620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324383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7772400" cy="1143000"/>
          </a:xfrm>
        </p:spPr>
        <p:txBody>
          <a:bodyPr/>
          <a:lstStyle/>
          <a:p>
            <a:r>
              <a:rPr lang="en-US" dirty="0" smtClean="0"/>
              <a:t>Volume in Response to….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4419600" cy="52578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TEMPERATURE</a:t>
            </a:r>
          </a:p>
          <a:p>
            <a:pPr lvl="2"/>
            <a:r>
              <a:rPr lang="en-US" dirty="0" smtClean="0"/>
              <a:t>At constant pressure</a:t>
            </a:r>
          </a:p>
          <a:p>
            <a:endParaRPr lang="en-US" dirty="0" smtClean="0"/>
          </a:p>
          <a:p>
            <a:r>
              <a:rPr lang="en-US" dirty="0" smtClean="0"/>
              <a:t>As temperature increases, volume will also increase</a:t>
            </a:r>
          </a:p>
          <a:p>
            <a:pPr lvl="1"/>
            <a:r>
              <a:rPr lang="en-US" b="1" u="sng" dirty="0" smtClean="0"/>
              <a:t>Direct relationship – </a:t>
            </a:r>
            <a:r>
              <a:rPr lang="en-US" dirty="0" smtClean="0"/>
              <a:t>as one thing goes up, so does the other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As temperature increases, gasses move faster</a:t>
            </a:r>
          </a:p>
          <a:p>
            <a:pPr lvl="1"/>
            <a:r>
              <a:rPr lang="en-US" dirty="0" smtClean="0"/>
              <a:t>More kinetic energy</a:t>
            </a:r>
          </a:p>
          <a:p>
            <a:endParaRPr lang="en-US" dirty="0" smtClean="0"/>
          </a:p>
          <a:p>
            <a:r>
              <a:rPr lang="en-US" dirty="0" smtClean="0"/>
              <a:t>To keep pressure the same inside, balloon gets bigger</a:t>
            </a:r>
            <a:endParaRPr lang="en-US" dirty="0"/>
          </a:p>
        </p:txBody>
      </p:sp>
      <p:pic>
        <p:nvPicPr>
          <p:cNvPr id="7170" name="Picture 2" descr="http://www.theblogmocracy.com/wp-content/uploads/Charles-Law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81500" y="2895600"/>
            <a:ext cx="4762500" cy="4867275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4419600" y="1981200"/>
            <a:ext cx="457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As the temperature outside gets hotter…the size of the balloon gets bigger!!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006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305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Volume and Temperature: Charles’s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7848600" cy="52578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Charles’s Law </a:t>
            </a:r>
            <a:r>
              <a:rPr lang="en-US" dirty="0" smtClean="0"/>
              <a:t>– at constant pressure, volume will increase as temperature increases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/>
            <a:r>
              <a:rPr lang="en-US" dirty="0" smtClean="0"/>
              <a:t>Volume = Liters (L)</a:t>
            </a:r>
          </a:p>
          <a:p>
            <a:pPr algn="ctr"/>
            <a:r>
              <a:rPr lang="en-US" dirty="0" smtClean="0"/>
              <a:t>Temp. = Kelvin (K)</a:t>
            </a:r>
            <a:endParaRPr lang="en-US" dirty="0"/>
          </a:p>
        </p:txBody>
      </p:sp>
      <p:pic>
        <p:nvPicPr>
          <p:cNvPr id="20482" name="Picture 2" descr="http://www.clippard.com/cms/sites/default/files/wiki_images/charles-law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3048000"/>
            <a:ext cx="1781175" cy="1676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65907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Pressure In Response to…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38862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TEMPERATURE</a:t>
            </a:r>
          </a:p>
          <a:p>
            <a:pPr lvl="2"/>
            <a:r>
              <a:rPr lang="en-US" dirty="0" smtClean="0"/>
              <a:t>At constant volume</a:t>
            </a:r>
          </a:p>
          <a:p>
            <a:endParaRPr lang="en-US" dirty="0" smtClean="0"/>
          </a:p>
          <a:p>
            <a:r>
              <a:rPr lang="en-US" dirty="0" smtClean="0"/>
              <a:t>As temp. increases, pressure increases</a:t>
            </a:r>
          </a:p>
          <a:p>
            <a:pPr lvl="1"/>
            <a:r>
              <a:rPr lang="en-US" dirty="0" smtClean="0"/>
              <a:t>Direct relationship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As temp. increases, Speed of molecules increases </a:t>
            </a:r>
          </a:p>
          <a:p>
            <a:pPr lvl="1"/>
            <a:r>
              <a:rPr lang="en-US" dirty="0" smtClean="0"/>
              <a:t>more collisions = higher pressure</a:t>
            </a:r>
            <a:endParaRPr lang="en-US" dirty="0"/>
          </a:p>
        </p:txBody>
      </p:sp>
      <p:pic>
        <p:nvPicPr>
          <p:cNvPr id="3074" name="Picture 2" descr="http://www.ucolick.org/%7Ebolte/AY4_00/week6/gas_pressur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1828800"/>
            <a:ext cx="4914900" cy="381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155775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1978</TotalTime>
  <Words>636</Words>
  <Application>Microsoft Office PowerPoint</Application>
  <PresentationFormat>On-screen Show (4:3)</PresentationFormat>
  <Paragraphs>142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Oriel</vt:lpstr>
      <vt:lpstr>Warm Up #1</vt:lpstr>
      <vt:lpstr>Chapter 14.1-14.2 Gas Laws</vt:lpstr>
      <vt:lpstr>Kinetic Energy and Pressure</vt:lpstr>
      <vt:lpstr>Gas Facts</vt:lpstr>
      <vt:lpstr>Pressure in Response to…</vt:lpstr>
      <vt:lpstr>Volume and Pressure: Boyle’s Law</vt:lpstr>
      <vt:lpstr>Volume in Response to….</vt:lpstr>
      <vt:lpstr>Volume and Temperature: Charles’s Law</vt:lpstr>
      <vt:lpstr>Pressure In Response to…</vt:lpstr>
      <vt:lpstr>Temp and Pressure: Gay-Lussac’s Law</vt:lpstr>
      <vt:lpstr>Putting it all Together…</vt:lpstr>
      <vt:lpstr>Conversion Reminders</vt:lpstr>
      <vt:lpstr>Example Problem</vt:lpstr>
      <vt:lpstr>Example Problem Continued</vt:lpstr>
      <vt:lpstr>Quick Quiz #1</vt:lpstr>
    </vt:vector>
  </TitlesOfParts>
  <Company>BHUSD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#1</dc:title>
  <dc:creator>GL</dc:creator>
  <cp:lastModifiedBy>Windows User</cp:lastModifiedBy>
  <cp:revision>195</cp:revision>
  <dcterms:created xsi:type="dcterms:W3CDTF">2013-02-27T21:02:13Z</dcterms:created>
  <dcterms:modified xsi:type="dcterms:W3CDTF">2014-01-16T18:07:19Z</dcterms:modified>
</cp:coreProperties>
</file>