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29DF80-1763-4A1D-819D-9C3869B9AA5E}" type="datetimeFigureOut">
              <a:rPr lang="en-US" smtClean="0"/>
              <a:pPr/>
              <a:t>1/16/2014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95B0411-39B6-49EB-B9FF-DD1C397833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For the following problems, label P, V and T as well as the law you are using.</a:t>
            </a:r>
          </a:p>
          <a:p>
            <a:endParaRPr lang="en-US" dirty="0" smtClean="0"/>
          </a:p>
          <a:p>
            <a:r>
              <a:rPr lang="en-US" dirty="0" smtClean="0"/>
              <a:t>You have a container with 2.4 </a:t>
            </a:r>
            <a:r>
              <a:rPr lang="en-US" dirty="0" err="1" smtClean="0"/>
              <a:t>atm</a:t>
            </a:r>
            <a:r>
              <a:rPr lang="en-US" dirty="0" smtClean="0"/>
              <a:t> of pressure at 340 K.  How will the temperature be changed if the pressure was at “normal” conditions.</a:t>
            </a:r>
          </a:p>
          <a:p>
            <a:endParaRPr lang="en-US" dirty="0" smtClean="0"/>
          </a:p>
          <a:p>
            <a:r>
              <a:rPr lang="en-US" dirty="0" smtClean="0"/>
              <a:t>You have a 50.0 </a:t>
            </a:r>
            <a:r>
              <a:rPr lang="en-US" dirty="0" err="1" smtClean="0"/>
              <a:t>mL</a:t>
            </a:r>
            <a:r>
              <a:rPr lang="en-US" dirty="0" smtClean="0"/>
              <a:t> beaker filled with gas at a pressure of 875 mmHg.  What will the pressure be, in </a:t>
            </a:r>
            <a:r>
              <a:rPr lang="en-US" dirty="0" err="1" smtClean="0"/>
              <a:t>atm</a:t>
            </a:r>
            <a:r>
              <a:rPr lang="en-US" dirty="0" smtClean="0"/>
              <a:t>, if the volume doubled?</a:t>
            </a:r>
          </a:p>
          <a:p>
            <a:endParaRPr lang="en-US" dirty="0" smtClean="0"/>
          </a:p>
          <a:p>
            <a:r>
              <a:rPr lang="en-US" dirty="0" smtClean="0"/>
              <a:t>You have a 65.0 </a:t>
            </a:r>
            <a:r>
              <a:rPr lang="en-US" dirty="0" err="1" smtClean="0"/>
              <a:t>mL</a:t>
            </a:r>
            <a:r>
              <a:rPr lang="en-US" dirty="0" smtClean="0"/>
              <a:t> container of gas at a pressure of 340 </a:t>
            </a:r>
            <a:r>
              <a:rPr lang="en-US" dirty="0" err="1" smtClean="0"/>
              <a:t>kPa</a:t>
            </a:r>
            <a:r>
              <a:rPr lang="en-US" dirty="0" smtClean="0"/>
              <a:t>.  When the temperature of the container is heated from 25.0</a:t>
            </a:r>
            <a:r>
              <a:rPr lang="en-US" baseline="30000" dirty="0" smtClean="0"/>
              <a:t>o</a:t>
            </a:r>
            <a:r>
              <a:rPr lang="en-US" dirty="0" smtClean="0"/>
              <a:t>C to 45.0</a:t>
            </a:r>
            <a:r>
              <a:rPr lang="en-US" baseline="30000" dirty="0" smtClean="0"/>
              <a:t>o</a:t>
            </a:r>
            <a:r>
              <a:rPr lang="en-US" dirty="0" smtClean="0"/>
              <a:t>C the container expands to 75.0 </a:t>
            </a:r>
            <a:r>
              <a:rPr lang="en-US" dirty="0" err="1" smtClean="0"/>
              <a:t>mL.</a:t>
            </a:r>
            <a:r>
              <a:rPr lang="en-US" dirty="0" smtClean="0"/>
              <a:t>  How does this affect the pressure?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195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14.3-14.4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Ideal Gas Law and Gas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692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Combined Gas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15400" cy="4873752"/>
          </a:xfrm>
        </p:spPr>
        <p:txBody>
          <a:bodyPr/>
          <a:lstStyle/>
          <a:p>
            <a:r>
              <a:rPr lang="en-US" dirty="0" smtClean="0"/>
              <a:t>As volume decreases, pressure increases (Boyle)</a:t>
            </a:r>
          </a:p>
          <a:p>
            <a:pPr lvl="1"/>
            <a:r>
              <a:rPr lang="en-US" dirty="0" smtClean="0"/>
              <a:t>Less space = more </a:t>
            </a:r>
            <a:r>
              <a:rPr lang="en-US" dirty="0" err="1" smtClean="0"/>
              <a:t>collisons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temperature increases, volume increases (Charles)</a:t>
            </a:r>
          </a:p>
          <a:p>
            <a:pPr lvl="1"/>
            <a:r>
              <a:rPr lang="en-US" dirty="0" smtClean="0"/>
              <a:t>Higher temperature = more kinetic energy = more space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temperature increases, pressure increases (Gay-Lussac)</a:t>
            </a:r>
          </a:p>
          <a:p>
            <a:pPr lvl="1"/>
            <a:r>
              <a:rPr lang="en-US" dirty="0" smtClean="0"/>
              <a:t>Higher temperature = more </a:t>
            </a:r>
            <a:r>
              <a:rPr lang="en-US" dirty="0" err="1" smtClean="0"/>
              <a:t>collisons</a:t>
            </a:r>
            <a:endParaRPr lang="en-US" dirty="0"/>
          </a:p>
        </p:txBody>
      </p:sp>
      <p:pic>
        <p:nvPicPr>
          <p:cNvPr id="4" name="Picture 2" descr="http://crescentok.com/staff/jaskew/isr/tigerchem/gas_laws/gascombi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228600"/>
            <a:ext cx="3352800" cy="13128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1697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STP: A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STP = Standard Temperature and Pressure</a:t>
            </a:r>
          </a:p>
          <a:p>
            <a:endParaRPr lang="en-US" dirty="0" smtClean="0"/>
          </a:p>
          <a:p>
            <a:r>
              <a:rPr lang="en-US" dirty="0" smtClean="0"/>
              <a:t>T = 0</a:t>
            </a:r>
            <a:r>
              <a:rPr lang="en-US" baseline="30000" dirty="0" smtClean="0"/>
              <a:t>o</a:t>
            </a:r>
            <a:r>
              <a:rPr lang="en-US" dirty="0" smtClean="0"/>
              <a:t>C (or 273 K)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 = 1 </a:t>
            </a:r>
            <a:r>
              <a:rPr lang="en-US" dirty="0" err="1" smtClean="0"/>
              <a:t>atm</a:t>
            </a:r>
            <a:r>
              <a:rPr lang="en-US" dirty="0" smtClean="0"/>
              <a:t> (or 101.3 </a:t>
            </a:r>
            <a:r>
              <a:rPr lang="en-US" dirty="0" err="1" smtClean="0"/>
              <a:t>kPa</a:t>
            </a:r>
            <a:r>
              <a:rPr lang="en-US" dirty="0" smtClean="0"/>
              <a:t>, or 760 mmHg)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 = 22.4 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8263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Gas Law: “</a:t>
            </a:r>
            <a:r>
              <a:rPr lang="en-US" dirty="0" err="1" smtClean="0"/>
              <a:t>Pivnert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P = </a:t>
            </a:r>
            <a:r>
              <a:rPr lang="en-US" dirty="0" err="1" smtClean="0"/>
              <a:t>atm</a:t>
            </a:r>
            <a:r>
              <a:rPr lang="en-US" dirty="0" smtClean="0"/>
              <a:t>, V = liters, n = moles, T = Kelvin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Ideal Gas Constant (R)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When pressure is </a:t>
            </a:r>
            <a:r>
              <a:rPr lang="en-US" dirty="0" err="1" smtClean="0"/>
              <a:t>atm</a:t>
            </a:r>
            <a:r>
              <a:rPr lang="en-US" dirty="0" smtClean="0"/>
              <a:t>: </a:t>
            </a:r>
            <a:r>
              <a:rPr lang="en-US" b="1" dirty="0" smtClean="0"/>
              <a:t>R = .0821</a:t>
            </a:r>
          </a:p>
        </p:txBody>
      </p:sp>
      <p:pic>
        <p:nvPicPr>
          <p:cNvPr id="1026" name="Picture 2" descr="http://www.calctool.org/CALC/chem/c_thermo/ideal_g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676400"/>
            <a:ext cx="2857500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368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You are given a 5000.0 </a:t>
            </a:r>
            <a:r>
              <a:rPr lang="en-US" dirty="0" err="1" smtClean="0"/>
              <a:t>mL</a:t>
            </a:r>
            <a:r>
              <a:rPr lang="en-US" dirty="0" smtClean="0"/>
              <a:t> container of CO</a:t>
            </a:r>
            <a:r>
              <a:rPr lang="en-US" baseline="-25000" dirty="0" smtClean="0"/>
              <a:t>2</a:t>
            </a:r>
            <a:r>
              <a:rPr lang="en-US" dirty="0" smtClean="0"/>
              <a:t> gas with a pressure of 340 mmHg.  If the temperature of this gas is at 25</a:t>
            </a:r>
            <a:r>
              <a:rPr lang="en-US" baseline="30000" dirty="0" smtClean="0"/>
              <a:t>o</a:t>
            </a:r>
            <a:r>
              <a:rPr lang="en-US" dirty="0" smtClean="0"/>
              <a:t>C, how much gas will you have, in </a:t>
            </a:r>
            <a:r>
              <a:rPr lang="en-US" dirty="0" smtClean="0"/>
              <a:t>moles? In grams?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START:</a:t>
            </a:r>
          </a:p>
          <a:p>
            <a:r>
              <a:rPr lang="en-US" dirty="0" smtClean="0"/>
              <a:t>P </a:t>
            </a:r>
            <a:r>
              <a:rPr lang="en-US" dirty="0" smtClean="0"/>
              <a:t>= 340 mmHg 		(needs converting to </a:t>
            </a:r>
            <a:r>
              <a:rPr lang="en-US" dirty="0" err="1" smtClean="0"/>
              <a:t>atm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V </a:t>
            </a:r>
            <a:r>
              <a:rPr lang="en-US" dirty="0" smtClean="0"/>
              <a:t>= 5000.0 </a:t>
            </a:r>
            <a:r>
              <a:rPr lang="en-US" dirty="0" err="1" smtClean="0"/>
              <a:t>mL</a:t>
            </a:r>
            <a:r>
              <a:rPr lang="en-US" dirty="0" smtClean="0"/>
              <a:t> 		(needs converting to L)</a:t>
            </a:r>
            <a:endParaRPr lang="en-US" dirty="0" smtClean="0"/>
          </a:p>
          <a:p>
            <a:r>
              <a:rPr lang="en-US" dirty="0" smtClean="0"/>
              <a:t>n </a:t>
            </a:r>
            <a:r>
              <a:rPr lang="en-US" dirty="0" smtClean="0"/>
              <a:t>=  ??? 			(we are solving for this)</a:t>
            </a:r>
            <a:endParaRPr lang="en-US" dirty="0" smtClean="0"/>
          </a:p>
          <a:p>
            <a:r>
              <a:rPr lang="en-US" dirty="0" smtClean="0"/>
              <a:t>R </a:t>
            </a:r>
            <a:r>
              <a:rPr lang="en-US" dirty="0" smtClean="0"/>
              <a:t>= .0821 			(always)</a:t>
            </a:r>
            <a:endParaRPr lang="en-US" dirty="0" smtClean="0"/>
          </a:p>
          <a:p>
            <a:r>
              <a:rPr lang="en-US" dirty="0" smtClean="0"/>
              <a:t>T </a:t>
            </a:r>
            <a:r>
              <a:rPr lang="en-US" dirty="0" smtClean="0"/>
              <a:t>= 25</a:t>
            </a:r>
            <a:r>
              <a:rPr lang="en-US" baseline="30000" dirty="0" smtClean="0"/>
              <a:t>o</a:t>
            </a:r>
            <a:r>
              <a:rPr lang="en-US" dirty="0" smtClean="0"/>
              <a:t>C 			(needs converting to Kelvin)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15708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 Continued: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 = 340 mmHg        1 </a:t>
            </a:r>
            <a:r>
              <a:rPr lang="en-US" dirty="0" err="1" smtClean="0"/>
              <a:t>atm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	    760 mmHg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 = 5000 </a:t>
            </a:r>
            <a:r>
              <a:rPr lang="en-US" dirty="0" err="1" smtClean="0"/>
              <a:t>mL</a:t>
            </a:r>
            <a:r>
              <a:rPr lang="en-US" dirty="0" smtClean="0"/>
              <a:t>	1 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1000 </a:t>
            </a:r>
            <a:r>
              <a:rPr lang="en-US" dirty="0" err="1" smtClean="0"/>
              <a:t>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n = </a:t>
            </a:r>
            <a:r>
              <a:rPr lang="en-US" b="1" dirty="0" smtClean="0"/>
              <a:t>x mol</a:t>
            </a:r>
          </a:p>
          <a:p>
            <a:endParaRPr lang="en-US" dirty="0" smtClean="0"/>
          </a:p>
          <a:p>
            <a:r>
              <a:rPr lang="en-US" dirty="0" smtClean="0"/>
              <a:t>R = </a:t>
            </a:r>
            <a:r>
              <a:rPr lang="en-US" b="1" dirty="0" smtClean="0"/>
              <a:t>.0821</a:t>
            </a:r>
          </a:p>
          <a:p>
            <a:endParaRPr lang="en-US" dirty="0" smtClean="0"/>
          </a:p>
          <a:p>
            <a:r>
              <a:rPr lang="en-US" dirty="0" smtClean="0"/>
              <a:t>T = 25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 + 273 = </a:t>
            </a:r>
            <a:r>
              <a:rPr lang="en-US" b="1" dirty="0" smtClean="0"/>
              <a:t>298 K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0" y="19812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00400" y="16764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qual 9"/>
          <p:cNvSpPr/>
          <p:nvPr/>
        </p:nvSpPr>
        <p:spPr>
          <a:xfrm>
            <a:off x="5562600" y="1905000"/>
            <a:ext cx="6096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1752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0.45 </a:t>
            </a:r>
            <a:r>
              <a:rPr lang="en-US" b="1" dirty="0" err="1" smtClean="0"/>
              <a:t>atm</a:t>
            </a:r>
            <a:endParaRPr lang="en-US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95400" y="32766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48000" y="28194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qual 15"/>
          <p:cNvSpPr/>
          <p:nvPr/>
        </p:nvSpPr>
        <p:spPr>
          <a:xfrm>
            <a:off x="5562600" y="3276600"/>
            <a:ext cx="609600" cy="304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58000" y="3200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5.0 L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Problem: Plugging It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 = 0.45 </a:t>
            </a:r>
            <a:r>
              <a:rPr lang="en-US" dirty="0" err="1" smtClean="0"/>
              <a:t>atm</a:t>
            </a:r>
            <a:endParaRPr lang="en-US" dirty="0" smtClean="0"/>
          </a:p>
          <a:p>
            <a:r>
              <a:rPr lang="en-US" dirty="0" smtClean="0"/>
              <a:t>V = 5.0 L</a:t>
            </a:r>
          </a:p>
          <a:p>
            <a:r>
              <a:rPr lang="en-US" dirty="0" smtClean="0"/>
              <a:t>n = x mol</a:t>
            </a:r>
          </a:p>
          <a:p>
            <a:r>
              <a:rPr lang="en-US" dirty="0" smtClean="0"/>
              <a:t>R = .0821</a:t>
            </a:r>
          </a:p>
          <a:p>
            <a:r>
              <a:rPr lang="en-US" dirty="0" smtClean="0"/>
              <a:t>T = 298 K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(0.45)(5.0) = (n)(.0821)(298)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(2.25) = (24.47)(n)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n = 0.09 mol CO2	44.01 g CO2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	1 mol CO2</a:t>
            </a:r>
            <a:endParaRPr lang="en-US" dirty="0"/>
          </a:p>
        </p:txBody>
      </p:sp>
      <p:pic>
        <p:nvPicPr>
          <p:cNvPr id="5" name="Picture 2" descr="http://www.calctool.org/CALC/chem/c_thermo/ideal_ga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447800"/>
            <a:ext cx="3276600" cy="2143125"/>
          </a:xfrm>
          <a:prstGeom prst="rect">
            <a:avLst/>
          </a:prstGeom>
          <a:noFill/>
        </p:spPr>
      </p:pic>
      <p:sp>
        <p:nvSpPr>
          <p:cNvPr id="6" name="Equal 5"/>
          <p:cNvSpPr/>
          <p:nvPr/>
        </p:nvSpPr>
        <p:spPr>
          <a:xfrm>
            <a:off x="5486400" y="5486400"/>
            <a:ext cx="609600" cy="381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5410200"/>
            <a:ext cx="1828800" cy="304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90600" y="5791200"/>
            <a:ext cx="411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048000" y="5410200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48400" y="54864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3.96 g CO2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374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Warm Up #2</vt:lpstr>
      <vt:lpstr>Chapter 14.3-14.4</vt:lpstr>
      <vt:lpstr>Review: Combined Gas Law</vt:lpstr>
      <vt:lpstr>STP: A review</vt:lpstr>
      <vt:lpstr>Ideal Gas Law: “Pivnert”</vt:lpstr>
      <vt:lpstr>Example Problem</vt:lpstr>
      <vt:lpstr>Example Problem Continued: Conversions</vt:lpstr>
      <vt:lpstr>Example Problem: Plugging It In</vt:lpstr>
    </vt:vector>
  </TitlesOfParts>
  <Company>BHUSD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#2</dc:title>
  <dc:creator>GL</dc:creator>
  <cp:lastModifiedBy>Windows User</cp:lastModifiedBy>
  <cp:revision>15</cp:revision>
  <dcterms:created xsi:type="dcterms:W3CDTF">2013-02-27T21:03:21Z</dcterms:created>
  <dcterms:modified xsi:type="dcterms:W3CDTF">2014-01-16T20:18:22Z</dcterms:modified>
</cp:coreProperties>
</file>