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3" r:id="rId5"/>
    <p:sldId id="260" r:id="rId6"/>
    <p:sldId id="264"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48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B088A71-568F-4F04-A9E5-92F1667E3133}" type="datetimeFigureOut">
              <a:rPr lang="en-US" smtClean="0"/>
              <a:pPr/>
              <a:t>1/16/2014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ECB397A-6288-4355-BDDF-0E1F3726B98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088A71-568F-4F04-A9E5-92F1667E3133}"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B397A-6288-4355-BDDF-0E1F3726B98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088A71-568F-4F04-A9E5-92F1667E3133}" type="datetimeFigureOut">
              <a:rPr lang="en-US" smtClean="0"/>
              <a:pPr/>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B397A-6288-4355-BDDF-0E1F3726B98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B088A71-568F-4F04-A9E5-92F1667E3133}" type="datetimeFigureOut">
              <a:rPr lang="en-US" smtClean="0"/>
              <a:pPr/>
              <a:t>1/16/2014</a:t>
            </a:fld>
            <a:endParaRPr lang="en-US"/>
          </a:p>
        </p:txBody>
      </p:sp>
      <p:sp>
        <p:nvSpPr>
          <p:cNvPr id="9" name="Slide Number Placeholder 8"/>
          <p:cNvSpPr>
            <a:spLocks noGrp="1"/>
          </p:cNvSpPr>
          <p:nvPr>
            <p:ph type="sldNum" sz="quarter" idx="15"/>
          </p:nvPr>
        </p:nvSpPr>
        <p:spPr/>
        <p:txBody>
          <a:bodyPr rtlCol="0"/>
          <a:lstStyle/>
          <a:p>
            <a:fld id="{8ECB397A-6288-4355-BDDF-0E1F3726B98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B088A71-568F-4F04-A9E5-92F1667E3133}" type="datetimeFigureOut">
              <a:rPr lang="en-US" smtClean="0"/>
              <a:pPr/>
              <a:t>1/16/2014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ECB397A-6288-4355-BDDF-0E1F3726B98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B088A71-568F-4F04-A9E5-92F1667E3133}" type="datetimeFigureOut">
              <a:rPr lang="en-US" smtClean="0"/>
              <a:pPr/>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B397A-6288-4355-BDDF-0E1F3726B98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B088A71-568F-4F04-A9E5-92F1667E3133}" type="datetimeFigureOut">
              <a:rPr lang="en-US" smtClean="0"/>
              <a:pPr/>
              <a:t>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B397A-6288-4355-BDDF-0E1F3726B98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B088A71-568F-4F04-A9E5-92F1667E3133}" type="datetimeFigureOut">
              <a:rPr lang="en-US" smtClean="0"/>
              <a:pPr/>
              <a:t>1/16/2014</a:t>
            </a:fld>
            <a:endParaRPr lang="en-US"/>
          </a:p>
        </p:txBody>
      </p:sp>
      <p:sp>
        <p:nvSpPr>
          <p:cNvPr id="7" name="Slide Number Placeholder 6"/>
          <p:cNvSpPr>
            <a:spLocks noGrp="1"/>
          </p:cNvSpPr>
          <p:nvPr>
            <p:ph type="sldNum" sz="quarter" idx="11"/>
          </p:nvPr>
        </p:nvSpPr>
        <p:spPr/>
        <p:txBody>
          <a:bodyPr rtlCol="0"/>
          <a:lstStyle/>
          <a:p>
            <a:fld id="{8ECB397A-6288-4355-BDDF-0E1F3726B98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088A71-568F-4F04-A9E5-92F1667E3133}" type="datetimeFigureOut">
              <a:rPr lang="en-US" smtClean="0"/>
              <a:pPr/>
              <a:t>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B397A-6288-4355-BDDF-0E1F3726B98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B088A71-568F-4F04-A9E5-92F1667E3133}" type="datetimeFigureOut">
              <a:rPr lang="en-US" smtClean="0"/>
              <a:pPr/>
              <a:t>1/16/2014</a:t>
            </a:fld>
            <a:endParaRPr lang="en-US"/>
          </a:p>
        </p:txBody>
      </p:sp>
      <p:sp>
        <p:nvSpPr>
          <p:cNvPr id="22" name="Slide Number Placeholder 21"/>
          <p:cNvSpPr>
            <a:spLocks noGrp="1"/>
          </p:cNvSpPr>
          <p:nvPr>
            <p:ph type="sldNum" sz="quarter" idx="15"/>
          </p:nvPr>
        </p:nvSpPr>
        <p:spPr/>
        <p:txBody>
          <a:bodyPr rtlCol="0"/>
          <a:lstStyle/>
          <a:p>
            <a:fld id="{8ECB397A-6288-4355-BDDF-0E1F3726B98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B088A71-568F-4F04-A9E5-92F1667E3133}" type="datetimeFigureOut">
              <a:rPr lang="en-US" smtClean="0"/>
              <a:pPr/>
              <a:t>1/16/2014</a:t>
            </a:fld>
            <a:endParaRPr lang="en-US"/>
          </a:p>
        </p:txBody>
      </p:sp>
      <p:sp>
        <p:nvSpPr>
          <p:cNvPr id="18" name="Slide Number Placeholder 17"/>
          <p:cNvSpPr>
            <a:spLocks noGrp="1"/>
          </p:cNvSpPr>
          <p:nvPr>
            <p:ph type="sldNum" sz="quarter" idx="11"/>
          </p:nvPr>
        </p:nvSpPr>
        <p:spPr/>
        <p:txBody>
          <a:bodyPr rtlCol="0"/>
          <a:lstStyle/>
          <a:p>
            <a:fld id="{8ECB397A-6288-4355-BDDF-0E1F3726B98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B088A71-568F-4F04-A9E5-92F1667E3133}" type="datetimeFigureOut">
              <a:rPr lang="en-US" smtClean="0"/>
              <a:pPr/>
              <a:t>1/16/2014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ECB397A-6288-4355-BDDF-0E1F3726B98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#3</a:t>
            </a:r>
            <a:endParaRPr lang="en-US" dirty="0"/>
          </a:p>
        </p:txBody>
      </p:sp>
      <p:sp>
        <p:nvSpPr>
          <p:cNvPr id="3" name="Content Placeholder 2"/>
          <p:cNvSpPr>
            <a:spLocks noGrp="1"/>
          </p:cNvSpPr>
          <p:nvPr>
            <p:ph sz="quarter" idx="1"/>
          </p:nvPr>
        </p:nvSpPr>
        <p:spPr>
          <a:xfrm>
            <a:off x="457200" y="1600200"/>
            <a:ext cx="7924800" cy="4873752"/>
          </a:xfrm>
        </p:spPr>
        <p:txBody>
          <a:bodyPr>
            <a:normAutofit/>
          </a:bodyPr>
          <a:lstStyle/>
          <a:p>
            <a:r>
              <a:rPr lang="en-US" dirty="0" smtClean="0"/>
              <a:t>You are given a 5000.0 </a:t>
            </a:r>
            <a:r>
              <a:rPr lang="en-US" dirty="0" err="1" smtClean="0"/>
              <a:t>mL</a:t>
            </a:r>
            <a:r>
              <a:rPr lang="en-US" dirty="0" smtClean="0"/>
              <a:t> container of SO</a:t>
            </a:r>
            <a:r>
              <a:rPr lang="en-US" baseline="-25000" dirty="0" smtClean="0"/>
              <a:t>2</a:t>
            </a:r>
            <a:r>
              <a:rPr lang="en-US" dirty="0" smtClean="0"/>
              <a:t> gas with a pressure of 1.4 atm.  If the temperature of this gas is at 25</a:t>
            </a:r>
            <a:r>
              <a:rPr lang="en-US" baseline="30000" dirty="0" smtClean="0"/>
              <a:t>o</a:t>
            </a:r>
            <a:r>
              <a:rPr lang="en-US" dirty="0" smtClean="0"/>
              <a:t>C, how much gas will you have, in grams?</a:t>
            </a:r>
          </a:p>
          <a:p>
            <a:endParaRPr lang="en-US" dirty="0" smtClean="0"/>
          </a:p>
          <a:p>
            <a:r>
              <a:rPr lang="en-US" dirty="0" smtClean="0"/>
              <a:t>You have 4.5 L of a gas at a pressure of 450 mmHg and a temperature of 300 K.  How would the volume of the gas be different if it was at STP?</a:t>
            </a:r>
          </a:p>
          <a:p>
            <a:endParaRPr lang="en-US" dirty="0" smtClean="0"/>
          </a:p>
          <a:p>
            <a:r>
              <a:rPr lang="en-US" dirty="0" smtClean="0"/>
              <a:t>You are given a gas with a pressure of 50.4 </a:t>
            </a:r>
            <a:r>
              <a:rPr lang="en-US" dirty="0" err="1" smtClean="0"/>
              <a:t>kPa</a:t>
            </a:r>
            <a:r>
              <a:rPr lang="en-US" dirty="0" smtClean="0"/>
              <a:t>.  If you were to triple the temperature, how would that effect the pressure?  Why would this happen?</a:t>
            </a:r>
          </a:p>
        </p:txBody>
      </p:sp>
    </p:spTree>
    <p:extLst>
      <p:ext uri="{BB962C8B-B14F-4D97-AF65-F5344CB8AC3E}">
        <p14:creationId xmlns:p14="http://schemas.microsoft.com/office/powerpoint/2010/main" xmlns="" val="1050991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914400"/>
          </a:xfrm>
        </p:spPr>
        <p:txBody>
          <a:bodyPr/>
          <a:lstStyle/>
          <a:p>
            <a:r>
              <a:rPr lang="en-US" dirty="0" smtClean="0"/>
              <a:t>Diffusion vs. Effusion</a:t>
            </a:r>
            <a:endParaRPr lang="en-US" dirty="0"/>
          </a:p>
        </p:txBody>
      </p:sp>
      <p:sp>
        <p:nvSpPr>
          <p:cNvPr id="3" name="Content Placeholder 2"/>
          <p:cNvSpPr>
            <a:spLocks noGrp="1"/>
          </p:cNvSpPr>
          <p:nvPr>
            <p:ph sz="quarter" idx="1"/>
          </p:nvPr>
        </p:nvSpPr>
        <p:spPr>
          <a:xfrm>
            <a:off x="152400" y="1143000"/>
            <a:ext cx="4267200" cy="5486400"/>
          </a:xfrm>
        </p:spPr>
        <p:txBody>
          <a:bodyPr>
            <a:normAutofit/>
          </a:bodyPr>
          <a:lstStyle/>
          <a:p>
            <a:r>
              <a:rPr lang="en-US" b="1" u="sng" dirty="0" smtClean="0"/>
              <a:t>Diffusion</a:t>
            </a:r>
            <a:r>
              <a:rPr lang="en-US" dirty="0" smtClean="0"/>
              <a:t> – molecules moving from HIGH to LOW concentration/pressure</a:t>
            </a:r>
          </a:p>
          <a:p>
            <a:endParaRPr lang="en-US" dirty="0" smtClean="0"/>
          </a:p>
          <a:p>
            <a:endParaRPr lang="en-US" dirty="0" smtClean="0"/>
          </a:p>
          <a:p>
            <a:r>
              <a:rPr lang="en-US" b="1" u="sng" dirty="0" smtClean="0"/>
              <a:t>Effusion</a:t>
            </a:r>
            <a:r>
              <a:rPr lang="en-US" dirty="0" smtClean="0"/>
              <a:t> – gaseous molecules escaping through small hole in container  (high to low pressure)</a:t>
            </a:r>
          </a:p>
          <a:p>
            <a:endParaRPr lang="en-US" dirty="0" smtClean="0"/>
          </a:p>
          <a:p>
            <a:endParaRPr lang="en-US" dirty="0" smtClean="0"/>
          </a:p>
        </p:txBody>
      </p:sp>
      <p:pic>
        <p:nvPicPr>
          <p:cNvPr id="27650" name="Picture 2" descr="http://image.wistatutor.com/content/matter-states/diffusion-effusion-process.gif"/>
          <p:cNvPicPr>
            <a:picLocks noChangeAspect="1" noChangeArrowheads="1"/>
          </p:cNvPicPr>
          <p:nvPr/>
        </p:nvPicPr>
        <p:blipFill>
          <a:blip r:embed="rId2" cstate="print"/>
          <a:srcRect/>
          <a:stretch>
            <a:fillRect/>
          </a:stretch>
        </p:blipFill>
        <p:spPr bwMode="auto">
          <a:xfrm>
            <a:off x="4648200" y="1600200"/>
            <a:ext cx="3371850" cy="4343400"/>
          </a:xfrm>
          <a:prstGeom prst="rect">
            <a:avLst/>
          </a:prstGeom>
          <a:noFill/>
        </p:spPr>
      </p:pic>
    </p:spTree>
    <p:extLst>
      <p:ext uri="{BB962C8B-B14F-4D97-AF65-F5344CB8AC3E}">
        <p14:creationId xmlns:p14="http://schemas.microsoft.com/office/powerpoint/2010/main" xmlns="" val="3621633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Graham’s Law</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u="sng" dirty="0" smtClean="0"/>
              <a:t>Graham’s</a:t>
            </a:r>
            <a:r>
              <a:rPr lang="en-US" dirty="0" smtClean="0"/>
              <a:t> </a:t>
            </a:r>
            <a:r>
              <a:rPr lang="en-US" b="1" u="sng" dirty="0" smtClean="0"/>
              <a:t>Law</a:t>
            </a:r>
            <a:r>
              <a:rPr lang="en-US" dirty="0" smtClean="0"/>
              <a:t> – large, fatty molecules move slower than small, skinny ones</a:t>
            </a:r>
          </a:p>
          <a:p>
            <a:endParaRPr lang="en-US" dirty="0" smtClean="0"/>
          </a:p>
          <a:p>
            <a:endParaRPr lang="en-US" dirty="0" smtClean="0"/>
          </a:p>
          <a:p>
            <a:endParaRPr lang="en-US" dirty="0" smtClean="0"/>
          </a:p>
          <a:p>
            <a:r>
              <a:rPr lang="en-US" dirty="0" smtClean="0"/>
              <a:t>M = molar mass</a:t>
            </a:r>
          </a:p>
          <a:p>
            <a:endParaRPr lang="en-US" dirty="0" smtClean="0"/>
          </a:p>
          <a:p>
            <a:r>
              <a:rPr lang="en-US" dirty="0" smtClean="0"/>
              <a:t>1 = </a:t>
            </a:r>
            <a:r>
              <a:rPr lang="en-US" dirty="0" smtClean="0"/>
              <a:t>smaller gas</a:t>
            </a:r>
            <a:endParaRPr lang="en-US" dirty="0" smtClean="0"/>
          </a:p>
          <a:p>
            <a:endParaRPr lang="en-US" dirty="0" smtClean="0"/>
          </a:p>
          <a:p>
            <a:r>
              <a:rPr lang="en-US" dirty="0" smtClean="0"/>
              <a:t>2 = </a:t>
            </a:r>
            <a:r>
              <a:rPr lang="en-US" dirty="0" smtClean="0"/>
              <a:t>larger gas</a:t>
            </a:r>
            <a:endParaRPr lang="en-US" dirty="0"/>
          </a:p>
        </p:txBody>
      </p:sp>
      <p:pic>
        <p:nvPicPr>
          <p:cNvPr id="28674" name="Picture 2" descr="http://www.juliantrubin.com/encyclopedia/physics/graham_law_files/257bee74f80aa136edc441d8a0b3cd32.png"/>
          <p:cNvPicPr>
            <a:picLocks noChangeAspect="1" noChangeArrowheads="1"/>
          </p:cNvPicPr>
          <p:nvPr/>
        </p:nvPicPr>
        <p:blipFill>
          <a:blip r:embed="rId2" cstate="print"/>
          <a:srcRect/>
          <a:stretch>
            <a:fillRect/>
          </a:stretch>
        </p:blipFill>
        <p:spPr bwMode="auto">
          <a:xfrm>
            <a:off x="5257800" y="3124200"/>
            <a:ext cx="2663265" cy="1095375"/>
          </a:xfrm>
          <a:prstGeom prst="rect">
            <a:avLst/>
          </a:prstGeom>
          <a:noFill/>
        </p:spPr>
      </p:pic>
    </p:spTree>
    <p:extLst>
      <p:ext uri="{BB962C8B-B14F-4D97-AF65-F5344CB8AC3E}">
        <p14:creationId xmlns:p14="http://schemas.microsoft.com/office/powerpoint/2010/main" xmlns="" val="953859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a:t>
            </a:r>
            <a:endParaRPr lang="en-US" dirty="0"/>
          </a:p>
        </p:txBody>
      </p:sp>
      <p:sp>
        <p:nvSpPr>
          <p:cNvPr id="5" name="Content Placeholder 4"/>
          <p:cNvSpPr>
            <a:spLocks noGrp="1"/>
          </p:cNvSpPr>
          <p:nvPr>
            <p:ph sz="quarter" idx="1"/>
          </p:nvPr>
        </p:nvSpPr>
        <p:spPr>
          <a:xfrm>
            <a:off x="457200" y="1752600"/>
            <a:ext cx="8229600" cy="4873752"/>
          </a:xfrm>
        </p:spPr>
        <p:txBody>
          <a:bodyPr>
            <a:normAutofit lnSpcReduction="10000"/>
          </a:bodyPr>
          <a:lstStyle/>
          <a:p>
            <a:r>
              <a:rPr lang="en-US" dirty="0" smtClean="0"/>
              <a:t>Which gas moves faster, N2 or CO2?  By how much?</a:t>
            </a:r>
          </a:p>
          <a:p>
            <a:endParaRPr lang="en-US" dirty="0" smtClean="0"/>
          </a:p>
          <a:p>
            <a:r>
              <a:rPr lang="en-US" dirty="0" smtClean="0"/>
              <a:t>N2 = 28.02 grams (M1)</a:t>
            </a:r>
          </a:p>
          <a:p>
            <a:r>
              <a:rPr lang="en-US" dirty="0" smtClean="0"/>
              <a:t>CO2 = 44.01 grams (M2)</a:t>
            </a:r>
          </a:p>
          <a:p>
            <a:endParaRPr lang="en-US" dirty="0" smtClean="0"/>
          </a:p>
          <a:p>
            <a:r>
              <a:rPr lang="en-US" dirty="0" smtClean="0"/>
              <a:t>N2 is lighter, so it will move faster…but by how much?</a:t>
            </a:r>
          </a:p>
          <a:p>
            <a:endParaRPr lang="en-US" dirty="0" smtClean="0"/>
          </a:p>
          <a:p>
            <a:pPr algn="ctr">
              <a:buNone/>
            </a:pPr>
            <a:r>
              <a:rPr lang="en-US" dirty="0" smtClean="0"/>
              <a:t>44.01</a:t>
            </a:r>
          </a:p>
          <a:p>
            <a:pPr algn="ctr">
              <a:buNone/>
            </a:pPr>
            <a:r>
              <a:rPr lang="en-US" dirty="0" smtClean="0"/>
              <a:t>28.02</a:t>
            </a:r>
          </a:p>
          <a:p>
            <a:endParaRPr lang="en-US" dirty="0" smtClean="0"/>
          </a:p>
          <a:p>
            <a:r>
              <a:rPr lang="en-US" dirty="0" smtClean="0"/>
              <a:t>This means N2 will move </a:t>
            </a:r>
            <a:r>
              <a:rPr lang="en-US" b="1" dirty="0" smtClean="0"/>
              <a:t>1.25x</a:t>
            </a:r>
            <a:r>
              <a:rPr lang="en-US" dirty="0" smtClean="0"/>
              <a:t> faster than CO2</a:t>
            </a:r>
            <a:endParaRPr lang="en-US" dirty="0" smtClean="0"/>
          </a:p>
          <a:p>
            <a:endParaRPr lang="en-US" dirty="0"/>
          </a:p>
        </p:txBody>
      </p:sp>
      <p:cxnSp>
        <p:nvCxnSpPr>
          <p:cNvPr id="20" name="Straight Connector 19"/>
          <p:cNvCxnSpPr/>
          <p:nvPr/>
        </p:nvCxnSpPr>
        <p:spPr>
          <a:xfrm>
            <a:off x="4114800" y="50292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733800" y="5181600"/>
            <a:ext cx="152400" cy="152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3886200" y="4648200"/>
            <a:ext cx="15240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038600" y="4648200"/>
            <a:ext cx="1066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7" name="Equal 26"/>
          <p:cNvSpPr/>
          <p:nvPr/>
        </p:nvSpPr>
        <p:spPr>
          <a:xfrm>
            <a:off x="5181600" y="4800600"/>
            <a:ext cx="609600" cy="3810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TextBox 27"/>
          <p:cNvSpPr txBox="1"/>
          <p:nvPr/>
        </p:nvSpPr>
        <p:spPr>
          <a:xfrm>
            <a:off x="6096000" y="4724400"/>
            <a:ext cx="990600" cy="523220"/>
          </a:xfrm>
          <a:prstGeom prst="rect">
            <a:avLst/>
          </a:prstGeom>
          <a:noFill/>
        </p:spPr>
        <p:txBody>
          <a:bodyPr wrap="square" rtlCol="0">
            <a:spAutoFit/>
          </a:bodyPr>
          <a:lstStyle/>
          <a:p>
            <a:r>
              <a:rPr lang="en-US" sz="2800" dirty="0" smtClean="0"/>
              <a:t>1.25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Pressures</a:t>
            </a:r>
            <a:endParaRPr lang="en-US" dirty="0"/>
          </a:p>
        </p:txBody>
      </p:sp>
      <p:sp>
        <p:nvSpPr>
          <p:cNvPr id="3" name="Content Placeholder 2"/>
          <p:cNvSpPr>
            <a:spLocks noGrp="1"/>
          </p:cNvSpPr>
          <p:nvPr>
            <p:ph sz="quarter" idx="1"/>
          </p:nvPr>
        </p:nvSpPr>
        <p:spPr>
          <a:xfrm>
            <a:off x="228600" y="1600200"/>
            <a:ext cx="3886200" cy="5029200"/>
          </a:xfrm>
        </p:spPr>
        <p:txBody>
          <a:bodyPr>
            <a:normAutofit/>
          </a:bodyPr>
          <a:lstStyle/>
          <a:p>
            <a:pPr algn="ctr">
              <a:buNone/>
            </a:pPr>
            <a:r>
              <a:rPr lang="en-US" b="1" u="sng" dirty="0" smtClean="0"/>
              <a:t>Dalton’s Law of Partial Pressures </a:t>
            </a:r>
            <a:endParaRPr lang="en-US" dirty="0" smtClean="0"/>
          </a:p>
          <a:p>
            <a:pPr lvl="1"/>
            <a:endParaRPr lang="en-US" dirty="0" smtClean="0"/>
          </a:p>
          <a:p>
            <a:pPr lvl="1"/>
            <a:r>
              <a:rPr lang="en-US" dirty="0" smtClean="0"/>
              <a:t>container filled with multiple gasses</a:t>
            </a:r>
          </a:p>
          <a:p>
            <a:pPr lvl="1"/>
            <a:endParaRPr lang="en-US" dirty="0" smtClean="0"/>
          </a:p>
          <a:p>
            <a:pPr lvl="1"/>
            <a:endParaRPr lang="en-US" dirty="0" smtClean="0"/>
          </a:p>
          <a:p>
            <a:pPr lvl="1"/>
            <a:r>
              <a:rPr lang="en-US" dirty="0" smtClean="0"/>
              <a:t>Pressure of container = pressure of each gas</a:t>
            </a:r>
          </a:p>
          <a:p>
            <a:pPr lvl="1"/>
            <a:endParaRPr lang="en-US" dirty="0" smtClean="0"/>
          </a:p>
          <a:p>
            <a:pPr lvl="1"/>
            <a:endParaRPr lang="en-US" dirty="0" smtClean="0"/>
          </a:p>
          <a:p>
            <a:pPr lvl="1"/>
            <a:r>
              <a:rPr lang="en-US" dirty="0" smtClean="0"/>
              <a:t>P</a:t>
            </a:r>
            <a:r>
              <a:rPr lang="en-US" baseline="-25000" dirty="0" smtClean="0"/>
              <a:t>T</a:t>
            </a:r>
            <a:r>
              <a:rPr lang="en-US" dirty="0" smtClean="0"/>
              <a:t> = P</a:t>
            </a:r>
            <a:r>
              <a:rPr lang="en-US" baseline="-25000" dirty="0" smtClean="0"/>
              <a:t>1</a:t>
            </a:r>
            <a:r>
              <a:rPr lang="en-US" dirty="0" smtClean="0"/>
              <a:t> + P</a:t>
            </a:r>
            <a:r>
              <a:rPr lang="en-US" baseline="-25000" dirty="0" smtClean="0"/>
              <a:t>2 </a:t>
            </a:r>
            <a:r>
              <a:rPr lang="en-US" dirty="0" smtClean="0"/>
              <a:t>+ P</a:t>
            </a:r>
            <a:r>
              <a:rPr lang="en-US" baseline="-25000" dirty="0" smtClean="0"/>
              <a:t>3</a:t>
            </a:r>
            <a:r>
              <a:rPr lang="en-US" dirty="0" smtClean="0"/>
              <a:t>…</a:t>
            </a:r>
            <a:endParaRPr lang="en-US" dirty="0"/>
          </a:p>
        </p:txBody>
      </p:sp>
      <p:pic>
        <p:nvPicPr>
          <p:cNvPr id="29698" name="Picture 2" descr="http://image.tutorvista.com/content/matter-states/dalton-s-law-partial-pressures.gif"/>
          <p:cNvPicPr>
            <a:picLocks noChangeAspect="1" noChangeArrowheads="1"/>
          </p:cNvPicPr>
          <p:nvPr/>
        </p:nvPicPr>
        <p:blipFill>
          <a:blip r:embed="rId2" cstate="print"/>
          <a:srcRect/>
          <a:stretch>
            <a:fillRect/>
          </a:stretch>
        </p:blipFill>
        <p:spPr bwMode="auto">
          <a:xfrm>
            <a:off x="4495800" y="1676400"/>
            <a:ext cx="4200525" cy="4114800"/>
          </a:xfrm>
          <a:prstGeom prst="rect">
            <a:avLst/>
          </a:prstGeom>
          <a:noFill/>
        </p:spPr>
      </p:pic>
    </p:spTree>
    <p:extLst>
      <p:ext uri="{BB962C8B-B14F-4D97-AF65-F5344CB8AC3E}">
        <p14:creationId xmlns:p14="http://schemas.microsoft.com/office/powerpoint/2010/main" xmlns="" val="1787094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a:t>
            </a:r>
            <a:endParaRPr lang="en-US" dirty="0"/>
          </a:p>
        </p:txBody>
      </p:sp>
      <p:sp>
        <p:nvSpPr>
          <p:cNvPr id="5" name="Content Placeholder 4"/>
          <p:cNvSpPr>
            <a:spLocks noGrp="1"/>
          </p:cNvSpPr>
          <p:nvPr>
            <p:ph sz="quarter" idx="1"/>
          </p:nvPr>
        </p:nvSpPr>
        <p:spPr/>
        <p:txBody>
          <a:bodyPr/>
          <a:lstStyle/>
          <a:p>
            <a:r>
              <a:rPr lang="en-US" dirty="0" smtClean="0"/>
              <a:t>A container with four different gasses has a pressure of 160 mmHg.  Gas 1 has a pressure of 20 mmHg, Gas 2 has a pressure of 65 mmHg and Gas 3 has a pressure of 40 mmHg.  Find the pressure of Gas 4.</a:t>
            </a:r>
          </a:p>
          <a:p>
            <a:endParaRPr lang="en-US" dirty="0" smtClean="0"/>
          </a:p>
          <a:p>
            <a:r>
              <a:rPr lang="en-US" dirty="0" smtClean="0"/>
              <a:t>P</a:t>
            </a:r>
            <a:r>
              <a:rPr lang="en-US" baseline="-25000" dirty="0" smtClean="0"/>
              <a:t>4</a:t>
            </a:r>
            <a:r>
              <a:rPr lang="en-US" dirty="0" smtClean="0"/>
              <a:t> = P</a:t>
            </a:r>
            <a:r>
              <a:rPr lang="en-US" baseline="-25000" dirty="0" smtClean="0"/>
              <a:t>T</a:t>
            </a:r>
            <a:r>
              <a:rPr lang="en-US" dirty="0" smtClean="0"/>
              <a:t> – P</a:t>
            </a:r>
            <a:r>
              <a:rPr lang="en-US" baseline="-25000" dirty="0" smtClean="0"/>
              <a:t>1</a:t>
            </a:r>
            <a:r>
              <a:rPr lang="en-US" dirty="0" smtClean="0"/>
              <a:t> – P</a:t>
            </a:r>
            <a:r>
              <a:rPr lang="en-US" baseline="-25000" dirty="0" smtClean="0"/>
              <a:t>2</a:t>
            </a:r>
            <a:r>
              <a:rPr lang="en-US" dirty="0" smtClean="0"/>
              <a:t> – P</a:t>
            </a:r>
            <a:r>
              <a:rPr lang="en-US" baseline="-25000" dirty="0" smtClean="0"/>
              <a:t>3</a:t>
            </a:r>
          </a:p>
          <a:p>
            <a:endParaRPr lang="en-US" dirty="0" smtClean="0"/>
          </a:p>
          <a:p>
            <a:r>
              <a:rPr lang="en-US" dirty="0" smtClean="0"/>
              <a:t>P</a:t>
            </a:r>
            <a:r>
              <a:rPr lang="en-US" baseline="-25000" dirty="0" smtClean="0"/>
              <a:t>4</a:t>
            </a:r>
            <a:r>
              <a:rPr lang="en-US" dirty="0" smtClean="0"/>
              <a:t> = 160 – 20 – 65 – 80 = 35 mmHg</a:t>
            </a:r>
          </a:p>
          <a:p>
            <a:endParaRPr lang="en-US" dirty="0" smtClean="0"/>
          </a:p>
          <a:p>
            <a:r>
              <a:rPr lang="en-US" b="1" dirty="0" smtClean="0"/>
              <a:t>P</a:t>
            </a:r>
            <a:r>
              <a:rPr lang="en-US" b="1" baseline="-25000" dirty="0" smtClean="0"/>
              <a:t>4</a:t>
            </a:r>
            <a:r>
              <a:rPr lang="en-US" b="1" dirty="0" smtClean="0"/>
              <a:t> = 35 mmHg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Quiz #2</a:t>
            </a:r>
            <a:endParaRPr lang="en-US" dirty="0"/>
          </a:p>
        </p:txBody>
      </p:sp>
      <p:sp>
        <p:nvSpPr>
          <p:cNvPr id="5" name="Content Placeholder 4"/>
          <p:cNvSpPr>
            <a:spLocks noGrp="1"/>
          </p:cNvSpPr>
          <p:nvPr>
            <p:ph sz="quarter" idx="1"/>
          </p:nvPr>
        </p:nvSpPr>
        <p:spPr/>
        <p:txBody>
          <a:bodyPr>
            <a:normAutofit fontScale="92500"/>
          </a:bodyPr>
          <a:lstStyle/>
          <a:p>
            <a:r>
              <a:rPr lang="en-US" dirty="0" smtClean="0"/>
              <a:t>Which gas is likely to effuse faster, carbon dioxide or nitrogen gas?  Why have you chosen your answer?  Show, using Graham’s Law, the difference in speed.</a:t>
            </a:r>
          </a:p>
          <a:p>
            <a:endParaRPr lang="en-US" dirty="0" smtClean="0"/>
          </a:p>
          <a:p>
            <a:r>
              <a:rPr lang="en-US" dirty="0" smtClean="0"/>
              <a:t>You are given a container containing 4 gasses at 340 mmHg of total pressure.  One gas is at 0.09 </a:t>
            </a:r>
            <a:r>
              <a:rPr lang="en-US" dirty="0" err="1" smtClean="0"/>
              <a:t>atm</a:t>
            </a:r>
            <a:r>
              <a:rPr lang="en-US" dirty="0" smtClean="0"/>
              <a:t>, another at 120 mmHg, and another at 13 </a:t>
            </a:r>
            <a:r>
              <a:rPr lang="en-US" dirty="0" err="1" smtClean="0"/>
              <a:t>kPa</a:t>
            </a:r>
            <a:r>
              <a:rPr lang="en-US" dirty="0" smtClean="0"/>
              <a:t>.  How much pressure is exerted by the final gas?</a:t>
            </a:r>
          </a:p>
          <a:p>
            <a:endParaRPr lang="en-US" dirty="0" smtClean="0"/>
          </a:p>
          <a:p>
            <a:r>
              <a:rPr lang="en-US" dirty="0" smtClean="0"/>
              <a:t>You have a gas in a 456 </a:t>
            </a:r>
            <a:r>
              <a:rPr lang="en-US" dirty="0" err="1" smtClean="0"/>
              <a:t>mL</a:t>
            </a:r>
            <a:r>
              <a:rPr lang="en-US" dirty="0" smtClean="0"/>
              <a:t> container.  If the molar mass of this gas is 23 grams per mole, find out how many moles of gas you have at STP conditions.  Also, find how many grams of gas you have.</a:t>
            </a:r>
            <a:endParaRPr lang="en-US" dirty="0"/>
          </a:p>
        </p:txBody>
      </p:sp>
    </p:spTree>
    <p:extLst>
      <p:ext uri="{BB962C8B-B14F-4D97-AF65-F5344CB8AC3E}">
        <p14:creationId xmlns:p14="http://schemas.microsoft.com/office/powerpoint/2010/main" xmlns="" val="569353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a:t>
            </a:r>
            <a:r>
              <a:rPr lang="en-US" dirty="0" smtClean="0"/>
              <a:t>#4</a:t>
            </a:r>
            <a:endParaRPr lang="en-US" dirty="0"/>
          </a:p>
        </p:txBody>
      </p:sp>
      <p:sp>
        <p:nvSpPr>
          <p:cNvPr id="3" name="Content Placeholder 2"/>
          <p:cNvSpPr>
            <a:spLocks noGrp="1"/>
          </p:cNvSpPr>
          <p:nvPr>
            <p:ph sz="quarter" idx="1"/>
          </p:nvPr>
        </p:nvSpPr>
        <p:spPr/>
        <p:txBody>
          <a:bodyPr>
            <a:normAutofit/>
          </a:bodyPr>
          <a:lstStyle/>
          <a:p>
            <a:r>
              <a:rPr lang="en-US" dirty="0" smtClean="0"/>
              <a:t>You are comparing the rates of two gasses: oxygen and a mystery gas.  You find out this mystery gas moves 4 times faster than oxygen.  What gas is this?</a:t>
            </a:r>
          </a:p>
          <a:p>
            <a:endParaRPr lang="en-US" dirty="0" smtClean="0"/>
          </a:p>
          <a:p>
            <a:r>
              <a:rPr lang="en-US" dirty="0" smtClean="0"/>
              <a:t>You are given 68.0 g of </a:t>
            </a:r>
            <a:r>
              <a:rPr lang="en-US" dirty="0" err="1" smtClean="0"/>
              <a:t>dinitrogen</a:t>
            </a:r>
            <a:r>
              <a:rPr lang="en-US" dirty="0" smtClean="0"/>
              <a:t> monoxide gas at 800 K in a 10 L container.  How much does this gas exert in mmHg?</a:t>
            </a:r>
          </a:p>
          <a:p>
            <a:endParaRPr lang="en-US" dirty="0" smtClean="0"/>
          </a:p>
          <a:p>
            <a:r>
              <a:rPr lang="en-US" dirty="0" smtClean="0"/>
              <a:t>You have a gas at a constant volume of 50.0 </a:t>
            </a:r>
            <a:r>
              <a:rPr lang="en-US" dirty="0" err="1" smtClean="0"/>
              <a:t>mL.</a:t>
            </a:r>
            <a:r>
              <a:rPr lang="en-US" dirty="0" smtClean="0"/>
              <a:t>  If you change the current STP conditions to 1100 mmHg, how will the temperature be affected?</a:t>
            </a:r>
            <a:endParaRPr lang="en-US" dirty="0"/>
          </a:p>
        </p:txBody>
      </p:sp>
    </p:spTree>
    <p:extLst>
      <p:ext uri="{BB962C8B-B14F-4D97-AF65-F5344CB8AC3E}">
        <p14:creationId xmlns:p14="http://schemas.microsoft.com/office/powerpoint/2010/main" xmlns="" val="8366598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2674</TotalTime>
  <Words>541</Words>
  <Application>Microsoft Office PowerPoint</Application>
  <PresentationFormat>On-screen Show (4:3)</PresentationFormat>
  <Paragraphs>64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Warm Up #3</vt:lpstr>
      <vt:lpstr>Diffusion vs. Effusion</vt:lpstr>
      <vt:lpstr>Graham’s Law</vt:lpstr>
      <vt:lpstr>Example Problem</vt:lpstr>
      <vt:lpstr>Partial Pressures</vt:lpstr>
      <vt:lpstr>Example Problem</vt:lpstr>
      <vt:lpstr>Quick Quiz #2</vt:lpstr>
      <vt:lpstr>Warm Up #4</vt:lpstr>
    </vt:vector>
  </TitlesOfParts>
  <Company>BHUSD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#3</dc:title>
  <dc:creator>GL</dc:creator>
  <cp:lastModifiedBy>Windows User</cp:lastModifiedBy>
  <cp:revision>265</cp:revision>
  <dcterms:created xsi:type="dcterms:W3CDTF">2013-02-27T21:04:05Z</dcterms:created>
  <dcterms:modified xsi:type="dcterms:W3CDTF">2014-01-16T20:33:53Z</dcterms:modified>
</cp:coreProperties>
</file>