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0" r:id="rId4"/>
    <p:sldId id="259" r:id="rId5"/>
    <p:sldId id="269" r:id="rId6"/>
    <p:sldId id="271" r:id="rId7"/>
    <p:sldId id="272" r:id="rId8"/>
    <p:sldId id="273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60" d="100"/>
          <a:sy n="160" d="100"/>
        </p:scale>
        <p:origin x="2772" y="19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EFF9-6C9A-4AE4-873F-200ADF6C9A8E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FC29-709C-46A3-AC29-B80B274112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EFF9-6C9A-4AE4-873F-200ADF6C9A8E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FC29-709C-46A3-AC29-B80B274112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EFF9-6C9A-4AE4-873F-200ADF6C9A8E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FC29-709C-46A3-AC29-B80B274112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EFF9-6C9A-4AE4-873F-200ADF6C9A8E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FC29-709C-46A3-AC29-B80B274112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EFF9-6C9A-4AE4-873F-200ADF6C9A8E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FC29-709C-46A3-AC29-B80B274112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EFF9-6C9A-4AE4-873F-200ADF6C9A8E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FC29-709C-46A3-AC29-B80B274112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EFF9-6C9A-4AE4-873F-200ADF6C9A8E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FC29-709C-46A3-AC29-B80B274112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EFF9-6C9A-4AE4-873F-200ADF6C9A8E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FC29-709C-46A3-AC29-B80B274112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EFF9-6C9A-4AE4-873F-200ADF6C9A8E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FC29-709C-46A3-AC29-B80B274112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EFF9-6C9A-4AE4-873F-200ADF6C9A8E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FC29-709C-46A3-AC29-B80B274112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EFF9-6C9A-4AE4-873F-200ADF6C9A8E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9DFFC29-709C-46A3-AC29-B80B274112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08EFF9-6C9A-4AE4-873F-200ADF6C9A8E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DFFC29-709C-46A3-AC29-B80B274112D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</a:t>
            </a:r>
            <a:r>
              <a:rPr lang="en-US" dirty="0" smtClean="0"/>
              <a:t>#5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Comparing a substance in a solid state to its liquid state, which do you think is more dense?  On a molecular level, why have you chosen this answer?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a cup of ice water, where is the ice found in comparison to the liquid water?  Why does this answer not make sense with the earlier question?</a:t>
            </a:r>
          </a:p>
          <a:p>
            <a:endParaRPr lang="en-US" dirty="0"/>
          </a:p>
          <a:p>
            <a:r>
              <a:rPr lang="en-US" dirty="0" smtClean="0"/>
              <a:t>Review: What type of bonds are there in a water molecule, ionic or covalent.  How do you know?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01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Boiling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20085"/>
            <a:ext cx="4495800" cy="4434840"/>
          </a:xfrm>
        </p:spPr>
        <p:txBody>
          <a:bodyPr/>
          <a:lstStyle/>
          <a:p>
            <a:r>
              <a:rPr lang="en-US" b="1" u="sng" dirty="0" smtClean="0"/>
              <a:t>Heat of Vaporization </a:t>
            </a:r>
            <a:r>
              <a:rPr lang="en-US" dirty="0" smtClean="0"/>
              <a:t>– Boiling point of H2O</a:t>
            </a:r>
          </a:p>
          <a:p>
            <a:endParaRPr lang="en-US" dirty="0"/>
          </a:p>
          <a:p>
            <a:r>
              <a:rPr lang="en-US" dirty="0" smtClean="0"/>
              <a:t>For H2O = HIGH, due to H-Bonds</a:t>
            </a:r>
          </a:p>
          <a:p>
            <a:endParaRPr lang="en-US" dirty="0"/>
          </a:p>
          <a:p>
            <a:r>
              <a:rPr lang="en-US" dirty="0" smtClean="0"/>
              <a:t>Climate moderation, keeps oceans/lakes, etc. liquid</a:t>
            </a:r>
            <a:endParaRPr lang="en-US" dirty="0"/>
          </a:p>
        </p:txBody>
      </p:sp>
      <p:pic>
        <p:nvPicPr>
          <p:cNvPr id="3074" name="Picture 2" descr="http://www.askamathematician.com/wp-content/uploads/2009/12/water-phas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0"/>
            <a:ext cx="4724400" cy="3095625"/>
          </a:xfrm>
          <a:prstGeom prst="rect">
            <a:avLst/>
          </a:prstGeom>
          <a:noFill/>
        </p:spPr>
      </p:pic>
      <p:pic>
        <p:nvPicPr>
          <p:cNvPr id="3076" name="Picture 4" descr="http://www.windows2universe.org/earth/Water/images/water_cycle_usgs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114675"/>
            <a:ext cx="4724400" cy="3743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5580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920084"/>
            <a:ext cx="4648200" cy="4785515"/>
          </a:xfrm>
        </p:spPr>
        <p:txBody>
          <a:bodyPr>
            <a:normAutofit/>
          </a:bodyPr>
          <a:lstStyle/>
          <a:p>
            <a:r>
              <a:rPr lang="en-US" dirty="0" smtClean="0"/>
              <a:t>Water gets more dense from 100</a:t>
            </a:r>
            <a:r>
              <a:rPr lang="en-US" baseline="30000" dirty="0" smtClean="0"/>
              <a:t>o</a:t>
            </a:r>
            <a:r>
              <a:rPr lang="en-US" dirty="0" smtClean="0"/>
              <a:t>C </a:t>
            </a:r>
            <a:r>
              <a:rPr lang="en-US" dirty="0" smtClean="0">
                <a:sym typeface="Wingdings" pitchFamily="2" charset="2"/>
              </a:rPr>
              <a:t> 4</a:t>
            </a:r>
            <a:r>
              <a:rPr lang="en-US" baseline="30000" dirty="0" smtClean="0">
                <a:sym typeface="Wingdings" pitchFamily="2" charset="2"/>
              </a:rPr>
              <a:t>o</a:t>
            </a:r>
            <a:r>
              <a:rPr lang="en-US" dirty="0" smtClean="0">
                <a:sym typeface="Wingdings" pitchFamily="2" charset="2"/>
              </a:rPr>
              <a:t>C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Normal liquid – as temp. lowers, density increases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4</a:t>
            </a:r>
            <a:r>
              <a:rPr lang="en-US" baseline="30000" dirty="0" smtClean="0">
                <a:sym typeface="Wingdings" pitchFamily="2" charset="2"/>
              </a:rPr>
              <a:t>o</a:t>
            </a:r>
            <a:r>
              <a:rPr lang="en-US" dirty="0" smtClean="0">
                <a:sym typeface="Wingdings" pitchFamily="2" charset="2"/>
              </a:rPr>
              <a:t>C…HIGHEST DENSITY 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Below 4</a:t>
            </a:r>
            <a:r>
              <a:rPr lang="en-US" baseline="30000" dirty="0" smtClean="0">
                <a:sym typeface="Wingdings" pitchFamily="2" charset="2"/>
              </a:rPr>
              <a:t>o</a:t>
            </a:r>
            <a:r>
              <a:rPr lang="en-US" dirty="0" smtClean="0">
                <a:sym typeface="Wingdings" pitchFamily="2" charset="2"/>
              </a:rPr>
              <a:t>C…water gets less dense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Why ice cubes float in water</a:t>
            </a:r>
            <a:endParaRPr lang="en-US" dirty="0"/>
          </a:p>
        </p:txBody>
      </p:sp>
      <p:pic>
        <p:nvPicPr>
          <p:cNvPr id="1026" name="Picture 2" descr="File:SnowflakesWilsonBentl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5439" y="762000"/>
            <a:ext cx="44672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637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Why Ice Cubes Float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Ice cubes (solid) less dense than liquid water.</a:t>
            </a:r>
          </a:p>
          <a:p>
            <a:endParaRPr lang="en-US" dirty="0"/>
          </a:p>
          <a:p>
            <a:r>
              <a:rPr lang="en-US" dirty="0" smtClean="0"/>
              <a:t>Um…what?</a:t>
            </a:r>
          </a:p>
          <a:p>
            <a:endParaRPr lang="en-US" dirty="0"/>
          </a:p>
          <a:p>
            <a:r>
              <a:rPr lang="en-US" dirty="0" smtClean="0"/>
              <a:t>H-Bonds = honeycomb shape for solid</a:t>
            </a:r>
          </a:p>
          <a:p>
            <a:pPr lvl="1"/>
            <a:r>
              <a:rPr lang="en-US" dirty="0" smtClean="0"/>
              <a:t>Snowflakes</a:t>
            </a:r>
          </a:p>
          <a:p>
            <a:pPr lvl="1"/>
            <a:endParaRPr lang="en-US" dirty="0"/>
          </a:p>
          <a:p>
            <a:r>
              <a:rPr lang="en-US" dirty="0" smtClean="0"/>
              <a:t>Solid H2O molecules further apart = less dense</a:t>
            </a:r>
            <a:endParaRPr lang="en-US" dirty="0"/>
          </a:p>
        </p:txBody>
      </p:sp>
      <p:pic>
        <p:nvPicPr>
          <p:cNvPr id="1026" name="Picture 2" descr="http://t0.gstatic.com/images?q=tbn:ANd9GcQGg6cbIFTEMmlCKOvW1ozg8ozG02uBAanBbSqc5HgHk5yrB5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0550" y="4343400"/>
            <a:ext cx="4743450" cy="2514600"/>
          </a:xfrm>
          <a:prstGeom prst="rect">
            <a:avLst/>
          </a:prstGeom>
          <a:noFill/>
        </p:spPr>
      </p:pic>
      <p:pic>
        <p:nvPicPr>
          <p:cNvPr id="1028" name="Picture 4" descr="http://www.emc.maricopa.edu/faculty/farabee/biobk/Hbondswa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9550" y="1524000"/>
            <a:ext cx="5124450" cy="2752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931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Solutions Dissolve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20084"/>
            <a:ext cx="4495800" cy="478551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Water = universal solvent</a:t>
            </a:r>
          </a:p>
          <a:p>
            <a:pPr lvl="1"/>
            <a:r>
              <a:rPr lang="en-US" dirty="0" smtClean="0"/>
              <a:t>Polarity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Good at dissolving polar, ionic compounds</a:t>
            </a:r>
          </a:p>
          <a:p>
            <a:r>
              <a:rPr lang="en-US" dirty="0" smtClean="0"/>
              <a:t>Bad at dissolving </a:t>
            </a:r>
            <a:r>
              <a:rPr lang="en-US" dirty="0" err="1" smtClean="0"/>
              <a:t>nonpolar</a:t>
            </a:r>
            <a:r>
              <a:rPr lang="en-US" dirty="0" smtClean="0"/>
              <a:t> compounds</a:t>
            </a:r>
          </a:p>
          <a:p>
            <a:endParaRPr lang="en-US" dirty="0" smtClean="0"/>
          </a:p>
          <a:p>
            <a:r>
              <a:rPr lang="en-US" b="1" u="sng" dirty="0" err="1" smtClean="0"/>
              <a:t>Solvation</a:t>
            </a:r>
            <a:r>
              <a:rPr lang="en-US" dirty="0" smtClean="0"/>
              <a:t> – negatively charged particles break away, positive charged particles surrounded by solvent</a:t>
            </a:r>
          </a:p>
          <a:p>
            <a:pPr lvl="1"/>
            <a:r>
              <a:rPr lang="en-US" dirty="0" smtClean="0"/>
              <a:t>Dissolving</a:t>
            </a:r>
            <a:endParaRPr lang="en-US" dirty="0"/>
          </a:p>
        </p:txBody>
      </p:sp>
      <p:pic>
        <p:nvPicPr>
          <p:cNvPr id="20482" name="Picture 2" descr="http://upload.wikimedia.org/wikipedia/commons/thumb/6/67/Na%2BH2O.svg/220px-Na%2BH2O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752600"/>
            <a:ext cx="3200400" cy="2667000"/>
          </a:xfrm>
          <a:prstGeom prst="rect">
            <a:avLst/>
          </a:prstGeom>
          <a:noFill/>
        </p:spPr>
      </p:pic>
      <p:pic>
        <p:nvPicPr>
          <p:cNvPr id="20484" name="Picture 4" descr="http://www.wiley.com/college/boyer/0470003790/reviews/pH/ionsolven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600574"/>
            <a:ext cx="4267200" cy="2257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7204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Solubility in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20084"/>
            <a:ext cx="4876800" cy="493791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Water  = Universal Solvent?</a:t>
            </a:r>
          </a:p>
          <a:p>
            <a:pPr lvl="1"/>
            <a:r>
              <a:rPr lang="en-US" dirty="0" smtClean="0"/>
              <a:t>Polarity of water molecules</a:t>
            </a:r>
          </a:p>
          <a:p>
            <a:pPr lvl="1"/>
            <a:r>
              <a:rPr lang="en-US" b="1" u="sng" dirty="0" smtClean="0"/>
              <a:t>Miscible</a:t>
            </a:r>
            <a:r>
              <a:rPr lang="en-US" dirty="0" smtClean="0"/>
              <a:t> – ability of liquids to fully dissolve in one another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b="1" u="sng" dirty="0" smtClean="0"/>
              <a:t>Immiscible Substances:</a:t>
            </a:r>
          </a:p>
          <a:p>
            <a:endParaRPr lang="en-US" dirty="0" smtClean="0"/>
          </a:p>
          <a:p>
            <a:r>
              <a:rPr lang="en-US" dirty="0" smtClean="0"/>
              <a:t>Non-polar covalent compounds = insoluble in water</a:t>
            </a:r>
          </a:p>
          <a:p>
            <a:pPr lvl="1"/>
            <a:r>
              <a:rPr lang="en-US" dirty="0" smtClean="0"/>
              <a:t>Gasoline, oil, methane</a:t>
            </a:r>
          </a:p>
          <a:p>
            <a:pPr lvl="1"/>
            <a:r>
              <a:rPr lang="en-US" dirty="0" smtClean="0"/>
              <a:t>“Like dissolves like”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Some ionic compounds = STRONG attractive forces, resist dissolving in water</a:t>
            </a:r>
          </a:p>
          <a:p>
            <a:pPr lvl="1"/>
            <a:r>
              <a:rPr lang="en-US" dirty="0" smtClean="0"/>
              <a:t>Ex. CaCO3, BaSO4</a:t>
            </a:r>
          </a:p>
          <a:p>
            <a:pPr lvl="1"/>
            <a:r>
              <a:rPr lang="en-US" b="1" i="1" dirty="0" smtClean="0"/>
              <a:t>Precipitates</a:t>
            </a:r>
            <a:r>
              <a:rPr lang="en-US" dirty="0" smtClean="0"/>
              <a:t> (review from Ch. 11)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880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Solubility (in general)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20084"/>
            <a:ext cx="4800600" cy="493791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u="sng" dirty="0" smtClean="0"/>
              <a:t>Solubility</a:t>
            </a:r>
            <a:r>
              <a:rPr lang="en-US" dirty="0" smtClean="0"/>
              <a:t> – ability for something to be dissolved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i="1" dirty="0" smtClean="0"/>
              <a:t>Measured in grams per 100 grams H2O</a:t>
            </a:r>
          </a:p>
          <a:p>
            <a:endParaRPr lang="en-US" dirty="0" smtClean="0"/>
          </a:p>
          <a:p>
            <a:r>
              <a:rPr lang="en-US" b="1" u="sng" dirty="0" smtClean="0"/>
              <a:t>Saturated</a:t>
            </a:r>
            <a:r>
              <a:rPr lang="en-US" dirty="0" smtClean="0"/>
              <a:t> </a:t>
            </a:r>
            <a:r>
              <a:rPr lang="en-US" b="1" u="sng" dirty="0" smtClean="0"/>
              <a:t>Solution</a:t>
            </a:r>
            <a:r>
              <a:rPr lang="en-US" dirty="0" smtClean="0"/>
              <a:t> – max amt. of solute that can be dissolved in solvent</a:t>
            </a:r>
          </a:p>
          <a:p>
            <a:pPr lvl="1"/>
            <a:r>
              <a:rPr lang="en-US" i="1" u="sng" dirty="0" smtClean="0"/>
              <a:t>Concentrated</a:t>
            </a:r>
            <a:r>
              <a:rPr lang="en-US" dirty="0" smtClean="0"/>
              <a:t> solution</a:t>
            </a:r>
          </a:p>
          <a:p>
            <a:endParaRPr lang="en-US" dirty="0" smtClean="0"/>
          </a:p>
          <a:p>
            <a:r>
              <a:rPr lang="en-US" b="1" u="sng" dirty="0" smtClean="0"/>
              <a:t>Unsaturated</a:t>
            </a:r>
            <a:r>
              <a:rPr lang="en-US" dirty="0" smtClean="0"/>
              <a:t> </a:t>
            </a:r>
            <a:r>
              <a:rPr lang="en-US" b="1" u="sng" dirty="0" smtClean="0"/>
              <a:t>Solution</a:t>
            </a:r>
            <a:r>
              <a:rPr lang="en-US" dirty="0" smtClean="0"/>
              <a:t> – max. amt of solute has not been reached</a:t>
            </a:r>
          </a:p>
          <a:p>
            <a:pPr lvl="1"/>
            <a:r>
              <a:rPr lang="en-US" dirty="0" smtClean="0"/>
              <a:t>More can be dissolved</a:t>
            </a:r>
          </a:p>
          <a:p>
            <a:pPr lvl="1"/>
            <a:r>
              <a:rPr lang="en-US" i="1" u="sng" dirty="0" smtClean="0"/>
              <a:t>Dilute</a:t>
            </a:r>
            <a:r>
              <a:rPr lang="en-US" dirty="0" smtClean="0"/>
              <a:t> Solution</a:t>
            </a:r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60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Solubility Factors: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20085"/>
            <a:ext cx="4419600" cy="4434840"/>
          </a:xfrm>
        </p:spPr>
        <p:txBody>
          <a:bodyPr>
            <a:normAutofit/>
          </a:bodyPr>
          <a:lstStyle/>
          <a:p>
            <a:r>
              <a:rPr lang="en-US" dirty="0" smtClean="0"/>
              <a:t>As temp. increases, solubility increases</a:t>
            </a:r>
          </a:p>
          <a:p>
            <a:endParaRPr lang="en-US" dirty="0" smtClean="0"/>
          </a:p>
          <a:p>
            <a:r>
              <a:rPr lang="en-US" dirty="0" smtClean="0"/>
              <a:t>Ex. “Breaking Bad Lab”</a:t>
            </a:r>
          </a:p>
          <a:p>
            <a:endParaRPr lang="en-US" dirty="0" smtClean="0"/>
          </a:p>
          <a:p>
            <a:r>
              <a:rPr lang="en-US" b="1" u="sng" dirty="0" smtClean="0"/>
              <a:t>Supersaturated</a:t>
            </a:r>
            <a:r>
              <a:rPr lang="en-US" dirty="0" smtClean="0"/>
              <a:t> </a:t>
            </a:r>
            <a:r>
              <a:rPr lang="en-US" b="1" u="sng" dirty="0" smtClean="0"/>
              <a:t>Solution</a:t>
            </a:r>
            <a:r>
              <a:rPr lang="en-US" dirty="0" smtClean="0"/>
              <a:t> – a solution containing more solute that can be dissolved</a:t>
            </a:r>
          </a:p>
          <a:p>
            <a:pPr lvl="1"/>
            <a:r>
              <a:rPr lang="en-US" dirty="0" smtClean="0"/>
              <a:t>Result: crystal formation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209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Solubility Factors: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20085"/>
            <a:ext cx="4495800" cy="443484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As pressure increases, solubility of GAS increases</a:t>
            </a:r>
          </a:p>
          <a:p>
            <a:pPr lvl="1"/>
            <a:r>
              <a:rPr lang="en-US" dirty="0" smtClean="0"/>
              <a:t>Liquids = little effect (not compressible)</a:t>
            </a:r>
          </a:p>
          <a:p>
            <a:pPr lvl="1"/>
            <a:endParaRPr lang="en-US" dirty="0" smtClean="0"/>
          </a:p>
          <a:p>
            <a:r>
              <a:rPr lang="en-US" b="1" u="sng" dirty="0" smtClean="0"/>
              <a:t>Henry’s Law </a:t>
            </a:r>
            <a:r>
              <a:rPr lang="en-US" dirty="0" smtClean="0"/>
              <a:t>– at a given temp. solubility (S) is directly proportional to pressure (P)</a:t>
            </a:r>
          </a:p>
          <a:p>
            <a:pPr lvl="1"/>
            <a:r>
              <a:rPr lang="en-US" dirty="0" smtClean="0"/>
              <a:t>S = g/L (grams per Liter)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S1/P1 = S2/P2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58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15.1: Water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440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The Preachy Segment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prlog.org/12230062-award-winning-essentia-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352800"/>
            <a:ext cx="5943600" cy="3505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in pH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495800" cy="5333999"/>
          </a:xfrm>
        </p:spPr>
        <p:txBody>
          <a:bodyPr>
            <a:normAutofit/>
          </a:bodyPr>
          <a:lstStyle/>
          <a:p>
            <a:r>
              <a:rPr lang="en-US" dirty="0" smtClean="0"/>
              <a:t>70% body = water</a:t>
            </a:r>
          </a:p>
          <a:p>
            <a:endParaRPr lang="en-US" dirty="0" smtClean="0"/>
          </a:p>
          <a:p>
            <a:r>
              <a:rPr lang="en-US" dirty="0" smtClean="0"/>
              <a:t>pH of pure H2O = 7.0 (neutral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Rainwater in China = 4.0 (acidic)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/>
            <a:r>
              <a:rPr lang="en-US" dirty="0" smtClean="0"/>
              <a:t>Alkaline Water = 9.0 (healthier?)</a:t>
            </a:r>
            <a:endParaRPr lang="en-US" dirty="0"/>
          </a:p>
          <a:p>
            <a:endParaRPr lang="en-US" dirty="0"/>
          </a:p>
        </p:txBody>
      </p:sp>
      <p:sp>
        <p:nvSpPr>
          <p:cNvPr id="5122" name="AutoShape 2" descr="http://www.frostmagazine.com/wp-content/uploads/2012/04/raindrops-on-water.jpg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8" name="Picture 4" descr="http://images.nationalgeographic.com/wpf/media-live/photos/000/726/cache/harbin-smog-china-coal_72683_600x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81000"/>
            <a:ext cx="4191000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1825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Farming in Deserts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038600" cy="5440525"/>
          </a:xfrm>
        </p:spPr>
        <p:txBody>
          <a:bodyPr/>
          <a:lstStyle/>
          <a:p>
            <a:r>
              <a:rPr lang="en-US" dirty="0" smtClean="0"/>
              <a:t>Aquifers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Groundwater “</a:t>
            </a:r>
            <a:r>
              <a:rPr lang="en-US" dirty="0" err="1" smtClean="0"/>
              <a:t>overdrafting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San Joaquin Valley, CA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26" name="AutoShape 2" descr="data:image/jpeg;base64,/9j/4AAQSkZJRgABAQAAAQABAAD/2wCEAAkGBwgHBgkIBwgKCgkLDRYPDQwMDRsUFRAWIB0iIiAdHx8kKDQsJCYxJx8fLT0tMTU3Ojo6Iys/RD84QzQ5OjcBCgoKDQwNGg8PGjclHyU3Nzc3Nzc3Nzc3Nzc3Nzc3Nzc3Nzc3Nzc3Nzc3Nzc3Nzc3Nzc3Nzc3Nzc3Nzc3Nzc3N//AABEIAN0AWAMBIgACEQEDEQH/xAAbAAAABwEAAAAAAAAAAAAAAAABAgMEBQYHAP/EAD8QAAIBAwICBwYDBQYHAAAAAAECAwAEERIhBTEGBxMiQVFhFDJxgZGhscHRQnKi4fAVIyRSYoImM2Rzo7Lx/8QAGQEAAwEBAQAAAAAAAAAAAAAAAAECAwQF/8QAIBEAAgIDAQADAQEAAAAAAAAAAAECEQMhMRJBUWEiE//aAAwDAQACEQMRAD8AfhMqK7R8achRoG2NhQaNq9CzzKG/Zg86zTjakdZQ0nH+Ktzn/ahrUxExPL61lnSbXB1iNvuZ7bw8CqVlmekbYOs04pRNBpw64cjPjQYrazAQ0nzopGZI19S32x+dOSMeFJKCZn/dA/H+VKxA4zRhnwOKMFwKMFxvzoGFA38STQUoo3Ga6kJhoGzGjYBbA57+FLM7Hy+lJQLhAPEEj70sFqTQSLMTzx8KynpspXp5sdy1s2SPRf0rWnVVR3bIVEZjgAk4BOB9Kp3Heio4txyfiaS3CSRZC25hCluxTOrJPunYZx4jmTisc2SKVM3wxd2Wph3iceNBppTKyJHInKRA3j4+G4B+oFcFxW6las53GnQUL50nEnvN5sf0/Kl2wqsx8BmgRNMaqf2QBQKgoXajBaMBQ6aVjCad6Cj4rqCWHjjwzbDmPwpXTXKuHHmV/D/7SmKmzQLpBBBAIIIIIzkHnWW9Yl5d2nSSWKyuWtY0gE2IVC95l75yN8kDffetWxWSdZ6Z6WuMe9ZJjbfk9ZzSas2w9o1BVUxxlBhdC6R5DFdp3o9r3rO2bc5hQ/wijlfStEYPohIuVAOO8QP1+1GK5NKFMyIPLJ/L86MUP+U0WFCQWh00qE9KHsz5GlYCGmupUpXUrE0OI7ZtMeSAB3Sfl+opQ23kc08WMLkY098EDPhsT+dLmENpAyH9aj0beCM9nfyrKus+3x0rt98a7NN/LvSVt/sm4bPhyrH+t+HR0nss7ZtFH8b0nK0aQjUi+8Jtnk4RYOwILW0Zx/tFSCWSgZY0bo+kj9HOGSDBBtIvj7opz2cgTkPxzT9EOFDeK2j7RscgAPz/ADpyLZWxtRIAwU55kk04QMuCSKlsaijksl8aU9ijxRxIBRhKPGlbKqI2bh8Z8K6nDS7bUFK2HmIwWOIEsZTqZcDG/wDXOhTRqRhI2POkCwVlKpg8vlj+VDGxAwfA/aqE2SyHPe7dcHwOBWO9c5V+kVlhtX+DHI/62rUtakY7MH41k/XAccdsGCgZtOQ/eaguLtmo9Ehr6JcJHaLtaoM8s7U/lzFEVM64x4VX+hyoOiXCctj/AAy7YqXdEl0gnSSfL5/lQQ3sVijbAjjlRgOZoZEZBntFz5Uh2WCdLZ88Vxg5EE+uaBCxDMgwcHxxQlu6ApyRzxvSJhYZAUn50QJjlkUBY6ExxkqceldTMkjbJ+VDSCw7oxTJB2ANGEWHOn408VcjfeipGML8MUrL8iKxEDbnWV9ckRXi/C2Axm2bn6Mf1rYEUA7VlfXcM8T4Lk4zbzc/3lp2VFUy39CYWl6HcJkyN4OWfJiKlnhYOBjOB+NRnV0NXQnhZ3J0yDf/ALj1YezDMWKkZNFkuIxMTgDIx86MA/jkjyp2Y1HgaMFHgDSsXkaxghsk6fWnC6SfA+uKPo9KHs80mykhq8SFs4HwrqctEMV1KwoMoUgUIUbgeeaSHIfCjK2D9qRYuqjyrJ+vUYvuBkDnDOP4k/WtQV5DIVDaQqg+7nJJP6Vl3Wgt1x+84YlkkcrWntAk0OvumREXbOckqRgeNCaXQLj1Z5boPw70Mo/8r1ZgCAMjeqz1cRvZ9FIbG4GmeCaYSDBwP7xjz5H5ZqzFqd2DQOBQEkV2aKaQjtR86DVQkVwU+dMArSEDYV1cw2511IAinahoo5ChHOgZ3fMhVX0gKDnGcnJ/QVlnWDcDgEkDwQLO16buFjIEGgLOr59w5yWPPljbfetU21IMkb+FY71pytLY8ClfJZpr05xz/vENHlPo0Xzq1uBxDgMvFTGI5bu5kMiLjCkHG2Bv8Tk+tWvVVM6pT/wagHhcy/fFXGiqJBzXZFFzQ0AGzQ5FFzQEigAW5Guor8q6gBIHAHwrtQGM+NUXgHT4X11Da39iYHlYKkiNlMnkDncferJxjjVjwg23t8rR9pIQoCFicKcnA8BkfWgdomkOWX4isZ60GI4BwBv+ovME/virnw7p1w1UuJeJ3aRhLgrEixtqKeB9ay7p30hW/wCGcLtIoiEtri4ZZmP/ADNTk8vDbFME02ah1QuG6InBzi5cfZauhNZb1S9I+F2PRiSC/vFhmN07AMrbjYZ2HoauZ6V8IN6lql2rakZzKPcTHgT5nfb0oE+k9mhqPi4rYTQNPFdwvCucyBxjbnvVZTrG4c1w8ZtZwgk0K5IGof5sHGNt8UCbou1DmqbD1gcOlORaXgUDLnQDpHnsfOnPEOnPBLAQdtNK7TRCZVjjJKoSRk+owcjnSC0WdjtXU2W7t3fs0mjaTTr0Bxq0+eOeK6gZXbTohwvs1E/DIFGOSTS4/wDapBOi/ClhES2kYh3JR8tn6mpgnYeddmsGzZJIhz0Y4IFUT2UbqH1BdO2f68OVZB1l8MtOHcC4YlvbmKRL66RiDkFdRwPkFFbW00hkbtAFVWwN+dZz1wcKuLnhNh7BBNcn2t3ZIo2YqWUknbwzn60oZP6opw0U7oRDbScJJljRpO2ZQWA5GpnsLfS4SIBWBBAOM586juiPBrpLHsLm0uYmeUle1iZQdhtuNvjT1WjfsY3t5InmY6u3zlCeWcDJ3HP8jVN70zkyRdj63u7izsTY2lxLBZkFTDHIQu/MEA+v3pilrbopjSM6SPdViTinJzHpXs9KkBQyjdzqCggeu4xzwaRd2SeNVjQquBp04IB5emOflnFSpMhpscWN1NZXftNpLJBMYeyzH3coN9wNj8TvTO6ht5pXnkQ9pIcsVJUDJ3xggDJPhTiVgk6xKVldQdILjbOM53GPn6+VC6dkyPMjKHABBG6ZPmNsgjHxFHtipiMAEF1NcxSyJcTwGCWRZSWKHAxnPp9q6uiMbnVDJqDPp2IO+T+BWuo9spWbQDtvQFhpI5k0QsNJzn4U1ldnOkHGfAVMpHclZHcWsfbJlPtEtu6oV1RY1AEjx+QphILr2qWSGS/Ri+6IpCEAcx8kHLmW8c7Sl60gL9gFaUDCg8ifrUD2ks96wmgszO/91IBcDKr4jGvmAc1wW3JnRWh1aG8uHiieTicLxRMDLdR5WUE5GSDzGr+GoLp3eR2EnDjdTmUhJdSlt5BleWSSMYPzapvh8slvYlLK2t3mJBaFbgMB3d+9k7Z0imnS3o7acdNrJOJfabc4jCEEOp95CPHPnV45JZd8M8kbhRVIpYpoJHuA5VdpEddEjqR7y5O4K7jemMnFDZKWkVlUKGd49i4OBqIycb8/rvmpQcOinv7S0t3miiiU2Tw3LgnCBtOORznTk7bDY+FQsV5bXk8DQ9rpR9JVELnGMYIXvBR3sY+YGK740+HC40TdrG8tqFlgk1sokVJX0hjn9ojlyHn6cqbC2W6uO0hTSG7mqIns0zp1HckEgZ8c8qRkwYFlkWUDUdUSzF8ADO++VYkkEZx9KaQTXNyBMDJHYmIM6QHBbmO9qHveBGRyzk1Kj8ioleImCG9KxQFZlGBEe7IzY1c8gftczsDz3rqa2jol2JYXfWkvYQyzkkHODgKQeeF8c5ORsRXVSVAa7I/aEjbSBgiio+FO/oM0dwpTAGPhRIAgJaQZSMaseYFYU2zt0kRVnxJbvi9xY+zSqISV7UqQO7jnk75znYVXesLj83RaSJ+Hx2zSzFWCzRk6veDE4Yen1NXaLo8ht5blLmWS5uSo7dZCmlQDjIHPwBHljlis762+FRQ9HbW7kZ57kXaxiRixKqVckDfz/CtFgipKxf6N8HnV10mu+O/2oLy2toWtuyI9nRu9q1c8k+Q+tWDikNzcRCSJcxqpymnPxJ+VUvqYwz8YYgDVHAMY5YL/AK1oFx20cqiIqp8TjP2+XnWObHGM9IqLbjsp8XBb9Lm44hcXdm8iFVhiSXQ8YO+zY9R9KjY7Gw4f0kjs7mztg9zC02oNjsXGohiVxtzGDnkatF2LiAuHhil5luzwDjPiCQQMeOTVO4zaxmVeLXthdW3CUcW926ZaXlpwQN1UZPjvnHPBqsUm3vhjOKSG54nLJxGOJHtESPS0gXcoDsSCAMY7uxPrnG1OhxyymlvI72M2dyNUDmTHZkgDnnK4O323qD4nPZnitlP7JcrBNAqG4mGNtRCNjy7u4OM+lKcQ4Vxq84bxKecLLaoyrCokKNoGCJFU4DIRtq9PSujyn+GVE5dAmyitJbKC4VQCXGchiNuXLIHMnY/GupvwQm4tO0WCKK6kQYZFwNYXOgg5/ZQHP+nNDU2LhqraiFXPePlttSPEtQsiQMgOoK/5gSBj55o1u/aKJQdmAx8KUmSOeF4Zd1cYI8/KsenYVbhPWBxS4t4lexsYlkCkFZG1IDtjQRufnTbrgAPRKLcHF9HnJwOTePzrOuivCLq46R8AaR303MzZwcNojbLj8RWkdb2kdDCeRF5ESCd/Gt3ftbI1TpEH1N9w8VLMNOhBsfU/rWjxphtS8wNsCsy6nlCyX7BwWaBCQRsME/XnWjXNwoDDQxC75UcqxzV7LhwVkSO5YCVIXYHGmRNeB65zUZeRiTtIIDEIpCVljGwbG32/OiS8WhjJaSJwSB7w3z6nNIC4gKKXDQzFQWLnCnHPH9HnXNN/RWhWSwsoLP2V4UaM4VUYnSRz2GSv86jZLq2sobhYOxUiDPs7LhcBxkgAevhT9IRd5iluWUI4VZHGM5OAMb7evrUfxTg01vxZn7RJexhKFARkamXBwOYwh9acHLr4RNFH7YxWl7MdcF1HKJY7YroZUYY7wUeByM5HrtQVPx2kQtS0VuIO1J1W64RuTKxJBIZcMdvPBrq7YZo/Rz0XN7+9tY0a74e6/wCqO5iZR694qT8hTWbpXw60w11dNanVkC4VgG9AeXIedWBwh7jIGVlOVbcH5VHSdHeAuWaTgnDnzuQbZN/tWdR+TbZk3Rviv9mcd4ZdcUEttaWlq7LI6MM9oDgjAzucjPjirrx+/sulXRwaS8tjI2sOj9m+UJ2AYeOD4Z+lXC14LwqFAsXD7dUChQhXUAo3A38PTlTuKys0y3ssJJGD3RvVTfqmhooPA+jKcGvW/s+R3EsksW7jJVPHAQftd3c1aI7eRpMAdxQSAw3B9PXf8akJYYFTCQINzuOe/P600kd5NaBiBjPnWDtu5Gir4EpotUX98uts+6WxTK5VLWN5Fs5CAe9Ije6vz2x8KftB2Tk62Ylhu2PT+f1pOa3kO8cwSUZOrTlW8sjO5257VLQEdOcFWEEckmNSOPfX1+I+FMJbpkRri5VpGxpDs/eJxjb+vAipW4T2hRvoZWAJA5887fKm8kSxrI5yypglCdm3AxWVNP8ABS30i3kS7EIde4MZYjcKRuARscb0FOpLpFfsEt0UaNQI5j0rqpfhm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wgHBgkIBwgKCgkLDRYPDQwMDRsUFRAWIB0iIiAdHx8kKDQsJCYxJx8fLT0tMTU3Ojo6Iys/RD84QzQ5OjcBCgoKDQwNGg8PGjclHyU3Nzc3Nzc3Nzc3Nzc3Nzc3Nzc3Nzc3Nzc3Nzc3Nzc3Nzc3Nzc3Nzc3Nzc3Nzc3Nzc3N//AABEIAN0AWAMBIgACEQEDEQH/xAAbAAAABwEAAAAAAAAAAAAAAAABAgMEBQYHAP/EAD8QAAIBAwICBwYDBQYHAAAAAAECAwAEERIhBTEGBxMiQVFhFDJxgZGhscHRQnKi4fAVIyRSYoImM2Rzo7Lx/8QAGQEAAwEBAQAAAAAAAAAAAAAAAAECAwQF/8QAIBEAAgIDAQADAQEAAAAAAAAAAAECEQMhMRJBUWEiE//aAAwDAQACEQMRAD8AfhMqK7R8achRoG2NhQaNq9CzzKG/Zg86zTjakdZQ0nH+Ktzn/ahrUxExPL61lnSbXB1iNvuZ7bw8CqVlmekbYOs04pRNBpw64cjPjQYrazAQ0nzopGZI19S32x+dOSMeFJKCZn/dA/H+VKxA4zRhnwOKMFwKMFxvzoGFA38STQUoo3Ga6kJhoGzGjYBbA57+FLM7Hy+lJQLhAPEEj70sFqTQSLMTzx8KynpspXp5sdy1s2SPRf0rWnVVR3bIVEZjgAk4BOB9Kp3Heio4txyfiaS3CSRZC25hCluxTOrJPunYZx4jmTisc2SKVM3wxd2Wph3iceNBppTKyJHInKRA3j4+G4B+oFcFxW6las53GnQUL50nEnvN5sf0/Kl2wqsx8BmgRNMaqf2QBQKgoXajBaMBQ6aVjCad6Cj4rqCWHjjwzbDmPwpXTXKuHHmV/D/7SmKmzQLpBBBAIIIIIzkHnWW9Yl5d2nSSWKyuWtY0gE2IVC95l75yN8kDffetWxWSdZ6Z6WuMe9ZJjbfk9ZzSas2w9o1BVUxxlBhdC6R5DFdp3o9r3rO2bc5hQ/wijlfStEYPohIuVAOO8QP1+1GK5NKFMyIPLJ/L86MUP+U0WFCQWh00qE9KHsz5GlYCGmupUpXUrE0OI7ZtMeSAB3Sfl+opQ23kc08WMLkY098EDPhsT+dLmENpAyH9aj0beCM9nfyrKus+3x0rt98a7NN/LvSVt/sm4bPhyrH+t+HR0nss7ZtFH8b0nK0aQjUi+8Jtnk4RYOwILW0Zx/tFSCWSgZY0bo+kj9HOGSDBBtIvj7opz2cgTkPxzT9EOFDeK2j7RscgAPz/ADpyLZWxtRIAwU55kk04QMuCSKlsaijksl8aU9ijxRxIBRhKPGlbKqI2bh8Z8K6nDS7bUFK2HmIwWOIEsZTqZcDG/wDXOhTRqRhI2POkCwVlKpg8vlj+VDGxAwfA/aqE2SyHPe7dcHwOBWO9c5V+kVlhtX+DHI/62rUtakY7MH41k/XAccdsGCgZtOQ/eaguLtmo9Ehr6JcJHaLtaoM8s7U/lzFEVM64x4VX+hyoOiXCctj/AAy7YqXdEl0gnSSfL5/lQQ3sVijbAjjlRgOZoZEZBntFz5Uh2WCdLZ88Vxg5EE+uaBCxDMgwcHxxQlu6ApyRzxvSJhYZAUn50QJjlkUBY6ExxkqceldTMkjbJ+VDSCw7oxTJB2ANGEWHOn408VcjfeipGML8MUrL8iKxEDbnWV9ckRXi/C2Axm2bn6Mf1rYEUA7VlfXcM8T4Lk4zbzc/3lp2VFUy39CYWl6HcJkyN4OWfJiKlnhYOBjOB+NRnV0NXQnhZ3J0yDf/ALj1YezDMWKkZNFkuIxMTgDIx86MA/jkjyp2Y1HgaMFHgDSsXkaxghsk6fWnC6SfA+uKPo9KHs80mykhq8SFs4HwrqctEMV1KwoMoUgUIUbgeeaSHIfCjK2D9qRYuqjyrJ+vUYvuBkDnDOP4k/WtQV5DIVDaQqg+7nJJP6Vl3Wgt1x+84YlkkcrWntAk0OvumREXbOckqRgeNCaXQLj1Z5boPw70Mo/8r1ZgCAMjeqz1cRvZ9FIbG4GmeCaYSDBwP7xjz5H5ZqzFqd2DQOBQEkV2aKaQjtR86DVQkVwU+dMArSEDYV1cw2511IAinahoo5ChHOgZ3fMhVX0gKDnGcnJ/QVlnWDcDgEkDwQLO16buFjIEGgLOr59w5yWPPljbfetU21IMkb+FY71pytLY8ClfJZpr05xz/vENHlPo0Xzq1uBxDgMvFTGI5bu5kMiLjCkHG2Bv8Tk+tWvVVM6pT/wagHhcy/fFXGiqJBzXZFFzQ0AGzQ5FFzQEigAW5Guor8q6gBIHAHwrtQGM+NUXgHT4X11Da39iYHlYKkiNlMnkDncferJxjjVjwg23t8rR9pIQoCFicKcnA8BkfWgdomkOWX4isZ60GI4BwBv+ovME/virnw7p1w1UuJeJ3aRhLgrEixtqKeB9ay7p30hW/wCGcLtIoiEtri4ZZmP/ADNTk8vDbFME02ah1QuG6InBzi5cfZauhNZb1S9I+F2PRiSC/vFhmN07AMrbjYZ2HoauZ6V8IN6lql2rakZzKPcTHgT5nfb0oE+k9mhqPi4rYTQNPFdwvCucyBxjbnvVZTrG4c1w8ZtZwgk0K5IGof5sHGNt8UCbou1DmqbD1gcOlORaXgUDLnQDpHnsfOnPEOnPBLAQdtNK7TRCZVjjJKoSRk+owcjnSC0WdjtXU2W7t3fs0mjaTTr0Bxq0+eOeK6gZXbTohwvs1E/DIFGOSTS4/wDapBOi/ClhES2kYh3JR8tn6mpgnYeddmsGzZJIhz0Y4IFUT2UbqH1BdO2f68OVZB1l8MtOHcC4YlvbmKRL66RiDkFdRwPkFFbW00hkbtAFVWwN+dZz1wcKuLnhNh7BBNcn2t3ZIo2YqWUknbwzn60oZP6opw0U7oRDbScJJljRpO2ZQWA5GpnsLfS4SIBWBBAOM586juiPBrpLHsLm0uYmeUle1iZQdhtuNvjT1WjfsY3t5InmY6u3zlCeWcDJ3HP8jVN70zkyRdj63u7izsTY2lxLBZkFTDHIQu/MEA+v3pilrbopjSM6SPdViTinJzHpXs9KkBQyjdzqCggeu4xzwaRd2SeNVjQquBp04IB5emOflnFSpMhpscWN1NZXftNpLJBMYeyzH3coN9wNj8TvTO6ht5pXnkQ9pIcsVJUDJ3xggDJPhTiVgk6xKVldQdILjbOM53GPn6+VC6dkyPMjKHABBG6ZPmNsgjHxFHtipiMAEF1NcxSyJcTwGCWRZSWKHAxnPp9q6uiMbnVDJqDPp2IO+T+BWuo9spWbQDtvQFhpI5k0QsNJzn4U1ldnOkHGfAVMpHclZHcWsfbJlPtEtu6oV1RY1AEjx+QphILr2qWSGS/Ri+6IpCEAcx8kHLmW8c7Sl60gL9gFaUDCg8ifrUD2ks96wmgszO/91IBcDKr4jGvmAc1wW3JnRWh1aG8uHiieTicLxRMDLdR5WUE5GSDzGr+GoLp3eR2EnDjdTmUhJdSlt5BleWSSMYPzapvh8slvYlLK2t3mJBaFbgMB3d+9k7Z0imnS3o7acdNrJOJfabc4jCEEOp95CPHPnV45JZd8M8kbhRVIpYpoJHuA5VdpEddEjqR7y5O4K7jemMnFDZKWkVlUKGd49i4OBqIycb8/rvmpQcOinv7S0t3miiiU2Tw3LgnCBtOORznTk7bDY+FQsV5bXk8DQ9rpR9JVELnGMYIXvBR3sY+YGK740+HC40TdrG8tqFlgk1sokVJX0hjn9ojlyHn6cqbC2W6uO0hTSG7mqIns0zp1HckEgZ8c8qRkwYFlkWUDUdUSzF8ADO++VYkkEZx9KaQTXNyBMDJHYmIM6QHBbmO9qHveBGRyzk1Kj8ioleImCG9KxQFZlGBEe7IzY1c8gftczsDz3rqa2jol2JYXfWkvYQyzkkHODgKQeeF8c5ORsRXVSVAa7I/aEjbSBgiio+FO/oM0dwpTAGPhRIAgJaQZSMaseYFYU2zt0kRVnxJbvi9xY+zSqISV7UqQO7jnk75znYVXesLj83RaSJ+Hx2zSzFWCzRk6veDE4Yen1NXaLo8ht5blLmWS5uSo7dZCmlQDjIHPwBHljlis762+FRQ9HbW7kZ57kXaxiRixKqVckDfz/CtFgipKxf6N8HnV10mu+O/2oLy2toWtuyI9nRu9q1c8k+Q+tWDikNzcRCSJcxqpymnPxJ+VUvqYwz8YYgDVHAMY5YL/AK1oFx20cqiIqp8TjP2+XnWObHGM9IqLbjsp8XBb9Lm44hcXdm8iFVhiSXQ8YO+zY9R9KjY7Gw4f0kjs7mztg9zC02oNjsXGohiVxtzGDnkatF2LiAuHhil5luzwDjPiCQQMeOTVO4zaxmVeLXthdW3CUcW926ZaXlpwQN1UZPjvnHPBqsUm3vhjOKSG54nLJxGOJHtESPS0gXcoDsSCAMY7uxPrnG1OhxyymlvI72M2dyNUDmTHZkgDnnK4O323qD4nPZnitlP7JcrBNAqG4mGNtRCNjy7u4OM+lKcQ4Vxq84bxKecLLaoyrCokKNoGCJFU4DIRtq9PSujyn+GVE5dAmyitJbKC4VQCXGchiNuXLIHMnY/GupvwQm4tO0WCKK6kQYZFwNYXOgg5/ZQHP+nNDU2LhqraiFXPePlttSPEtQsiQMgOoK/5gSBj55o1u/aKJQdmAx8KUmSOeF4Zd1cYI8/KsenYVbhPWBxS4t4lexsYlkCkFZG1IDtjQRufnTbrgAPRKLcHF9HnJwOTePzrOuivCLq46R8AaR303MzZwcNojbLj8RWkdb2kdDCeRF5ESCd/Gt3ftbI1TpEH1N9w8VLMNOhBsfU/rWjxphtS8wNsCsy6nlCyX7BwWaBCQRsME/XnWjXNwoDDQxC75UcqxzV7LhwVkSO5YCVIXYHGmRNeB65zUZeRiTtIIDEIpCVljGwbG32/OiS8WhjJaSJwSB7w3z6nNIC4gKKXDQzFQWLnCnHPH9HnXNN/RWhWSwsoLP2V4UaM4VUYnSRz2GSv86jZLq2sobhYOxUiDPs7LhcBxkgAevhT9IRd5iluWUI4VZHGM5OAMb7evrUfxTg01vxZn7RJexhKFARkamXBwOYwh9acHLr4RNFH7YxWl7MdcF1HKJY7YroZUYY7wUeByM5HrtQVPx2kQtS0VuIO1J1W64RuTKxJBIZcMdvPBrq7YZo/Rz0XN7+9tY0a74e6/wCqO5iZR694qT8hTWbpXw60w11dNanVkC4VgG9AeXIedWBwh7jIGVlOVbcH5VHSdHeAuWaTgnDnzuQbZN/tWdR+TbZk3Rviv9mcd4ZdcUEttaWlq7LI6MM9oDgjAzucjPjirrx+/sulXRwaS8tjI2sOj9m+UJ2AYeOD4Z+lXC14LwqFAsXD7dUChQhXUAo3A38PTlTuKys0y3ssJJGD3RvVTfqmhooPA+jKcGvW/s+R3EsksW7jJVPHAQftd3c1aI7eRpMAdxQSAw3B9PXf8akJYYFTCQINzuOe/P600kd5NaBiBjPnWDtu5Gir4EpotUX98uts+6WxTK5VLWN5Fs5CAe9Ije6vz2x8KftB2Tk62Ylhu2PT+f1pOa3kO8cwSUZOrTlW8sjO5257VLQEdOcFWEEckmNSOPfX1+I+FMJbpkRri5VpGxpDs/eJxjb+vAipW4T2hRvoZWAJA5887fKm8kSxrI5yypglCdm3AxWVNP8ABS30i3kS7EIde4MZYjcKRuARscb0FOpLpFfsEt0UaNQI5j0rqpfhm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upload.wikimedia.org/wikipedia/commons/5/51/SanJoaquinD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762000"/>
            <a:ext cx="21336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Clean Drinking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Mexico</a:t>
            </a:r>
          </a:p>
          <a:p>
            <a:endParaRPr lang="en-US" dirty="0" smtClean="0"/>
          </a:p>
          <a:p>
            <a:r>
              <a:rPr lang="en-US" dirty="0" smtClean="0"/>
              <a:t>Africa</a:t>
            </a:r>
          </a:p>
          <a:p>
            <a:endParaRPr lang="en-US" dirty="0" smtClean="0"/>
          </a:p>
          <a:p>
            <a:r>
              <a:rPr lang="en-US" dirty="0" smtClean="0"/>
              <a:t>Cholera outbreaks</a:t>
            </a:r>
          </a:p>
          <a:p>
            <a:endParaRPr lang="en-US" dirty="0" smtClean="0"/>
          </a:p>
          <a:p>
            <a:r>
              <a:rPr lang="en-US" dirty="0" smtClean="0"/>
              <a:t>1/6 of people on Earth do NOT have clean water source.</a:t>
            </a:r>
            <a:endParaRPr lang="en-US" dirty="0"/>
          </a:p>
        </p:txBody>
      </p:sp>
      <p:pic>
        <p:nvPicPr>
          <p:cNvPr id="5" name="Picture 8" descr="https://encrypted-tbn3.gstatic.com/images?q=tbn:ANd9GcR4ypJZfdMgQA8wgqCg_0vxd6PdiJBNKlRkX2tyf_2weLyz-n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905000"/>
            <a:ext cx="40386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“Owning”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Tap vs. Bottled water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Private water companies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Water as a weapon</a:t>
            </a:r>
            <a:endParaRPr lang="en-US" dirty="0"/>
          </a:p>
        </p:txBody>
      </p:sp>
      <p:pic>
        <p:nvPicPr>
          <p:cNvPr id="5" name="Picture 10" descr="http://globalcitizens.pbworks.com/f/water_privatiz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981200"/>
            <a:ext cx="3505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visualizingpalestine.org/system/files/images/inforgraphics/vp-west-bank-water-2013-03-21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8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Walking on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20084"/>
            <a:ext cx="4724400" cy="4937915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Surface Tension </a:t>
            </a:r>
            <a:r>
              <a:rPr lang="en-US" dirty="0" smtClean="0"/>
              <a:t>– force drawing liquids inward, away from surface</a:t>
            </a:r>
          </a:p>
          <a:p>
            <a:pPr lvl="1"/>
            <a:r>
              <a:rPr lang="en-US" dirty="0" smtClean="0"/>
              <a:t>Droplet shape forms</a:t>
            </a:r>
          </a:p>
          <a:p>
            <a:pPr lvl="1"/>
            <a:endParaRPr lang="en-US" dirty="0"/>
          </a:p>
          <a:p>
            <a:r>
              <a:rPr lang="en-US" dirty="0" smtClean="0"/>
              <a:t>Hydrogen bonds = HIGH surface tension for H2O</a:t>
            </a:r>
          </a:p>
          <a:p>
            <a:endParaRPr lang="en-US" dirty="0"/>
          </a:p>
          <a:p>
            <a:r>
              <a:rPr lang="en-US" b="1" u="sng" dirty="0" smtClean="0"/>
              <a:t>Surfactant</a:t>
            </a:r>
            <a:r>
              <a:rPr lang="en-US" dirty="0" smtClean="0"/>
              <a:t> – substance that breaks up H-bonds, lowering S.T. (soap)</a:t>
            </a:r>
          </a:p>
          <a:p>
            <a:pPr lvl="1"/>
            <a:r>
              <a:rPr lang="en-US" dirty="0" smtClean="0"/>
              <a:t>Hydrophilic vs. hydrophobic</a:t>
            </a:r>
            <a:endParaRPr lang="en-US" dirty="0"/>
          </a:p>
        </p:txBody>
      </p:sp>
      <p:pic>
        <p:nvPicPr>
          <p:cNvPr id="4098" name="Picture 2" descr="http://images.mudfooted.com/Jesus-christ-lizard-walking-on-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0"/>
            <a:ext cx="4114800" cy="3743325"/>
          </a:xfrm>
          <a:prstGeom prst="rect">
            <a:avLst/>
          </a:prstGeom>
          <a:noFill/>
        </p:spPr>
      </p:pic>
      <p:pic>
        <p:nvPicPr>
          <p:cNvPr id="4100" name="Picture 4" descr="http://static.ddmcdn.com/gif/play-doh-surfactan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875" y="3809999"/>
            <a:ext cx="4048125" cy="304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4616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7541</TotalTime>
  <Words>555</Words>
  <Application>Microsoft Office PowerPoint</Application>
  <PresentationFormat>On-screen Show (4:3)</PresentationFormat>
  <Paragraphs>129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Warm Up #5</vt:lpstr>
      <vt:lpstr>Chapter 15.1: Water</vt:lpstr>
      <vt:lpstr>Part 1: The Preachy Segment</vt:lpstr>
      <vt:lpstr>H2O in pH</vt:lpstr>
      <vt:lpstr>Farming in Deserts</vt:lpstr>
      <vt:lpstr>Clean Drinking Water</vt:lpstr>
      <vt:lpstr>“Owning” Water</vt:lpstr>
      <vt:lpstr>Slide 8</vt:lpstr>
      <vt:lpstr>Walking on Water</vt:lpstr>
      <vt:lpstr>Boiling Water</vt:lpstr>
      <vt:lpstr>4oC</vt:lpstr>
      <vt:lpstr>Why Ice Cubes Float</vt:lpstr>
      <vt:lpstr>How Solutions Dissolve</vt:lpstr>
      <vt:lpstr>Solubility in Water</vt:lpstr>
      <vt:lpstr>Solubility (in general)</vt:lpstr>
      <vt:lpstr>Solubility Factors: Temperature</vt:lpstr>
      <vt:lpstr>Solubility Factors: Pressure</vt:lpstr>
    </vt:vector>
  </TitlesOfParts>
  <Company>BHUSD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#1</dc:title>
  <dc:creator>GL</dc:creator>
  <cp:lastModifiedBy>Windows User</cp:lastModifiedBy>
  <cp:revision>33</cp:revision>
  <dcterms:created xsi:type="dcterms:W3CDTF">2013-03-08T20:57:07Z</dcterms:created>
  <dcterms:modified xsi:type="dcterms:W3CDTF">2014-02-11T23:31:50Z</dcterms:modified>
</cp:coreProperties>
</file>