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740A11-E8A2-4AE0-B1EE-4744C0E63D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5671A-A4FA-4F51-92CA-4CEED504CA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Warm Up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are dissolving 60.0 grams of CH4 into 100. </a:t>
            </a:r>
            <a:r>
              <a:rPr lang="en-US" dirty="0" err="1" smtClean="0"/>
              <a:t>mL</a:t>
            </a:r>
            <a:r>
              <a:rPr lang="en-US" dirty="0" smtClean="0"/>
              <a:t> of ethanol.  If the density of ethanol is 0.789 g/</a:t>
            </a:r>
            <a:r>
              <a:rPr lang="en-US" dirty="0" err="1" smtClean="0"/>
              <a:t>mL</a:t>
            </a:r>
            <a:r>
              <a:rPr lang="en-US" dirty="0" smtClean="0"/>
              <a:t>, find the </a:t>
            </a:r>
            <a:r>
              <a:rPr lang="en-US" dirty="0" err="1" smtClean="0"/>
              <a:t>molality</a:t>
            </a:r>
            <a:r>
              <a:rPr lang="en-US" dirty="0" smtClean="0"/>
              <a:t> of this solution.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50.0 grams of salt (</a:t>
            </a:r>
            <a:r>
              <a:rPr lang="en-US" dirty="0" err="1" smtClean="0"/>
              <a:t>NaCl</a:t>
            </a:r>
            <a:r>
              <a:rPr lang="en-US" dirty="0" smtClean="0"/>
              <a:t>) is added to 170. g of water.  What are the new freezing and boiling points of water?  ( for water: K</a:t>
            </a:r>
            <a:r>
              <a:rPr lang="en-US" baseline="-25000" dirty="0" smtClean="0"/>
              <a:t>b</a:t>
            </a:r>
            <a:r>
              <a:rPr lang="en-US" dirty="0" smtClean="0"/>
              <a:t> = 0.512;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f</a:t>
            </a:r>
            <a:r>
              <a:rPr lang="en-US" dirty="0" smtClean="0"/>
              <a:t> = 1.86)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does water not mix/dissolve oil or gasoline?  (hint: would oil and gasoline mix/dissolve if they were together, why or why not?)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9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15.2 and 15.3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Electrolytes and Heterogeneous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2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920084"/>
            <a:ext cx="5257800" cy="4937915"/>
          </a:xfrm>
        </p:spPr>
        <p:txBody>
          <a:bodyPr>
            <a:normAutofit lnSpcReduction="10000"/>
          </a:bodyPr>
          <a:lstStyle/>
          <a:p>
            <a:r>
              <a:rPr lang="en-US" b="1" u="sng" dirty="0" err="1" smtClean="0"/>
              <a:t>Molality</a:t>
            </a:r>
            <a:r>
              <a:rPr lang="en-US" b="1" u="sng" dirty="0" smtClean="0"/>
              <a:t> </a:t>
            </a:r>
            <a:r>
              <a:rPr lang="en-US" dirty="0" smtClean="0"/>
              <a:t>– mol solute/kg solvent</a:t>
            </a:r>
          </a:p>
          <a:p>
            <a:endParaRPr lang="en-US" dirty="0" smtClean="0"/>
          </a:p>
          <a:p>
            <a:r>
              <a:rPr lang="en-US" dirty="0" smtClean="0"/>
              <a:t>Freezing Point Depression and Boiling Point Elevation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l-GR" sz="4000" dirty="0" smtClean="0"/>
              <a:t>Δ</a:t>
            </a:r>
            <a:r>
              <a:rPr lang="en-US" sz="4000" dirty="0" err="1" smtClean="0"/>
              <a:t>T</a:t>
            </a:r>
            <a:r>
              <a:rPr lang="en-US" sz="4000" baseline="-25000" dirty="0" err="1" smtClean="0"/>
              <a:t>f</a:t>
            </a:r>
            <a:r>
              <a:rPr lang="en-US" sz="4000" baseline="-25000" dirty="0" smtClean="0"/>
              <a:t>/b</a:t>
            </a:r>
            <a:r>
              <a:rPr lang="en-US" sz="4000" dirty="0" smtClean="0"/>
              <a:t> = </a:t>
            </a:r>
            <a:r>
              <a:rPr lang="en-US" sz="4000" dirty="0" err="1" smtClean="0"/>
              <a:t>i</a:t>
            </a:r>
            <a:r>
              <a:rPr lang="en-US" sz="4000" dirty="0" smtClean="0"/>
              <a:t> • </a:t>
            </a:r>
            <a:r>
              <a:rPr lang="en-US" sz="4000" dirty="0" err="1" smtClean="0"/>
              <a:t>K</a:t>
            </a:r>
            <a:r>
              <a:rPr lang="en-US" sz="4000" baseline="-25000" dirty="0" err="1" smtClean="0"/>
              <a:t>f</a:t>
            </a:r>
            <a:r>
              <a:rPr lang="en-US" sz="4000" baseline="-25000" dirty="0" smtClean="0"/>
              <a:t>/b</a:t>
            </a:r>
            <a:r>
              <a:rPr lang="en-US" sz="4000" dirty="0" smtClean="0"/>
              <a:t> • </a:t>
            </a:r>
            <a:r>
              <a:rPr lang="en-US" sz="4000" dirty="0" err="1" smtClean="0"/>
              <a:t>m</a:t>
            </a:r>
            <a:r>
              <a:rPr lang="en-US" sz="4000" baseline="-25000" dirty="0" err="1" smtClean="0"/>
              <a:t>solute</a:t>
            </a:r>
            <a:endParaRPr lang="en-US" sz="4000" baseline="-25000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en-US" sz="4000" baseline="-25000" dirty="0" smtClean="0"/>
          </a:p>
          <a:p>
            <a:r>
              <a:rPr lang="el-GR" sz="2800" dirty="0" smtClean="0"/>
              <a:t>Δ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f</a:t>
            </a:r>
            <a:r>
              <a:rPr lang="en-US" sz="2800" baseline="-25000" dirty="0" smtClean="0"/>
              <a:t>/b = CHANGE in temp (f = down, b = up)</a:t>
            </a:r>
          </a:p>
          <a:p>
            <a:r>
              <a:rPr lang="en-US" dirty="0" smtClean="0"/>
              <a:t>i </a:t>
            </a:r>
            <a:r>
              <a:rPr lang="en-US" baseline="-25000" dirty="0" smtClean="0"/>
              <a:t>= ionic (# ionic particles)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/b = constant (given in 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/m)</a:t>
            </a:r>
          </a:p>
          <a:p>
            <a:r>
              <a:rPr lang="en-US" dirty="0" err="1" smtClean="0"/>
              <a:t>m</a:t>
            </a:r>
            <a:r>
              <a:rPr lang="en-US" baseline="-25000" dirty="0" err="1" smtClean="0"/>
              <a:t>solute</a:t>
            </a:r>
            <a:r>
              <a:rPr lang="en-US" baseline="-25000" dirty="0" smtClean="0"/>
              <a:t> = </a:t>
            </a:r>
            <a:r>
              <a:rPr lang="en-US" baseline="-25000" dirty="0" err="1" smtClean="0"/>
              <a:t>molality</a:t>
            </a:r>
            <a:r>
              <a:rPr lang="en-US" baseline="-25000" dirty="0" smtClean="0"/>
              <a:t> (mol/kg)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26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5181600" cy="4785515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Electrolyte</a:t>
            </a:r>
            <a:r>
              <a:rPr lang="en-US" dirty="0" smtClean="0"/>
              <a:t> – conductor of electricity in aqueous solution</a:t>
            </a:r>
          </a:p>
          <a:p>
            <a:pPr lvl="1"/>
            <a:r>
              <a:rPr lang="en-US" dirty="0" smtClean="0"/>
              <a:t>Ionic compounds</a:t>
            </a:r>
          </a:p>
          <a:p>
            <a:pPr lvl="1"/>
            <a:r>
              <a:rPr lang="en-US" dirty="0" smtClean="0"/>
              <a:t>Separate via H2O </a:t>
            </a:r>
          </a:p>
          <a:p>
            <a:pPr lvl="2"/>
            <a:r>
              <a:rPr lang="en-US" dirty="0" smtClean="0"/>
              <a:t>(like dissolves like)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dirty="0" err="1" smtClean="0"/>
              <a:t>NaCl</a:t>
            </a:r>
            <a:r>
              <a:rPr lang="en-US" dirty="0" smtClean="0"/>
              <a:t> + H2O </a:t>
            </a:r>
            <a:r>
              <a:rPr lang="en-US" dirty="0" smtClean="0">
                <a:sym typeface="Wingdings" pitchFamily="2" charset="2"/>
              </a:rPr>
              <a:t>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+ H2O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b="1" u="sng" dirty="0" err="1" smtClean="0">
                <a:sym typeface="Wingdings" pitchFamily="2" charset="2"/>
              </a:rPr>
              <a:t>Nonelectrolyte</a:t>
            </a:r>
            <a:r>
              <a:rPr lang="en-US" dirty="0" smtClean="0">
                <a:sym typeface="Wingdings" pitchFamily="2" charset="2"/>
              </a:rPr>
              <a:t> – do not conduct electricity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Most covalent compounds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9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Strong vs. Weak 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7093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Ex. Light Bulb Test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NaCl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= BRIGHT</a:t>
            </a:r>
          </a:p>
          <a:p>
            <a:r>
              <a:rPr lang="en-US" b="1" u="sng" dirty="0" smtClean="0"/>
              <a:t>Strong electrolyte </a:t>
            </a:r>
            <a:r>
              <a:rPr lang="en-US" dirty="0" smtClean="0"/>
              <a:t>– complete breakdown into ions (Na+ and </a:t>
            </a:r>
            <a:r>
              <a:rPr lang="en-US" dirty="0" err="1" smtClean="0"/>
              <a:t>Cl</a:t>
            </a:r>
            <a:r>
              <a:rPr lang="en-US" dirty="0" smtClean="0"/>
              <a:t>-)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Baking Soda [NaHCO3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] or Gatorade  = DULL</a:t>
            </a:r>
          </a:p>
          <a:p>
            <a:r>
              <a:rPr lang="en-US" b="1" u="sng" dirty="0" smtClean="0"/>
              <a:t>Weak electrolyte</a:t>
            </a:r>
            <a:r>
              <a:rPr lang="en-US" dirty="0" smtClean="0"/>
              <a:t> – incomplete breakdown into ions</a:t>
            </a:r>
          </a:p>
        </p:txBody>
      </p:sp>
      <p:pic>
        <p:nvPicPr>
          <p:cNvPr id="53252" name="Picture 4" descr="http://flatworldknowledge.lardbucket.org/books/general-chemistry-principles-patterns-and-applications-v1.0/section_08/bc324cdbb2e1ce3fea89e8988424a85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143000"/>
            <a:ext cx="502920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06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Mixtures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Colloids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Suspensions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28600" y="2514600"/>
            <a:ext cx="4268788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Medium particle size</a:t>
            </a:r>
          </a:p>
          <a:p>
            <a:endParaRPr lang="en-US" dirty="0" smtClean="0"/>
          </a:p>
          <a:p>
            <a:r>
              <a:rPr lang="en-US" dirty="0" smtClean="0"/>
              <a:t>Exhibits Tyndall Effect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Does exhibit </a:t>
            </a:r>
            <a:r>
              <a:rPr lang="en-US" b="1" u="sng" dirty="0" smtClean="0"/>
              <a:t>Brownian Motion </a:t>
            </a:r>
            <a:r>
              <a:rPr lang="en-US" dirty="0" smtClean="0"/>
              <a:t>– WILL NOT separate in presence of gravity</a:t>
            </a:r>
          </a:p>
          <a:p>
            <a:pPr lvl="1"/>
            <a:r>
              <a:rPr lang="en-US" dirty="0" smtClean="0"/>
              <a:t>Due to collisions inside colloid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Ex. Mayo, Fog, Whipped Cream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270375" cy="3845720"/>
          </a:xfrm>
        </p:spPr>
        <p:txBody>
          <a:bodyPr>
            <a:normAutofit/>
          </a:bodyPr>
          <a:lstStyle/>
          <a:p>
            <a:r>
              <a:rPr lang="en-US" dirty="0" smtClean="0"/>
              <a:t>LARGE particle size</a:t>
            </a:r>
          </a:p>
          <a:p>
            <a:endParaRPr lang="en-US" dirty="0" smtClean="0"/>
          </a:p>
          <a:p>
            <a:r>
              <a:rPr lang="en-US" dirty="0" smtClean="0"/>
              <a:t>Exhibits </a:t>
            </a:r>
            <a:r>
              <a:rPr lang="en-US" b="1" u="sng" dirty="0" smtClean="0"/>
              <a:t>Tyndall Effect </a:t>
            </a:r>
            <a:r>
              <a:rPr lang="en-US" dirty="0" smtClean="0"/>
              <a:t>– ability to scatter light</a:t>
            </a:r>
          </a:p>
          <a:p>
            <a:endParaRPr lang="en-US" dirty="0" smtClean="0"/>
          </a:p>
          <a:p>
            <a:r>
              <a:rPr lang="en-US" dirty="0" smtClean="0"/>
              <a:t>Does NOT exhibit Brownian motion – WILL separate in presence of gravity</a:t>
            </a:r>
          </a:p>
          <a:p>
            <a:endParaRPr lang="en-US" dirty="0" smtClean="0"/>
          </a:p>
          <a:p>
            <a:r>
              <a:rPr lang="en-US" dirty="0" smtClean="0"/>
              <a:t>Ex. Salad Dressing, Clay, Flour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14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Properties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Homogeneous – evenly mixed</a:t>
            </a:r>
          </a:p>
          <a:p>
            <a:endParaRPr lang="en-US" dirty="0" smtClean="0"/>
          </a:p>
          <a:p>
            <a:r>
              <a:rPr lang="en-US" dirty="0" smtClean="0"/>
              <a:t>VERY small solute particle size</a:t>
            </a:r>
          </a:p>
          <a:p>
            <a:endParaRPr lang="en-US" dirty="0" smtClean="0"/>
          </a:p>
          <a:p>
            <a:r>
              <a:rPr lang="en-US" dirty="0" smtClean="0"/>
              <a:t>No light scattering</a:t>
            </a:r>
          </a:p>
          <a:p>
            <a:endParaRPr lang="en-US" dirty="0" smtClean="0"/>
          </a:p>
          <a:p>
            <a:r>
              <a:rPr lang="en-US" dirty="0" smtClean="0"/>
              <a:t>Does not separate due to gravity</a:t>
            </a:r>
          </a:p>
        </p:txBody>
      </p:sp>
      <p:pic>
        <p:nvPicPr>
          <p:cNvPr id="52226" name="Picture 2" descr="http://www.transtutors.com/userfiles/image/ATUL/Colloidal%20State%20Figure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90600"/>
            <a:ext cx="3962400" cy="2743200"/>
          </a:xfrm>
          <a:prstGeom prst="rect">
            <a:avLst/>
          </a:prstGeom>
          <a:noFill/>
        </p:spPr>
      </p:pic>
      <p:pic>
        <p:nvPicPr>
          <p:cNvPr id="52228" name="Picture 4" descr="http://www.scienceclarified.com/images/uesc_03_img01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762375"/>
            <a:ext cx="3733800" cy="3095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7660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4876800" cy="478551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Soap = </a:t>
            </a:r>
            <a:r>
              <a:rPr lang="en-US" i="1" u="sng" dirty="0" smtClean="0"/>
              <a:t>surfactant</a:t>
            </a:r>
            <a:r>
              <a:rPr lang="en-US" dirty="0" smtClean="0"/>
              <a:t> – disrupts H2O’s surface tension</a:t>
            </a:r>
          </a:p>
          <a:p>
            <a:pPr lvl="1"/>
            <a:r>
              <a:rPr lang="en-US" dirty="0" err="1" smtClean="0"/>
              <a:t>Nonpolar</a:t>
            </a:r>
            <a:r>
              <a:rPr lang="en-US" dirty="0" smtClean="0"/>
              <a:t> substance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Soap = cleaning agent …WHY?</a:t>
            </a:r>
          </a:p>
          <a:p>
            <a:endParaRPr lang="en-US" dirty="0" smtClean="0"/>
          </a:p>
          <a:p>
            <a:r>
              <a:rPr lang="en-US" b="1" u="sng" dirty="0" smtClean="0"/>
              <a:t>Emulsifying </a:t>
            </a:r>
            <a:r>
              <a:rPr lang="en-US" dirty="0" smtClean="0"/>
              <a:t>Agent – allows liquids to form colloidal mixtures</a:t>
            </a:r>
          </a:p>
          <a:p>
            <a:pPr lvl="1"/>
            <a:r>
              <a:rPr lang="en-US" dirty="0" smtClean="0"/>
              <a:t>Soap + H2O allows grease to be cleaned off</a:t>
            </a:r>
          </a:p>
          <a:p>
            <a:pPr lvl="2"/>
            <a:r>
              <a:rPr lang="en-US" dirty="0" smtClean="0"/>
              <a:t>Normally H2O and grease…DON’T MIX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14818</TotalTime>
  <Words>377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Warm Up #7</vt:lpstr>
      <vt:lpstr>15.2 and 15.3</vt:lpstr>
      <vt:lpstr>Review</vt:lpstr>
      <vt:lpstr>Electrolyte</vt:lpstr>
      <vt:lpstr>Strong vs. Weak Electrolytes</vt:lpstr>
      <vt:lpstr>Heterogeneous Mixtures</vt:lpstr>
      <vt:lpstr>Properties of Solutions</vt:lpstr>
      <vt:lpstr>Reminder: Soap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#7</dc:title>
  <dc:creator>GL</dc:creator>
  <cp:lastModifiedBy>Windows User</cp:lastModifiedBy>
  <cp:revision>1</cp:revision>
  <dcterms:created xsi:type="dcterms:W3CDTF">2013-03-11T20:26:47Z</dcterms:created>
  <dcterms:modified xsi:type="dcterms:W3CDTF">2014-02-28T23:22:48Z</dcterms:modified>
</cp:coreProperties>
</file>