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991A8-906D-4187-99B9-DFAB5EBE946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306DD-F9C6-4ED6-A6FF-8F0D66FD1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601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3F5CD-9FF7-47D9-8F87-4CD51801AD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1DFA-67F8-4B76-88F1-C47CE38FC82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DE18-F9AA-4E85-8902-C7FB3D832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1DFA-67F8-4B76-88F1-C47CE38FC82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DE18-F9AA-4E85-8902-C7FB3D832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1DFA-67F8-4B76-88F1-C47CE38FC82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DE18-F9AA-4E85-8902-C7FB3D832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1DFA-67F8-4B76-88F1-C47CE38FC82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DE18-F9AA-4E85-8902-C7FB3D832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1DFA-67F8-4B76-88F1-C47CE38FC82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DE18-F9AA-4E85-8902-C7FB3D832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1DFA-67F8-4B76-88F1-C47CE38FC82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DE18-F9AA-4E85-8902-C7FB3D832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1DFA-67F8-4B76-88F1-C47CE38FC82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DE18-F9AA-4E85-8902-C7FB3D832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1DFA-67F8-4B76-88F1-C47CE38FC82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DE18-F9AA-4E85-8902-C7FB3D832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1DFA-67F8-4B76-88F1-C47CE38FC82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DE18-F9AA-4E85-8902-C7FB3D832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1DFA-67F8-4B76-88F1-C47CE38FC82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DE18-F9AA-4E85-8902-C7FB3D832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1DFA-67F8-4B76-88F1-C47CE38FC82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65DE18-F9AA-4E85-8902-C7FB3D832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581DFA-67F8-4B76-88F1-C47CE38FC82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65DE18-F9AA-4E85-8902-C7FB3D83245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763000" cy="46939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have a 15.0 gram sample of Copper (II) Sulfate </a:t>
            </a:r>
            <a:r>
              <a:rPr lang="en-US" dirty="0" err="1" smtClean="0"/>
              <a:t>Pentahydrate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Find the percent composition of water for 1 mole of this substance</a:t>
            </a:r>
          </a:p>
          <a:p>
            <a:pPr lvl="1"/>
            <a:r>
              <a:rPr lang="en-US" dirty="0" smtClean="0"/>
              <a:t>Find out how much of your sample remains when all of the water in your sample is evaporated.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have a 400. </a:t>
            </a:r>
            <a:r>
              <a:rPr lang="en-US" dirty="0" err="1" smtClean="0"/>
              <a:t>mL</a:t>
            </a:r>
            <a:r>
              <a:rPr lang="en-US" dirty="0" smtClean="0"/>
              <a:t> solution with a concentration of 0.125 M.  How much more solvent did you add to your solution if the new concentration of your solution is 0.050M?</a:t>
            </a:r>
          </a:p>
          <a:p>
            <a:endParaRPr lang="en-US" dirty="0" smtClean="0"/>
          </a:p>
          <a:p>
            <a:r>
              <a:rPr lang="en-US" dirty="0" smtClean="0"/>
              <a:t>If you had a 300 </a:t>
            </a:r>
            <a:r>
              <a:rPr lang="en-US" dirty="0" err="1" smtClean="0"/>
              <a:t>mL</a:t>
            </a:r>
            <a:r>
              <a:rPr lang="en-US" dirty="0" smtClean="0"/>
              <a:t> bottle that is labeled 15% juice, how much juice, in </a:t>
            </a:r>
            <a:r>
              <a:rPr lang="en-US" dirty="0" err="1" smtClean="0"/>
              <a:t>mL</a:t>
            </a:r>
            <a:r>
              <a:rPr lang="en-US" dirty="0" smtClean="0"/>
              <a:t>, is in the bottle?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52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16.3 Dilutions </a:t>
            </a: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Percent Solutions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41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Review: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76400"/>
            <a:ext cx="4724400" cy="4678525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Molarity</a:t>
            </a:r>
            <a:r>
              <a:rPr lang="en-US" dirty="0" smtClean="0"/>
              <a:t> (M) = Concentration</a:t>
            </a:r>
          </a:p>
          <a:p>
            <a:endParaRPr lang="en-US" dirty="0" smtClean="0"/>
          </a:p>
          <a:p>
            <a:r>
              <a:rPr lang="en-US" dirty="0" smtClean="0"/>
              <a:t>M = mol/L</a:t>
            </a:r>
          </a:p>
          <a:p>
            <a:endParaRPr lang="en-US" dirty="0" smtClean="0"/>
          </a:p>
          <a:p>
            <a:r>
              <a:rPr lang="en-US" dirty="0" smtClean="0"/>
              <a:t>Hydrates = water-containing ionic compounds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Ionic Compound + ____hydrate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% H2O = </a:t>
            </a:r>
          </a:p>
          <a:p>
            <a:pPr lvl="1">
              <a:buNone/>
            </a:pPr>
            <a:r>
              <a:rPr lang="en-US" dirty="0" smtClean="0"/>
              <a:t>Mass H2O/Mass Compound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65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20084"/>
            <a:ext cx="4191000" cy="4709315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Dilution</a:t>
            </a:r>
            <a:r>
              <a:rPr lang="en-US" dirty="0" smtClean="0"/>
              <a:t> – making a solution of a lower concentration</a:t>
            </a:r>
          </a:p>
          <a:p>
            <a:pPr lvl="1"/>
            <a:r>
              <a:rPr lang="en-US" dirty="0" smtClean="0"/>
              <a:t>Adding more solvent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Formula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M = </a:t>
            </a:r>
            <a:r>
              <a:rPr lang="en-US" dirty="0" err="1" smtClean="0"/>
              <a:t>molarity</a:t>
            </a:r>
            <a:r>
              <a:rPr lang="en-US" dirty="0" smtClean="0"/>
              <a:t>  V = volume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= initial          f = final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1026" name="Picture 2" descr="http://images.tutorvista.com/cms/images/44/dilution-formu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495800"/>
            <a:ext cx="228600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08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/>
              <a:t>You add 50 </a:t>
            </a:r>
            <a:r>
              <a:rPr lang="en-US" sz="3600" dirty="0" err="1" smtClean="0"/>
              <a:t>mL</a:t>
            </a:r>
            <a:r>
              <a:rPr lang="en-US" sz="3600" dirty="0" smtClean="0"/>
              <a:t> of water to a 250 </a:t>
            </a:r>
            <a:r>
              <a:rPr lang="en-US" sz="3600" dirty="0" err="1" smtClean="0"/>
              <a:t>mL</a:t>
            </a:r>
            <a:r>
              <a:rPr lang="en-US" sz="3600" dirty="0" smtClean="0"/>
              <a:t> solution with a concentration of 0.15 M.  Find the new concentration once the water is added.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0759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Solutions: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5"/>
            <a:ext cx="6096000" cy="44348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bottles you see __ proof</a:t>
            </a:r>
          </a:p>
          <a:p>
            <a:endParaRPr lang="en-US" dirty="0" smtClean="0"/>
          </a:p>
          <a:p>
            <a:r>
              <a:rPr lang="en-US" dirty="0" smtClean="0"/>
              <a:t>Proof = % alcohol x 2</a:t>
            </a:r>
          </a:p>
          <a:p>
            <a:pPr lvl="1"/>
            <a:r>
              <a:rPr lang="en-US" dirty="0" smtClean="0"/>
              <a:t>90 proof = 45% alcohol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% By Volume </a:t>
            </a:r>
            <a:r>
              <a:rPr lang="en-US" dirty="0" smtClean="0"/>
              <a:t>(</a:t>
            </a:r>
            <a:r>
              <a:rPr lang="en-US" i="1" dirty="0" smtClean="0"/>
              <a:t>when mixing liquids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Volume Solute/Volume Solution x 100%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% By Mass </a:t>
            </a:r>
            <a:r>
              <a:rPr lang="en-US" dirty="0" smtClean="0"/>
              <a:t>(</a:t>
            </a:r>
            <a:r>
              <a:rPr lang="en-US" i="1" dirty="0" smtClean="0"/>
              <a:t>when dissolving solids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Mass Solute/Mass Solution x 100%</a:t>
            </a:r>
          </a:p>
          <a:p>
            <a:pPr lvl="2"/>
            <a:r>
              <a:rPr lang="en-US" dirty="0" smtClean="0"/>
              <a:t>[</a:t>
            </a:r>
            <a:r>
              <a:rPr lang="en-US" i="1" dirty="0" smtClean="0"/>
              <a:t>Remember: mass of solution = solute + solvent</a:t>
            </a:r>
            <a:r>
              <a:rPr lang="en-US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xmlns="" val="242954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56488"/>
          </a:xfrm>
        </p:spPr>
        <p:txBody>
          <a:bodyPr/>
          <a:lstStyle/>
          <a:p>
            <a:r>
              <a:rPr lang="en-US" dirty="0" smtClean="0"/>
              <a:t>Quick Quiz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After a long day at work, an anonymous teacher unwinds with an entire bottle of </a:t>
            </a:r>
            <a:r>
              <a:rPr lang="en-US" dirty="0" smtClean="0"/>
              <a:t>white wine</a:t>
            </a:r>
            <a:r>
              <a:rPr lang="en-US" dirty="0" smtClean="0"/>
              <a:t>.  Don’t judge, this happens to the best of us sometimes.  On the 750 </a:t>
            </a:r>
            <a:r>
              <a:rPr lang="en-US" dirty="0" err="1" smtClean="0"/>
              <a:t>mL</a:t>
            </a:r>
            <a:r>
              <a:rPr lang="en-US" dirty="0" smtClean="0"/>
              <a:t> bottle it says the alcohol content is 13.6%, find out the volume of alcohol in your bottle.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being ridiculously hung over from a gnarly night of </a:t>
            </a:r>
            <a:r>
              <a:rPr lang="en-US" dirty="0" smtClean="0"/>
              <a:t>drinking his sorrows away, </a:t>
            </a:r>
            <a:r>
              <a:rPr lang="en-US" dirty="0" smtClean="0"/>
              <a:t>this same anonymous teacher needs some Vitamin C.  He quickly reaches for his </a:t>
            </a:r>
            <a:r>
              <a:rPr lang="en-US" dirty="0" err="1" smtClean="0"/>
              <a:t>Emergen</a:t>
            </a:r>
            <a:r>
              <a:rPr lang="en-US" dirty="0" smtClean="0"/>
              <a:t>-C tablets.  The tablets are 20 grams each.  If this teacher wants a 35% concentration of </a:t>
            </a:r>
            <a:r>
              <a:rPr lang="en-US" dirty="0" err="1" smtClean="0"/>
              <a:t>Emergen</a:t>
            </a:r>
            <a:r>
              <a:rPr lang="en-US" dirty="0" smtClean="0"/>
              <a:t>-C in his solution, how much water, in grams, does he need to add if he decides to drop three tablets into his glass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If the density of water was 0.974 g/</a:t>
            </a:r>
            <a:r>
              <a:rPr lang="en-US" dirty="0" err="1" smtClean="0"/>
              <a:t>mL.</a:t>
            </a:r>
            <a:r>
              <a:rPr lang="en-US" dirty="0" smtClean="0"/>
              <a:t>  Calculate the volume of water in the </a:t>
            </a:r>
            <a:r>
              <a:rPr lang="en-US" dirty="0" err="1" smtClean="0"/>
              <a:t>E</a:t>
            </a:r>
            <a:r>
              <a:rPr lang="en-US" dirty="0" err="1" smtClean="0"/>
              <a:t>mergen</a:t>
            </a:r>
            <a:r>
              <a:rPr lang="en-US" dirty="0" smtClean="0"/>
              <a:t>-C glass, in liters.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890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4765</TotalTime>
  <Words>413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Warm Up # 4</vt:lpstr>
      <vt:lpstr>16.3 Dilutions and  Percent Solutions</vt:lpstr>
      <vt:lpstr>Review:</vt:lpstr>
      <vt:lpstr>Dilutions</vt:lpstr>
      <vt:lpstr>Example</vt:lpstr>
      <vt:lpstr>Percent Solutions: Alcohol</vt:lpstr>
      <vt:lpstr>Quick Quiz #1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 4</dc:title>
  <dc:creator>GL</dc:creator>
  <cp:lastModifiedBy>Windows User</cp:lastModifiedBy>
  <cp:revision>465</cp:revision>
  <dcterms:created xsi:type="dcterms:W3CDTF">2013-03-08T20:58:09Z</dcterms:created>
  <dcterms:modified xsi:type="dcterms:W3CDTF">2014-02-27T23:50:34Z</dcterms:modified>
</cp:coreProperties>
</file>