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7" r:id="rId2"/>
    <p:sldId id="258" r:id="rId3"/>
    <p:sldId id="259" r:id="rId4"/>
    <p:sldId id="260" r:id="rId5"/>
    <p:sldId id="267" r:id="rId6"/>
    <p:sldId id="261" r:id="rId7"/>
    <p:sldId id="269" r:id="rId8"/>
    <p:sldId id="262" r:id="rId9"/>
    <p:sldId id="263" r:id="rId10"/>
    <p:sldId id="264" r:id="rId11"/>
    <p:sldId id="265" r:id="rId12"/>
    <p:sldId id="266" r:id="rId13"/>
    <p:sldId id="268" r:id="rId14"/>
    <p:sldId id="270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8C7D5E-F6CB-4AAE-B20D-F7EA9E123B2D}" type="datetimeFigureOut">
              <a:rPr lang="en-US" smtClean="0"/>
              <a:t>2/27/2014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7BE8ED-08A6-48FB-943F-940E5BD2FA4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7BE8ED-08A6-48FB-943F-940E5BD2FA4F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967A0-842A-4B33-A1B6-6EE6BA80FD93}" type="datetimeFigureOut">
              <a:rPr lang="en-US" smtClean="0"/>
              <a:pPr/>
              <a:t>2/25/2014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8B840-6DF4-44AA-9A49-97196C2A69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967A0-842A-4B33-A1B6-6EE6BA80FD93}" type="datetimeFigureOut">
              <a:rPr lang="en-US" smtClean="0"/>
              <a:pPr/>
              <a:t>2/25/2014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8B840-6DF4-44AA-9A49-97196C2A69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967A0-842A-4B33-A1B6-6EE6BA80FD93}" type="datetimeFigureOut">
              <a:rPr lang="en-US" smtClean="0"/>
              <a:pPr/>
              <a:t>2/25/2014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8B840-6DF4-44AA-9A49-97196C2A69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967A0-842A-4B33-A1B6-6EE6BA80FD93}" type="datetimeFigureOut">
              <a:rPr lang="en-US" smtClean="0"/>
              <a:pPr/>
              <a:t>2/25/2014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8B840-6DF4-44AA-9A49-97196C2A69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967A0-842A-4B33-A1B6-6EE6BA80FD93}" type="datetimeFigureOut">
              <a:rPr lang="en-US" smtClean="0"/>
              <a:pPr/>
              <a:t>2/25/2014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8B840-6DF4-44AA-9A49-97196C2A69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967A0-842A-4B33-A1B6-6EE6BA80FD93}" type="datetimeFigureOut">
              <a:rPr lang="en-US" smtClean="0"/>
              <a:pPr/>
              <a:t>2/25/2014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8B840-6DF4-44AA-9A49-97196C2A69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967A0-842A-4B33-A1B6-6EE6BA80FD93}" type="datetimeFigureOut">
              <a:rPr lang="en-US" smtClean="0"/>
              <a:pPr/>
              <a:t>2/25/2014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8B840-6DF4-44AA-9A49-97196C2A69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967A0-842A-4B33-A1B6-6EE6BA80FD93}" type="datetimeFigureOut">
              <a:rPr lang="en-US" smtClean="0"/>
              <a:pPr/>
              <a:t>2/25/2014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8B840-6DF4-44AA-9A49-97196C2A69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967A0-842A-4B33-A1B6-6EE6BA80FD93}" type="datetimeFigureOut">
              <a:rPr lang="en-US" smtClean="0"/>
              <a:pPr/>
              <a:t>2/25/2014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8B840-6DF4-44AA-9A49-97196C2A69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967A0-842A-4B33-A1B6-6EE6BA80FD93}" type="datetimeFigureOut">
              <a:rPr lang="en-US" smtClean="0"/>
              <a:pPr/>
              <a:t>2/25/2014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8B840-6DF4-44AA-9A49-97196C2A69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967A0-842A-4B33-A1B6-6EE6BA80FD93}" type="datetimeFigureOut">
              <a:rPr lang="en-US" smtClean="0"/>
              <a:pPr/>
              <a:t>2/25/2014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C28B840-6DF4-44AA-9A49-97196C2A695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F0967A0-842A-4B33-A1B6-6EE6BA80FD93}" type="datetimeFigureOut">
              <a:rPr lang="en-US" smtClean="0"/>
              <a:pPr/>
              <a:t>2/25/2014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C28B840-6DF4-44AA-9A49-97196C2A6950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 Up # </a:t>
            </a:r>
            <a:r>
              <a:rPr lang="en-US" dirty="0" smtClean="0"/>
              <a:t>4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You have a 400. </a:t>
            </a:r>
            <a:r>
              <a:rPr lang="en-US" dirty="0" err="1" smtClean="0"/>
              <a:t>mL</a:t>
            </a:r>
            <a:r>
              <a:rPr lang="en-US" dirty="0" smtClean="0"/>
              <a:t> solution with a concentration of 0.125 M.  How much more solvent did you add to your solution if the new concentration of your solution is 0.050M?</a:t>
            </a:r>
          </a:p>
          <a:p>
            <a:endParaRPr lang="en-US" dirty="0" smtClean="0"/>
          </a:p>
          <a:p>
            <a:r>
              <a:rPr lang="en-US" dirty="0" smtClean="0"/>
              <a:t>You are drinking a 300 </a:t>
            </a:r>
            <a:r>
              <a:rPr lang="en-US" dirty="0" err="1" smtClean="0"/>
              <a:t>mL</a:t>
            </a:r>
            <a:r>
              <a:rPr lang="en-US" dirty="0" smtClean="0"/>
              <a:t> bottle that is labeled 10% juice, by volume.  With this in mind, calculate the volume of juice, in L, inside your bottle?</a:t>
            </a:r>
          </a:p>
          <a:p>
            <a:endParaRPr lang="en-US" dirty="0" smtClean="0"/>
          </a:p>
          <a:p>
            <a:r>
              <a:rPr lang="en-US" dirty="0" smtClean="0"/>
              <a:t>If there is a 45% solution, by mass, containing 70 grams of a solute.  How much solvent is added to make this % solution?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4093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Boiling Point Elevation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u="sng" dirty="0" smtClean="0"/>
              <a:t>Boiling Point Elevation </a:t>
            </a:r>
            <a:r>
              <a:rPr lang="en-US" dirty="0" smtClean="0"/>
              <a:t>– if there is more solute in a solution, the boiling point will increase</a:t>
            </a:r>
          </a:p>
          <a:p>
            <a:pPr lvl="1"/>
            <a:r>
              <a:rPr lang="en-US" dirty="0" smtClean="0"/>
              <a:t>Normal H2O Boiling Point = 100 </a:t>
            </a:r>
            <a:r>
              <a:rPr lang="en-US" baseline="30000" dirty="0" err="1" smtClean="0"/>
              <a:t>o</a:t>
            </a:r>
            <a:r>
              <a:rPr lang="en-US" dirty="0" err="1" smtClean="0"/>
              <a:t>C</a:t>
            </a:r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1" algn="ctr">
              <a:buNone/>
            </a:pPr>
            <a:r>
              <a:rPr lang="el-GR" sz="4000" dirty="0" smtClean="0"/>
              <a:t>Δ</a:t>
            </a:r>
            <a:r>
              <a:rPr lang="en-US" sz="4000" dirty="0" smtClean="0"/>
              <a:t>T</a:t>
            </a:r>
            <a:r>
              <a:rPr lang="en-US" sz="4000" baseline="-25000" dirty="0" smtClean="0"/>
              <a:t>b</a:t>
            </a:r>
            <a:r>
              <a:rPr lang="en-US" sz="4000" dirty="0" smtClean="0"/>
              <a:t> = </a:t>
            </a:r>
            <a:r>
              <a:rPr lang="en-US" sz="4000" dirty="0" err="1" smtClean="0"/>
              <a:t>i</a:t>
            </a:r>
            <a:r>
              <a:rPr lang="en-US" sz="4000" dirty="0" smtClean="0"/>
              <a:t> • K</a:t>
            </a:r>
            <a:r>
              <a:rPr lang="en-US" sz="4000" baseline="-25000" dirty="0" smtClean="0"/>
              <a:t>b</a:t>
            </a:r>
            <a:r>
              <a:rPr lang="en-US" sz="4000" dirty="0" smtClean="0"/>
              <a:t> • </a:t>
            </a:r>
            <a:r>
              <a:rPr lang="en-US" sz="4000" dirty="0" err="1" smtClean="0"/>
              <a:t>m</a:t>
            </a:r>
            <a:r>
              <a:rPr lang="en-US" sz="4000" baseline="-25000" dirty="0" err="1" smtClean="0"/>
              <a:t>solute</a:t>
            </a:r>
            <a:endParaRPr lang="en-US" sz="4000" baseline="-25000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K</a:t>
            </a:r>
            <a:r>
              <a:rPr lang="en-US" baseline="-25000" dirty="0" smtClean="0"/>
              <a:t>b</a:t>
            </a:r>
            <a:r>
              <a:rPr lang="en-US" dirty="0" smtClean="0"/>
              <a:t> = </a:t>
            </a:r>
            <a:r>
              <a:rPr lang="en-US" dirty="0" err="1" smtClean="0"/>
              <a:t>molal</a:t>
            </a:r>
            <a:r>
              <a:rPr lang="en-US" dirty="0" smtClean="0"/>
              <a:t> boiling point constant</a:t>
            </a:r>
          </a:p>
          <a:p>
            <a:pPr lvl="1"/>
            <a:r>
              <a:rPr lang="en-US" dirty="0" smtClean="0"/>
              <a:t>Ex. For H2O…K</a:t>
            </a:r>
            <a:r>
              <a:rPr lang="en-US" baseline="-25000" dirty="0" smtClean="0"/>
              <a:t>b</a:t>
            </a:r>
            <a:r>
              <a:rPr lang="en-US" dirty="0" smtClean="0"/>
              <a:t> = 0.512 </a:t>
            </a:r>
            <a:r>
              <a:rPr lang="en-US" baseline="30000" dirty="0" err="1" smtClean="0"/>
              <a:t>o</a:t>
            </a:r>
            <a:r>
              <a:rPr lang="en-US" dirty="0" err="1" smtClean="0"/>
              <a:t>C</a:t>
            </a:r>
            <a:r>
              <a:rPr lang="en-US" dirty="0" smtClean="0"/>
              <a:t>/m</a:t>
            </a:r>
          </a:p>
          <a:p>
            <a:pPr lvl="1"/>
            <a:r>
              <a:rPr lang="en-US" dirty="0" smtClean="0"/>
              <a:t>m = </a:t>
            </a:r>
            <a:r>
              <a:rPr lang="en-US" dirty="0" err="1" smtClean="0"/>
              <a:t>molality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514600" y="3352800"/>
            <a:ext cx="4648200" cy="1066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24471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Ionic Salts as Solutes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Ionic Salts = metal and non-metal</a:t>
            </a:r>
          </a:p>
          <a:p>
            <a:endParaRPr lang="en-US" dirty="0" smtClean="0"/>
          </a:p>
          <a:p>
            <a:r>
              <a:rPr lang="en-US" dirty="0" err="1" smtClean="0"/>
              <a:t>i</a:t>
            </a:r>
            <a:r>
              <a:rPr lang="en-US" dirty="0" smtClean="0"/>
              <a:t> =  </a:t>
            </a:r>
            <a:r>
              <a:rPr lang="en-US" b="1" i="1" dirty="0" smtClean="0"/>
              <a:t>van 't Hoff factor </a:t>
            </a:r>
            <a:r>
              <a:rPr lang="en-US" dirty="0" smtClean="0"/>
              <a:t>- Number of ionic particles in ionic salt  (“</a:t>
            </a:r>
            <a:r>
              <a:rPr lang="en-US" dirty="0" err="1" smtClean="0"/>
              <a:t>i</a:t>
            </a:r>
            <a:r>
              <a:rPr lang="en-US" dirty="0" smtClean="0"/>
              <a:t> for ionic”)</a:t>
            </a:r>
          </a:p>
          <a:p>
            <a:endParaRPr lang="en-US" dirty="0" smtClean="0"/>
          </a:p>
          <a:p>
            <a:r>
              <a:rPr lang="en-US" dirty="0" smtClean="0"/>
              <a:t>Ex. </a:t>
            </a:r>
            <a:r>
              <a:rPr lang="en-US" dirty="0" err="1" smtClean="0"/>
              <a:t>NaCl</a:t>
            </a:r>
            <a:r>
              <a:rPr lang="en-US" dirty="0" smtClean="0"/>
              <a:t> = 2 particles (Na, </a:t>
            </a:r>
            <a:r>
              <a:rPr lang="en-US" dirty="0" err="1" smtClean="0"/>
              <a:t>Cl</a:t>
            </a:r>
            <a:r>
              <a:rPr lang="en-US" dirty="0" smtClean="0"/>
              <a:t>)  </a:t>
            </a:r>
            <a:r>
              <a:rPr lang="en-US" dirty="0" smtClean="0">
                <a:sym typeface="Wingdings" pitchFamily="2" charset="2"/>
              </a:rPr>
              <a:t> (</a:t>
            </a:r>
            <a:r>
              <a:rPr lang="en-US" dirty="0" err="1" smtClean="0">
                <a:sym typeface="Wingdings" pitchFamily="2" charset="2"/>
              </a:rPr>
              <a:t>i</a:t>
            </a:r>
            <a:r>
              <a:rPr lang="en-US" dirty="0" smtClean="0">
                <a:sym typeface="Wingdings" pitchFamily="2" charset="2"/>
              </a:rPr>
              <a:t> = 2)</a:t>
            </a:r>
            <a:endParaRPr lang="en-US" dirty="0" smtClean="0"/>
          </a:p>
          <a:p>
            <a:r>
              <a:rPr lang="en-US" dirty="0" smtClean="0"/>
              <a:t>Ex. MgCl2 = 3 particles (Mg, </a:t>
            </a:r>
            <a:r>
              <a:rPr lang="en-US" dirty="0" err="1" smtClean="0"/>
              <a:t>Cl</a:t>
            </a:r>
            <a:r>
              <a:rPr lang="en-US" dirty="0" smtClean="0"/>
              <a:t>, </a:t>
            </a:r>
            <a:r>
              <a:rPr lang="en-US" dirty="0" err="1" smtClean="0"/>
              <a:t>Cl</a:t>
            </a:r>
            <a:r>
              <a:rPr lang="en-US" dirty="0" smtClean="0"/>
              <a:t>) </a:t>
            </a:r>
            <a:r>
              <a:rPr lang="en-US" dirty="0" smtClean="0">
                <a:sym typeface="Wingdings" pitchFamily="2" charset="2"/>
              </a:rPr>
              <a:t> (</a:t>
            </a:r>
            <a:r>
              <a:rPr lang="en-US" dirty="0" err="1" smtClean="0">
                <a:sym typeface="Wingdings" pitchFamily="2" charset="2"/>
              </a:rPr>
              <a:t>i</a:t>
            </a:r>
            <a:r>
              <a:rPr lang="en-US" dirty="0" smtClean="0">
                <a:sym typeface="Wingdings" pitchFamily="2" charset="2"/>
              </a:rPr>
              <a:t> = 3)</a:t>
            </a:r>
            <a:endParaRPr lang="en-US" dirty="0" smtClean="0"/>
          </a:p>
          <a:p>
            <a:r>
              <a:rPr lang="en-US" dirty="0" smtClean="0"/>
              <a:t>Ex. CaSO4 = 2 particles (Ca, SO4) </a:t>
            </a:r>
            <a:r>
              <a:rPr lang="en-US" dirty="0" smtClean="0">
                <a:sym typeface="Wingdings" pitchFamily="2" charset="2"/>
              </a:rPr>
              <a:t> (</a:t>
            </a:r>
            <a:r>
              <a:rPr lang="en-US" dirty="0" err="1" smtClean="0">
                <a:sym typeface="Wingdings" pitchFamily="2" charset="2"/>
              </a:rPr>
              <a:t>i</a:t>
            </a:r>
            <a:r>
              <a:rPr lang="en-US" dirty="0" smtClean="0">
                <a:sym typeface="Wingdings" pitchFamily="2" charset="2"/>
              </a:rPr>
              <a:t> = 2)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Covalent compounds – </a:t>
            </a:r>
            <a:r>
              <a:rPr lang="en-US" dirty="0" err="1" smtClean="0"/>
              <a:t>i</a:t>
            </a:r>
            <a:r>
              <a:rPr lang="en-US" dirty="0" smtClean="0"/>
              <a:t> = 1</a:t>
            </a:r>
          </a:p>
        </p:txBody>
      </p:sp>
    </p:spTree>
    <p:extLst>
      <p:ext uri="{BB962C8B-B14F-4D97-AF65-F5344CB8AC3E}">
        <p14:creationId xmlns:p14="http://schemas.microsoft.com/office/powerpoint/2010/main" xmlns="" val="1715882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You have one beaker containing 100 grams of water and 25 grams of </a:t>
            </a:r>
            <a:r>
              <a:rPr lang="en-US" sz="3200" dirty="0" err="1" smtClean="0"/>
              <a:t>NaCl</a:t>
            </a:r>
            <a:r>
              <a:rPr lang="en-US" sz="3200" dirty="0" smtClean="0"/>
              <a:t>.  How will the salt affect the boiling point of water?  By how much</a:t>
            </a:r>
            <a:r>
              <a:rPr lang="en-US" sz="3200" dirty="0" smtClean="0"/>
              <a:t>? (K</a:t>
            </a:r>
            <a:r>
              <a:rPr lang="en-US" sz="3200" baseline="-25000" dirty="0" smtClean="0"/>
              <a:t>b</a:t>
            </a:r>
            <a:r>
              <a:rPr lang="en-US" sz="3200" dirty="0" smtClean="0"/>
              <a:t> = 0.512 </a:t>
            </a:r>
            <a:r>
              <a:rPr lang="en-US" sz="3200" baseline="30000" dirty="0" err="1" smtClean="0"/>
              <a:t>o</a:t>
            </a:r>
            <a:r>
              <a:rPr lang="en-US" sz="3200" dirty="0" err="1" smtClean="0"/>
              <a:t>C</a:t>
            </a:r>
            <a:r>
              <a:rPr lang="en-US" sz="3200" dirty="0" smtClean="0"/>
              <a:t>/m)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xmlns="" val="2483741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Quick Quiz #2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686800" cy="4693920"/>
          </a:xfrm>
        </p:spPr>
        <p:txBody>
          <a:bodyPr>
            <a:normAutofit/>
          </a:bodyPr>
          <a:lstStyle/>
          <a:p>
            <a:r>
              <a:rPr lang="en-US" dirty="0" smtClean="0"/>
              <a:t>You are dissolving 60.0 grams of CH</a:t>
            </a:r>
            <a:r>
              <a:rPr lang="en-US" baseline="-25000" dirty="0" smtClean="0"/>
              <a:t>4</a:t>
            </a:r>
            <a:r>
              <a:rPr lang="en-US" dirty="0" smtClean="0"/>
              <a:t> into 100. </a:t>
            </a:r>
            <a:r>
              <a:rPr lang="en-US" dirty="0" err="1" smtClean="0"/>
              <a:t>mL</a:t>
            </a:r>
            <a:r>
              <a:rPr lang="en-US" dirty="0" smtClean="0"/>
              <a:t> of ethanol.  If the density of ethanol is 0.789 g/</a:t>
            </a:r>
            <a:r>
              <a:rPr lang="en-US" dirty="0" err="1" smtClean="0"/>
              <a:t>mL</a:t>
            </a:r>
            <a:r>
              <a:rPr lang="en-US" dirty="0" smtClean="0"/>
              <a:t>, find the </a:t>
            </a:r>
            <a:r>
              <a:rPr lang="en-US" dirty="0" err="1" smtClean="0"/>
              <a:t>molality</a:t>
            </a:r>
            <a:r>
              <a:rPr lang="en-US" dirty="0" smtClean="0"/>
              <a:t> of this solution.</a:t>
            </a:r>
          </a:p>
          <a:p>
            <a:pPr lvl="0">
              <a:buNone/>
            </a:pPr>
            <a:endParaRPr lang="en-US" dirty="0" smtClean="0"/>
          </a:p>
          <a:p>
            <a:pPr lvl="0">
              <a:buNone/>
            </a:pPr>
            <a:endParaRPr lang="en-US" dirty="0" smtClean="0"/>
          </a:p>
          <a:p>
            <a:r>
              <a:rPr lang="en-US" dirty="0" smtClean="0"/>
              <a:t>Find the value of </a:t>
            </a:r>
            <a:r>
              <a:rPr lang="en-US" dirty="0" err="1" smtClean="0"/>
              <a:t>i</a:t>
            </a:r>
            <a:r>
              <a:rPr lang="en-US" dirty="0" smtClean="0"/>
              <a:t> for the following:  CaSO</a:t>
            </a:r>
            <a:r>
              <a:rPr lang="en-US" baseline="-25000" dirty="0" smtClean="0"/>
              <a:t>4</a:t>
            </a:r>
            <a:r>
              <a:rPr lang="en-US" dirty="0" smtClean="0"/>
              <a:t>, BeCl</a:t>
            </a:r>
            <a:r>
              <a:rPr lang="en-US" baseline="-25000" dirty="0" smtClean="0"/>
              <a:t>2</a:t>
            </a:r>
            <a:r>
              <a:rPr lang="en-US" dirty="0" smtClean="0"/>
              <a:t>, </a:t>
            </a:r>
            <a:r>
              <a:rPr lang="en-US" dirty="0" smtClean="0"/>
              <a:t>CH</a:t>
            </a:r>
            <a:r>
              <a:rPr lang="en-US" baseline="-25000" dirty="0" smtClean="0"/>
              <a:t>4</a:t>
            </a:r>
            <a:endParaRPr lang="en-US" dirty="0" smtClean="0"/>
          </a:p>
          <a:p>
            <a:pPr lvl="0"/>
            <a:endParaRPr lang="en-US" dirty="0" smtClean="0"/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What </a:t>
            </a:r>
            <a:r>
              <a:rPr lang="en-US" dirty="0" smtClean="0"/>
              <a:t>is the </a:t>
            </a:r>
            <a:r>
              <a:rPr lang="en-US" dirty="0" smtClean="0"/>
              <a:t>freezing point change of </a:t>
            </a:r>
            <a:r>
              <a:rPr lang="en-US" dirty="0" smtClean="0"/>
              <a:t>a solution containing 52.0 g MgSO</a:t>
            </a:r>
            <a:r>
              <a:rPr lang="en-US" baseline="-25000" dirty="0" smtClean="0"/>
              <a:t>4</a:t>
            </a:r>
            <a:r>
              <a:rPr lang="en-US" dirty="0" smtClean="0"/>
              <a:t> and 334 g H</a:t>
            </a:r>
            <a:r>
              <a:rPr lang="en-US" baseline="-25000" dirty="0" smtClean="0"/>
              <a:t>2</a:t>
            </a:r>
            <a:r>
              <a:rPr lang="en-US" dirty="0" smtClean="0"/>
              <a:t>O?  (</a:t>
            </a:r>
            <a:r>
              <a:rPr lang="en-US" dirty="0" err="1" smtClean="0"/>
              <a:t>K</a:t>
            </a:r>
            <a:r>
              <a:rPr lang="en-US" baseline="-25000" dirty="0" err="1" smtClean="0"/>
              <a:t>f</a:t>
            </a:r>
            <a:r>
              <a:rPr lang="en-US" dirty="0" smtClean="0"/>
              <a:t> </a:t>
            </a:r>
            <a:r>
              <a:rPr lang="en-US" dirty="0" smtClean="0"/>
              <a:t>= </a:t>
            </a:r>
            <a:r>
              <a:rPr lang="en-US" dirty="0" smtClean="0"/>
              <a:t>1.86 </a:t>
            </a:r>
            <a:r>
              <a:rPr lang="en-US" baseline="30000" dirty="0" err="1" smtClean="0"/>
              <a:t>o</a:t>
            </a:r>
            <a:r>
              <a:rPr lang="en-US" dirty="0" err="1" smtClean="0"/>
              <a:t>C</a:t>
            </a:r>
            <a:r>
              <a:rPr lang="en-US" dirty="0" smtClean="0"/>
              <a:t>/m</a:t>
            </a:r>
            <a:r>
              <a:rPr lang="en-US" dirty="0" smtClean="0"/>
              <a:t>)</a:t>
            </a:r>
          </a:p>
          <a:p>
            <a:pPr lvl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12 on 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The density of ethanol is 0.789 g/</a:t>
            </a:r>
            <a:r>
              <a:rPr lang="en-US" sz="3200" dirty="0" err="1" smtClean="0"/>
              <a:t>mL.</a:t>
            </a:r>
            <a:r>
              <a:rPr lang="en-US" sz="3200" dirty="0" smtClean="0"/>
              <a:t>  How many grams of ethanol should be mixed with 225 </a:t>
            </a:r>
            <a:r>
              <a:rPr lang="en-US" sz="3200" dirty="0" err="1" smtClean="0"/>
              <a:t>mL</a:t>
            </a:r>
            <a:r>
              <a:rPr lang="en-US" sz="3200" dirty="0" smtClean="0"/>
              <a:t> of water to make a 4.5% by volume mixture?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 Up </a:t>
            </a:r>
            <a:r>
              <a:rPr lang="en-US" dirty="0" smtClean="0"/>
              <a:t>#5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How would adding 100 </a:t>
            </a:r>
            <a:r>
              <a:rPr lang="en-US" dirty="0" err="1" smtClean="0"/>
              <a:t>mL</a:t>
            </a:r>
            <a:r>
              <a:rPr lang="en-US" dirty="0" smtClean="0"/>
              <a:t> to a 200 </a:t>
            </a:r>
            <a:r>
              <a:rPr lang="en-US" dirty="0" err="1" smtClean="0"/>
              <a:t>mL</a:t>
            </a:r>
            <a:r>
              <a:rPr lang="en-US" dirty="0" smtClean="0"/>
              <a:t>, 0.500M solution affect its concentration?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You dissolve 50. grams of CaCl2 into ethanol to form a 25% by mass solution.  How much ethanol was added to this solution, in grams?  What is the volume of this ethanol, given the density of ethanol of .789 g/</a:t>
            </a:r>
            <a:r>
              <a:rPr lang="en-US" dirty="0" err="1" smtClean="0"/>
              <a:t>mL.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How can you tell the difference between an ionic compound and a covalent compound?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249309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16.4 </a:t>
            </a:r>
            <a:r>
              <a:rPr lang="en-US" dirty="0" err="1" smtClean="0"/>
              <a:t>Colligative</a:t>
            </a:r>
            <a:r>
              <a:rPr lang="en-US" dirty="0" smtClean="0"/>
              <a:t> Properties and </a:t>
            </a:r>
            <a:r>
              <a:rPr lang="en-US" dirty="0" err="1" smtClean="0"/>
              <a:t>Molality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3400" y="4114800"/>
            <a:ext cx="7854696" cy="1752600"/>
          </a:xfrm>
        </p:spPr>
        <p:txBody>
          <a:bodyPr/>
          <a:lstStyle/>
          <a:p>
            <a:r>
              <a:rPr lang="en-US" dirty="0" smtClean="0"/>
              <a:t>Nope, that isn’t a typo.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48052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1143000"/>
          </a:xfrm>
        </p:spPr>
        <p:txBody>
          <a:bodyPr/>
          <a:lstStyle/>
          <a:p>
            <a:r>
              <a:rPr lang="en-US" dirty="0" smtClean="0"/>
              <a:t>Formulas Thus Far: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534400" cy="5486400"/>
          </a:xfrm>
        </p:spPr>
        <p:txBody>
          <a:bodyPr>
            <a:normAutofit/>
          </a:bodyPr>
          <a:lstStyle/>
          <a:p>
            <a:pPr>
              <a:buNone/>
            </a:pPr>
            <a:endParaRPr lang="en-US" dirty="0" smtClean="0"/>
          </a:p>
          <a:p>
            <a:r>
              <a:rPr lang="en-US" dirty="0" err="1" smtClean="0"/>
              <a:t>Molarity</a:t>
            </a:r>
            <a:r>
              <a:rPr lang="en-US" dirty="0" smtClean="0"/>
              <a:t>/Concentration (M) = mol/L</a:t>
            </a:r>
          </a:p>
          <a:p>
            <a:endParaRPr lang="en-US" dirty="0" smtClean="0"/>
          </a:p>
          <a:p>
            <a:r>
              <a:rPr lang="en-US" dirty="0" smtClean="0"/>
              <a:t>Dilutions:  M1V1 = </a:t>
            </a:r>
            <a:r>
              <a:rPr lang="en-US" dirty="0" smtClean="0"/>
              <a:t>M2V2   (comparing/changing)</a:t>
            </a:r>
            <a:endParaRPr lang="en-US" dirty="0" smtClean="0"/>
          </a:p>
          <a:p>
            <a:pPr lvl="1"/>
            <a:r>
              <a:rPr lang="en-US" dirty="0" smtClean="0"/>
              <a:t>Inverse relationship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Percent by mass:  Mass solute/Mass solution x 100%</a:t>
            </a:r>
          </a:p>
          <a:p>
            <a:r>
              <a:rPr lang="en-US" dirty="0" smtClean="0"/>
              <a:t>Percent by volume: Vol. solute/Vol. solution x 100%</a:t>
            </a:r>
          </a:p>
          <a:p>
            <a:pPr lvl="1"/>
            <a:r>
              <a:rPr lang="en-US" dirty="0" smtClean="0"/>
              <a:t>Solution = Solute + Solvent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15376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 Up #6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935480"/>
            <a:ext cx="8915400" cy="4922520"/>
          </a:xfrm>
        </p:spPr>
        <p:txBody>
          <a:bodyPr>
            <a:normAutofit/>
          </a:bodyPr>
          <a:lstStyle/>
          <a:p>
            <a:r>
              <a:rPr lang="en-US" dirty="0" smtClean="0"/>
              <a:t>Write out the formulas for </a:t>
            </a:r>
            <a:r>
              <a:rPr lang="en-US" dirty="0" err="1" smtClean="0"/>
              <a:t>molality</a:t>
            </a:r>
            <a:r>
              <a:rPr lang="en-US" dirty="0" smtClean="0"/>
              <a:t> and </a:t>
            </a:r>
            <a:r>
              <a:rPr lang="en-US" dirty="0" err="1" smtClean="0"/>
              <a:t>molarity</a:t>
            </a:r>
            <a:r>
              <a:rPr lang="en-US" dirty="0" smtClean="0"/>
              <a:t>, and identify the similarities and differences between them.</a:t>
            </a:r>
          </a:p>
          <a:p>
            <a:endParaRPr lang="en-US" dirty="0" smtClean="0"/>
          </a:p>
          <a:p>
            <a:r>
              <a:rPr lang="en-US" dirty="0" smtClean="0"/>
              <a:t>Write the formula you would use in the following scenarios:</a:t>
            </a:r>
          </a:p>
          <a:p>
            <a:pPr lvl="1"/>
            <a:r>
              <a:rPr lang="en-US" dirty="0" smtClean="0"/>
              <a:t>Change in volume, affecting the concentration</a:t>
            </a:r>
          </a:p>
          <a:p>
            <a:pPr lvl="1"/>
            <a:r>
              <a:rPr lang="en-US" dirty="0" smtClean="0"/>
              <a:t>Measuring the concentration</a:t>
            </a:r>
          </a:p>
          <a:p>
            <a:pPr lvl="1"/>
            <a:r>
              <a:rPr lang="en-US" dirty="0" smtClean="0"/>
              <a:t>Measuring % by mass.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How many milliliters of ethanol should be mixed with 225 </a:t>
            </a:r>
            <a:r>
              <a:rPr lang="en-US" dirty="0" err="1" smtClean="0"/>
              <a:t>mL</a:t>
            </a:r>
            <a:r>
              <a:rPr lang="en-US" dirty="0" smtClean="0"/>
              <a:t> of water to make a 4.5% by volume mixture?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Molality</a:t>
            </a:r>
            <a:r>
              <a:rPr lang="en-US" dirty="0" smtClean="0"/>
              <a:t> (m)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u="sng" dirty="0" err="1" smtClean="0"/>
              <a:t>Molality</a:t>
            </a:r>
            <a:r>
              <a:rPr lang="en-US" dirty="0" smtClean="0"/>
              <a:t> (m)– another way of measuring concentration of a solution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Density of water = 1.00 g/</a:t>
            </a:r>
            <a:r>
              <a:rPr lang="en-US" dirty="0" err="1" smtClean="0"/>
              <a:t>mL</a:t>
            </a:r>
            <a:r>
              <a:rPr lang="en-US" dirty="0" smtClean="0"/>
              <a:t>  (usually)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pic>
        <p:nvPicPr>
          <p:cNvPr id="36866" name="Picture 2" descr="http://www.chemistrytutorials.org/images/stories/solutions/molality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3352800"/>
            <a:ext cx="4724400" cy="10668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429142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856488"/>
          </a:xfrm>
        </p:spPr>
        <p:txBody>
          <a:bodyPr/>
          <a:lstStyle/>
          <a:p>
            <a:r>
              <a:rPr lang="en-US" dirty="0" smtClean="0"/>
              <a:t>Warm Up #7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029200"/>
          </a:xfrm>
        </p:spPr>
        <p:txBody>
          <a:bodyPr>
            <a:normAutofit lnSpcReduction="10000"/>
          </a:bodyPr>
          <a:lstStyle/>
          <a:p>
            <a:r>
              <a:rPr lang="en-US" sz="3200" dirty="0" smtClean="0"/>
              <a:t>What is the </a:t>
            </a:r>
            <a:r>
              <a:rPr lang="en-US" sz="3200" dirty="0" err="1" smtClean="0"/>
              <a:t>molality</a:t>
            </a:r>
            <a:r>
              <a:rPr lang="en-US" sz="3200" dirty="0" smtClean="0"/>
              <a:t> of a solution that contains 80.0 g Al2(SO4)3 in 625 g H2O?</a:t>
            </a:r>
          </a:p>
          <a:p>
            <a:endParaRPr lang="en-US" sz="3200" dirty="0" smtClean="0"/>
          </a:p>
          <a:p>
            <a:r>
              <a:rPr lang="en-US" sz="3200" dirty="0" smtClean="0"/>
              <a:t>If you have 65 grams of KNO3 in a 320 gram solution with water.  Calculate the </a:t>
            </a:r>
            <a:r>
              <a:rPr lang="en-US" sz="3200" dirty="0" err="1" smtClean="0"/>
              <a:t>molality</a:t>
            </a:r>
            <a:r>
              <a:rPr lang="en-US" sz="3200" dirty="0" smtClean="0"/>
              <a:t> of the solution.</a:t>
            </a:r>
          </a:p>
          <a:p>
            <a:endParaRPr lang="en-US" sz="3200" dirty="0" smtClean="0"/>
          </a:p>
          <a:p>
            <a:r>
              <a:rPr lang="en-US" sz="3200" dirty="0" smtClean="0"/>
              <a:t>How would the volume be affected if the concentration changed from 0.45 M to a 1.45 M solution?  Your starting volume is 200 </a:t>
            </a:r>
            <a:r>
              <a:rPr lang="en-US" sz="3200" dirty="0" err="1" smtClean="0"/>
              <a:t>mL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Colligative</a:t>
            </a:r>
            <a:r>
              <a:rPr lang="en-US" dirty="0" smtClean="0"/>
              <a:t> Properties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u="sng" dirty="0" err="1" smtClean="0"/>
              <a:t>Colligative</a:t>
            </a:r>
            <a:r>
              <a:rPr lang="en-US" b="1" u="sng" dirty="0" smtClean="0"/>
              <a:t> Properties </a:t>
            </a:r>
            <a:r>
              <a:rPr lang="en-US" dirty="0" smtClean="0"/>
              <a:t>– things that are influenced by the amount of solute in a solution.</a:t>
            </a:r>
          </a:p>
          <a:p>
            <a:endParaRPr lang="en-US" dirty="0" smtClean="0"/>
          </a:p>
          <a:p>
            <a:r>
              <a:rPr lang="en-US" dirty="0" smtClean="0"/>
              <a:t>Vapor Pressure (related to boiling point)</a:t>
            </a:r>
          </a:p>
          <a:p>
            <a:endParaRPr lang="en-US" dirty="0" smtClean="0"/>
          </a:p>
          <a:p>
            <a:r>
              <a:rPr lang="en-US" dirty="0" smtClean="0"/>
              <a:t>Boiling Point</a:t>
            </a:r>
          </a:p>
          <a:p>
            <a:endParaRPr lang="en-US" dirty="0" smtClean="0"/>
          </a:p>
          <a:p>
            <a:r>
              <a:rPr lang="en-US" dirty="0" smtClean="0"/>
              <a:t>Freezing/Melting Point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676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Freezing Point Depression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617720"/>
          </a:xfrm>
        </p:spPr>
        <p:txBody>
          <a:bodyPr>
            <a:normAutofit lnSpcReduction="10000"/>
          </a:bodyPr>
          <a:lstStyle/>
          <a:p>
            <a:r>
              <a:rPr lang="en-US" b="1" u="sng" dirty="0" smtClean="0"/>
              <a:t>Freezing Point Depression </a:t>
            </a:r>
            <a:r>
              <a:rPr lang="en-US" dirty="0" smtClean="0"/>
              <a:t>– if there are more solute particles in solution, freezing point goes DOWN.</a:t>
            </a:r>
          </a:p>
          <a:p>
            <a:pPr lvl="1"/>
            <a:r>
              <a:rPr lang="en-US" dirty="0" smtClean="0"/>
              <a:t>Normal freezing point of H2O = </a:t>
            </a:r>
            <a:r>
              <a:rPr lang="en-US" dirty="0" err="1" smtClean="0"/>
              <a:t>O</a:t>
            </a:r>
            <a:r>
              <a:rPr lang="en-US" baseline="30000" dirty="0" err="1" smtClean="0"/>
              <a:t>o</a:t>
            </a:r>
            <a:r>
              <a:rPr lang="en-US" dirty="0" err="1" smtClean="0"/>
              <a:t>C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algn="ctr">
              <a:buNone/>
            </a:pPr>
            <a:r>
              <a:rPr lang="en-US" sz="4700" dirty="0" err="1" smtClean="0"/>
              <a:t>ΔT</a:t>
            </a:r>
            <a:r>
              <a:rPr lang="en-US" sz="4700" baseline="-25000" dirty="0" err="1" smtClean="0"/>
              <a:t>f</a:t>
            </a:r>
            <a:r>
              <a:rPr lang="en-US" sz="4700" dirty="0" smtClean="0"/>
              <a:t> = </a:t>
            </a:r>
            <a:r>
              <a:rPr lang="en-US" sz="4700" dirty="0" err="1" smtClean="0"/>
              <a:t>i</a:t>
            </a:r>
            <a:r>
              <a:rPr lang="en-US" sz="4700" dirty="0" smtClean="0"/>
              <a:t> • </a:t>
            </a:r>
            <a:r>
              <a:rPr lang="en-US" sz="4700" dirty="0" err="1" smtClean="0"/>
              <a:t>K</a:t>
            </a:r>
            <a:r>
              <a:rPr lang="en-US" sz="4700" baseline="-25000" dirty="0" err="1" smtClean="0"/>
              <a:t>f</a:t>
            </a:r>
            <a:r>
              <a:rPr lang="en-US" sz="4700" dirty="0" smtClean="0"/>
              <a:t> • </a:t>
            </a:r>
            <a:r>
              <a:rPr lang="en-US" sz="4700" dirty="0" err="1" smtClean="0"/>
              <a:t>m</a:t>
            </a:r>
            <a:r>
              <a:rPr lang="en-US" sz="4700" baseline="-25000" dirty="0" err="1" smtClean="0"/>
              <a:t>solute</a:t>
            </a:r>
            <a:endParaRPr lang="en-US" sz="4700" baseline="-25000" dirty="0" smtClean="0"/>
          </a:p>
          <a:p>
            <a:pPr>
              <a:buNone/>
            </a:pPr>
            <a:endParaRPr lang="en-US" dirty="0" smtClean="0"/>
          </a:p>
          <a:p>
            <a:r>
              <a:rPr lang="el-GR" dirty="0" smtClean="0"/>
              <a:t>Δ</a:t>
            </a:r>
            <a:r>
              <a:rPr lang="en-US" dirty="0" smtClean="0"/>
              <a:t>T = CHANGE in temperature</a:t>
            </a:r>
          </a:p>
          <a:p>
            <a:r>
              <a:rPr lang="en-US" dirty="0" err="1" smtClean="0"/>
              <a:t>K</a:t>
            </a:r>
            <a:r>
              <a:rPr lang="en-US" baseline="-25000" dirty="0" err="1" smtClean="0"/>
              <a:t>f</a:t>
            </a:r>
            <a:r>
              <a:rPr lang="en-US" dirty="0" smtClean="0"/>
              <a:t> = </a:t>
            </a:r>
            <a:r>
              <a:rPr lang="en-US" dirty="0" err="1" smtClean="0"/>
              <a:t>molal</a:t>
            </a:r>
            <a:r>
              <a:rPr lang="en-US" dirty="0" smtClean="0"/>
              <a:t> freezing point constant</a:t>
            </a:r>
          </a:p>
          <a:p>
            <a:pPr lvl="1"/>
            <a:r>
              <a:rPr lang="en-US" dirty="0" smtClean="0"/>
              <a:t>Ex. </a:t>
            </a:r>
            <a:r>
              <a:rPr lang="en-US" dirty="0" err="1" smtClean="0"/>
              <a:t>K</a:t>
            </a:r>
            <a:r>
              <a:rPr lang="en-US" baseline="-25000" dirty="0" err="1" smtClean="0"/>
              <a:t>f</a:t>
            </a:r>
            <a:r>
              <a:rPr lang="en-US" dirty="0" smtClean="0"/>
              <a:t> for H2O = 1.86 </a:t>
            </a:r>
            <a:r>
              <a:rPr lang="en-US" baseline="30000" dirty="0" err="1" smtClean="0"/>
              <a:t>o</a:t>
            </a:r>
            <a:r>
              <a:rPr lang="en-US" dirty="0" err="1" smtClean="0"/>
              <a:t>C</a:t>
            </a:r>
            <a:r>
              <a:rPr lang="en-US" dirty="0" smtClean="0"/>
              <a:t>/m</a:t>
            </a:r>
          </a:p>
          <a:p>
            <a:r>
              <a:rPr lang="en-US" dirty="0" smtClean="0"/>
              <a:t>m = </a:t>
            </a:r>
            <a:r>
              <a:rPr lang="en-US" dirty="0" err="1" smtClean="0"/>
              <a:t>molality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524000" y="3200400"/>
            <a:ext cx="5791200" cy="1447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7962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4744</TotalTime>
  <Words>704</Words>
  <Application>Microsoft Office PowerPoint</Application>
  <PresentationFormat>On-screen Show (4:3)</PresentationFormat>
  <Paragraphs>105</Paragraphs>
  <Slides>14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Flow</vt:lpstr>
      <vt:lpstr>Warm Up # 4 </vt:lpstr>
      <vt:lpstr>Warm Up #5</vt:lpstr>
      <vt:lpstr>16.4 Colligative Properties and Molality</vt:lpstr>
      <vt:lpstr>Formulas Thus Far:</vt:lpstr>
      <vt:lpstr>Warm Up #6</vt:lpstr>
      <vt:lpstr>Molality (m)</vt:lpstr>
      <vt:lpstr>Warm Up #7</vt:lpstr>
      <vt:lpstr>Colligative Properties</vt:lpstr>
      <vt:lpstr>Freezing Point Depression</vt:lpstr>
      <vt:lpstr>Boiling Point Elevation</vt:lpstr>
      <vt:lpstr>Ionic Salts as Solutes</vt:lpstr>
      <vt:lpstr>Practice Problem</vt:lpstr>
      <vt:lpstr>Quick Quiz #2</vt:lpstr>
      <vt:lpstr>Question 12 on Homework</vt:lpstr>
    </vt:vector>
  </TitlesOfParts>
  <Company>BHUSD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 Up # 5 </dc:title>
  <dc:creator>GL</dc:creator>
  <cp:lastModifiedBy>Windows User</cp:lastModifiedBy>
  <cp:revision>332</cp:revision>
  <dcterms:created xsi:type="dcterms:W3CDTF">2013-03-08T20:58:43Z</dcterms:created>
  <dcterms:modified xsi:type="dcterms:W3CDTF">2014-02-28T23:22:41Z</dcterms:modified>
</cp:coreProperties>
</file>