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9" r:id="rId4"/>
    <p:sldId id="258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EB0778-E526-4F64-A9FF-1BE27AB1350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C13ABE-FE81-4805-8CFF-F485DD749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100" dirty="0" smtClean="0"/>
              <a:t>What is a catalyst?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dirty="0" smtClean="0"/>
              <a:t>In the words “endothermic” and “exothermic,” what do you think the prefixes “</a:t>
            </a:r>
            <a:r>
              <a:rPr lang="en-US" sz="4100" dirty="0" err="1" smtClean="0"/>
              <a:t>endo</a:t>
            </a:r>
            <a:r>
              <a:rPr lang="en-US" sz="4100" dirty="0" smtClean="0"/>
              <a:t>” and “</a:t>
            </a:r>
            <a:r>
              <a:rPr lang="en-US" sz="4100" dirty="0" err="1" smtClean="0"/>
              <a:t>exo</a:t>
            </a:r>
            <a:r>
              <a:rPr lang="en-US" sz="4100" dirty="0" smtClean="0"/>
              <a:t>” mean?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dirty="0" smtClean="0"/>
              <a:t>What does the Law of Conservation of Mass/Energy state?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dirty="0" smtClean="0"/>
              <a:t>Finally, what does the </a:t>
            </a:r>
            <a:r>
              <a:rPr lang="el-GR" sz="4100" dirty="0" smtClean="0">
                <a:latin typeface="Constantia"/>
              </a:rPr>
              <a:t>Δ</a:t>
            </a:r>
            <a:r>
              <a:rPr lang="en-US" sz="4100" dirty="0" smtClean="0">
                <a:latin typeface="Perpetua" pitchFamily="18" charset="0"/>
              </a:rPr>
              <a:t> symbol mean?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Thermochemistry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17.1 and 17.2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gcserevision101.files.wordpress.com/2009/02/energy-level-diagram-activation-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1" y="1524000"/>
            <a:ext cx="48768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Laying the Foundations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466344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Thermochemistry</a:t>
            </a:r>
            <a:r>
              <a:rPr lang="en-US" dirty="0" smtClean="0"/>
              <a:t> – study of energy changes in a chemical reaction</a:t>
            </a:r>
          </a:p>
          <a:p>
            <a:endParaRPr lang="en-US" dirty="0" smtClean="0"/>
          </a:p>
          <a:p>
            <a:r>
              <a:rPr lang="en-US" dirty="0" smtClean="0"/>
              <a:t>Reaction requires </a:t>
            </a:r>
            <a:r>
              <a:rPr lang="en-US" b="1" u="sng" dirty="0" smtClean="0"/>
              <a:t>Activation Energy </a:t>
            </a:r>
            <a:r>
              <a:rPr lang="en-US" dirty="0" smtClean="0"/>
              <a:t>– energy required to start a chemical reaction</a:t>
            </a:r>
          </a:p>
          <a:p>
            <a:pPr lvl="1"/>
            <a:r>
              <a:rPr lang="en-US" b="1" u="sng" dirty="0" smtClean="0"/>
              <a:t>Catalyst</a:t>
            </a:r>
            <a:r>
              <a:rPr lang="en-US" dirty="0" smtClean="0"/>
              <a:t> – speeds up reaction by </a:t>
            </a:r>
            <a:r>
              <a:rPr lang="en-US" i="1" dirty="0" smtClean="0"/>
              <a:t>lowering activation energy</a:t>
            </a:r>
          </a:p>
          <a:p>
            <a:endParaRPr lang="en-US" dirty="0" smtClean="0"/>
          </a:p>
          <a:p>
            <a:r>
              <a:rPr lang="en-US" b="1" u="sng" dirty="0" smtClean="0"/>
              <a:t>Heat</a:t>
            </a:r>
            <a:r>
              <a:rPr lang="en-US" dirty="0" smtClean="0"/>
              <a:t> (</a:t>
            </a:r>
            <a:r>
              <a:rPr lang="en-US" b="1" dirty="0" smtClean="0"/>
              <a:t>q</a:t>
            </a:r>
            <a:r>
              <a:rPr lang="en-US" dirty="0" smtClean="0"/>
              <a:t>) – energy transferred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Measured in: </a:t>
            </a:r>
            <a:r>
              <a:rPr lang="en-US" b="1" u="sng" dirty="0" smtClean="0"/>
              <a:t>JOULES </a:t>
            </a:r>
            <a:r>
              <a:rPr lang="en-US" dirty="0" smtClean="0"/>
              <a:t>or </a:t>
            </a:r>
            <a:r>
              <a:rPr lang="en-US" b="1" u="sng" dirty="0" smtClean="0"/>
              <a:t>c</a:t>
            </a:r>
            <a:r>
              <a:rPr lang="en-US" b="1" u="sng" dirty="0" smtClean="0"/>
              <a:t>alories</a:t>
            </a:r>
            <a:endParaRPr lang="en-US" b="1" u="sng" dirty="0" smtClean="0"/>
          </a:p>
          <a:p>
            <a:pPr lvl="1"/>
            <a:r>
              <a:rPr lang="en-US" dirty="0" smtClean="0"/>
              <a:t>1 cal = 4.184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44562"/>
          </a:xfrm>
        </p:spPr>
        <p:txBody>
          <a:bodyPr/>
          <a:lstStyle/>
          <a:p>
            <a:r>
              <a:rPr lang="en-US" dirty="0" smtClean="0"/>
              <a:t>Laws of </a:t>
            </a:r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304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Law </a:t>
            </a:r>
          </a:p>
          <a:p>
            <a:r>
              <a:rPr lang="en-US" sz="2800" b="1" u="sng" dirty="0" smtClean="0"/>
              <a:t>Law of Conservation of Energy </a:t>
            </a:r>
            <a:r>
              <a:rPr lang="en-US" sz="2800" b="1" dirty="0" smtClean="0"/>
              <a:t>- </a:t>
            </a:r>
            <a:r>
              <a:rPr lang="en-US" sz="2800" dirty="0" smtClean="0"/>
              <a:t>energy can not be created or destroyed.</a:t>
            </a:r>
          </a:p>
          <a:p>
            <a:pPr lvl="1"/>
            <a:r>
              <a:rPr lang="en-US" dirty="0" smtClean="0"/>
              <a:t>It just changes forms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Law</a:t>
            </a:r>
          </a:p>
          <a:p>
            <a:r>
              <a:rPr lang="en-US" sz="2800" b="1" u="sng" dirty="0" smtClean="0"/>
              <a:t>Law of Energy Transfer  </a:t>
            </a:r>
            <a:r>
              <a:rPr lang="en-US" sz="2800" b="1" dirty="0" smtClean="0"/>
              <a:t>- </a:t>
            </a:r>
            <a:r>
              <a:rPr lang="en-US" sz="2800" dirty="0" smtClean="0"/>
              <a:t>the flow of energy always results in heat loss</a:t>
            </a:r>
          </a:p>
          <a:p>
            <a:pPr lvl="1"/>
            <a:r>
              <a:rPr lang="en-US" dirty="0" smtClean="0"/>
              <a:t>Not 100% efficient</a:t>
            </a:r>
            <a:endParaRPr lang="en-US" dirty="0"/>
          </a:p>
        </p:txBody>
      </p:sp>
      <p:pic>
        <p:nvPicPr>
          <p:cNvPr id="5122" name="Picture 2" descr="http://www.stmary.ws/highschool/physics/home/notes/energy/conservation%20of%20energ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8610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Endothermic Reaction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876800" cy="5410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Endothermic</a:t>
            </a:r>
            <a:r>
              <a:rPr lang="en-US" dirty="0" smtClean="0"/>
              <a:t> </a:t>
            </a:r>
            <a:r>
              <a:rPr lang="en-US" b="1" u="sng" dirty="0" smtClean="0"/>
              <a:t>Reaction</a:t>
            </a:r>
            <a:r>
              <a:rPr lang="en-US" dirty="0" smtClean="0"/>
              <a:t> – when heat is </a:t>
            </a:r>
            <a:r>
              <a:rPr lang="en-US" b="1" u="sng" dirty="0" smtClean="0"/>
              <a:t>absorbed</a:t>
            </a:r>
            <a:r>
              <a:rPr lang="en-US" dirty="0" smtClean="0"/>
              <a:t> in a chemical reaction</a:t>
            </a:r>
          </a:p>
          <a:p>
            <a:pPr lvl="1"/>
            <a:r>
              <a:rPr lang="en-US" dirty="0" smtClean="0"/>
              <a:t>High activation energy required</a:t>
            </a:r>
          </a:p>
          <a:p>
            <a:endParaRPr lang="en-US" dirty="0" smtClean="0"/>
          </a:p>
          <a:p>
            <a:r>
              <a:rPr lang="en-US" dirty="0" smtClean="0"/>
              <a:t>q is </a:t>
            </a:r>
            <a:r>
              <a:rPr lang="en-US" dirty="0" smtClean="0">
                <a:latin typeface="Perpetua" pitchFamily="18" charset="0"/>
              </a:rPr>
              <a:t>positive</a:t>
            </a:r>
          </a:p>
          <a:p>
            <a:pPr lvl="1"/>
            <a:r>
              <a:rPr lang="en-US" dirty="0" smtClean="0">
                <a:latin typeface="Perpetua" pitchFamily="18" charset="0"/>
              </a:rPr>
              <a:t>Energy absorbed = +</a:t>
            </a:r>
          </a:p>
          <a:p>
            <a:pPr lvl="1"/>
            <a:r>
              <a:rPr lang="en-US" dirty="0" smtClean="0">
                <a:latin typeface="Perpetua" pitchFamily="18" charset="0"/>
              </a:rPr>
              <a:t>Temp of system heats up</a:t>
            </a:r>
          </a:p>
          <a:p>
            <a:pPr lvl="1"/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Surroundings cool down</a:t>
            </a:r>
          </a:p>
          <a:p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Ex. Sitting near a fire, melting</a:t>
            </a:r>
            <a:endParaRPr lang="en-US" dirty="0">
              <a:latin typeface="Perpetua" pitchFamily="18" charset="0"/>
            </a:endParaRPr>
          </a:p>
        </p:txBody>
      </p:sp>
      <p:pic>
        <p:nvPicPr>
          <p:cNvPr id="4098" name="Picture 2" descr="http://chem103csu.wikispaces.com/file/view/endo.gif/329785808/en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275" y="3810000"/>
            <a:ext cx="4657725" cy="2847976"/>
          </a:xfrm>
          <a:prstGeom prst="rect">
            <a:avLst/>
          </a:prstGeom>
          <a:noFill/>
        </p:spPr>
      </p:pic>
      <p:pic>
        <p:nvPicPr>
          <p:cNvPr id="4102" name="Picture 6" descr="http://1.bp.blogspot.com/-PrdankB-XnQ/TzhrIZiS-mI/AAAAAAAAANE/dwwiyj9MlrA/s1600/Endothermic-Rea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8600"/>
            <a:ext cx="373380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Exothermic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181600" cy="5410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Exothermic Reaction </a:t>
            </a:r>
            <a:r>
              <a:rPr lang="en-US" dirty="0" smtClean="0"/>
              <a:t>– when heat is </a:t>
            </a:r>
            <a:r>
              <a:rPr lang="en-US" b="1" u="sng" dirty="0" smtClean="0"/>
              <a:t>released</a:t>
            </a:r>
            <a:r>
              <a:rPr lang="en-US" dirty="0" smtClean="0"/>
              <a:t> in a chemical reaction</a:t>
            </a:r>
          </a:p>
          <a:p>
            <a:pPr lvl="1"/>
            <a:r>
              <a:rPr lang="en-US" dirty="0" smtClean="0"/>
              <a:t>Low activation energy required</a:t>
            </a:r>
          </a:p>
          <a:p>
            <a:endParaRPr lang="en-US" dirty="0" smtClean="0"/>
          </a:p>
          <a:p>
            <a:r>
              <a:rPr lang="en-US" dirty="0" smtClean="0"/>
              <a:t>q is</a:t>
            </a:r>
            <a:r>
              <a:rPr lang="en-US" dirty="0" smtClean="0">
                <a:latin typeface="Perpetua" pitchFamily="18" charset="0"/>
              </a:rPr>
              <a:t> negative</a:t>
            </a:r>
          </a:p>
          <a:p>
            <a:pPr lvl="1"/>
            <a:r>
              <a:rPr lang="en-US" dirty="0" smtClean="0">
                <a:latin typeface="Perpetua" pitchFamily="18" charset="0"/>
              </a:rPr>
              <a:t>Energy released = -</a:t>
            </a:r>
          </a:p>
          <a:p>
            <a:pPr lvl="1"/>
            <a:r>
              <a:rPr lang="en-US" dirty="0" smtClean="0">
                <a:latin typeface="Perpetua" pitchFamily="18" charset="0"/>
              </a:rPr>
              <a:t>Temp. of system cools down</a:t>
            </a:r>
          </a:p>
          <a:p>
            <a:pPr lvl="1"/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Surroundings heat up</a:t>
            </a:r>
          </a:p>
          <a:p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Ex. Combustion, sweating</a:t>
            </a:r>
            <a:endParaRPr lang="en-US" dirty="0" smtClean="0"/>
          </a:p>
        </p:txBody>
      </p:sp>
      <p:pic>
        <p:nvPicPr>
          <p:cNvPr id="1028" name="Picture 4" descr="http://3.bp.blogspot.com/-ZIthAzc3mH0/TWC5J190M5I/AAAAAAAAADw/YHfzPDLG48k/s1600/ex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4000500"/>
            <a:ext cx="4505325" cy="2857500"/>
          </a:xfrm>
          <a:prstGeom prst="rect">
            <a:avLst/>
          </a:prstGeom>
          <a:noFill/>
        </p:spPr>
      </p:pic>
      <p:pic>
        <p:nvPicPr>
          <p:cNvPr id="1030" name="Picture 6" descr="http://3.bp.blogspot.com/-fK8dJXJYjY0/TWCzSeS8XaI/AAAAAAAAADs/7dwPF-jyohI/s1600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14400"/>
            <a:ext cx="3962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r>
              <a:rPr lang="en-US" dirty="0" smtClean="0"/>
              <a:t>Measuring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7467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b="1" dirty="0" smtClean="0"/>
              <a:t>q = m • c • </a:t>
            </a:r>
            <a:r>
              <a:rPr lang="el-GR" sz="4300" b="1" dirty="0" smtClean="0"/>
              <a:t>Δ</a:t>
            </a:r>
            <a:r>
              <a:rPr lang="en-US" sz="4300" b="1" dirty="0" smtClean="0"/>
              <a:t>T</a:t>
            </a:r>
          </a:p>
          <a:p>
            <a:pPr lvl="1"/>
            <a:r>
              <a:rPr lang="en-US" dirty="0" smtClean="0"/>
              <a:t>q = “m-cat”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q</a:t>
            </a:r>
            <a:r>
              <a:rPr lang="en-US" dirty="0" smtClean="0"/>
              <a:t> = heat (J or cal)</a:t>
            </a:r>
          </a:p>
          <a:p>
            <a:endParaRPr lang="en-US" dirty="0" smtClean="0"/>
          </a:p>
          <a:p>
            <a:r>
              <a:rPr lang="en-US" b="1" dirty="0" smtClean="0"/>
              <a:t>m</a:t>
            </a:r>
            <a:r>
              <a:rPr lang="en-US" dirty="0" smtClean="0"/>
              <a:t> = mass (g) of substance</a:t>
            </a:r>
          </a:p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i="1" u="sng" dirty="0" smtClean="0"/>
              <a:t>specific heat </a:t>
            </a:r>
            <a:r>
              <a:rPr lang="en-US" dirty="0" smtClean="0"/>
              <a:t>of substance (given) – amt. of energy required to raise 1 g of substance by 1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 smtClean="0"/>
          </a:p>
          <a:p>
            <a:r>
              <a:rPr lang="el-GR" b="1" dirty="0" smtClean="0"/>
              <a:t>Δ</a:t>
            </a:r>
            <a:r>
              <a:rPr lang="en-US" b="1" dirty="0" smtClean="0"/>
              <a:t>T </a:t>
            </a:r>
            <a:r>
              <a:rPr lang="en-US" dirty="0" smtClean="0"/>
              <a:t>= change in temp.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final</a:t>
            </a:r>
            <a:r>
              <a:rPr lang="en-US" dirty="0" smtClean="0"/>
              <a:t> –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initial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1143000"/>
            <a:ext cx="4114800" cy="685800"/>
          </a:xfrm>
          <a:prstGeom prst="rect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specific heat for a 95.4 gram substance that absorbs 850.0 J of heat when the temperature increases from 25.0</a:t>
            </a:r>
            <a:r>
              <a:rPr lang="en-US" baseline="30000" dirty="0" smtClean="0"/>
              <a:t>o</a:t>
            </a:r>
            <a:r>
              <a:rPr lang="en-US" dirty="0" smtClean="0"/>
              <a:t>C to 48.0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In your answer, include the type of reaction occurring.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much heat is required to raise the temperature of 250.0 grams of mercury by 52</a:t>
            </a:r>
            <a:r>
              <a:rPr lang="en-US" baseline="30000" dirty="0" smtClean="0"/>
              <a:t>o</a:t>
            </a:r>
            <a:r>
              <a:rPr lang="en-US" dirty="0" smtClean="0"/>
              <a:t>C.  The specific heat of mercury is 0.14 J/(</a:t>
            </a:r>
            <a:r>
              <a:rPr lang="en-US" sz="2400" baseline="30000" dirty="0" err="1" smtClean="0"/>
              <a:t>o</a:t>
            </a:r>
            <a:r>
              <a:rPr lang="en-US" dirty="0" err="1" smtClean="0"/>
              <a:t>C•g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What type of reaction is occurring?  What is the heat of the surroundings of this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2093</TotalTime>
  <Words>381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Warm Up #1</vt:lpstr>
      <vt:lpstr>Chapters 17.1 and 17.2</vt:lpstr>
      <vt:lpstr>Laying the Foundations</vt:lpstr>
      <vt:lpstr>Laws of Thermochemistry</vt:lpstr>
      <vt:lpstr>Endothermic Reaction</vt:lpstr>
      <vt:lpstr>Exothermic Reaction</vt:lpstr>
      <vt:lpstr>Measuring Heat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17.1 and 17.2</dc:title>
  <dc:creator>Graham Lockett</dc:creator>
  <cp:lastModifiedBy>Windows User</cp:lastModifiedBy>
  <cp:revision>46</cp:revision>
  <dcterms:created xsi:type="dcterms:W3CDTF">2013-03-17T19:40:48Z</dcterms:created>
  <dcterms:modified xsi:type="dcterms:W3CDTF">2014-03-06T23:34:03Z</dcterms:modified>
</cp:coreProperties>
</file>