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29D206-1914-4A1C-85D6-B7173900E97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718D83-CBA5-4D6D-96DA-6A86B12875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an endothermic reaction, if 350 J of heat is absorbed, how much heat is lost by the surroundings?  How do you know?</a:t>
            </a:r>
          </a:p>
          <a:p>
            <a:endParaRPr lang="en-US" dirty="0" smtClean="0"/>
          </a:p>
          <a:p>
            <a:r>
              <a:rPr lang="en-US" dirty="0" smtClean="0"/>
              <a:t>If the final temperature of 56.0 g of water was 95</a:t>
            </a:r>
            <a:r>
              <a:rPr lang="en-US" baseline="30000" dirty="0" smtClean="0"/>
              <a:t>o</a:t>
            </a:r>
            <a:r>
              <a:rPr lang="en-US" dirty="0" smtClean="0"/>
              <a:t>C after 350 J of heat were added, find what the initial temperature of water is, given water’s specific heat of 4.18 J/(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C•g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Draw a diagram for an exothermic reaction.  Show on this diagram how a catalyst would affect the reaction.  Explain this in words.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melting considered an endothermic or an exothermic process?  What about condensation?  How do you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Measuring Heat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17.2-17.3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Heat</a:t>
            </a:r>
            <a:r>
              <a:rPr lang="en-US" dirty="0" smtClean="0"/>
              <a:t> (q) – TRANSFERRED from system to surroundings and vice versa (joules or calories)</a:t>
            </a:r>
          </a:p>
          <a:p>
            <a:pPr lvl="1"/>
            <a:r>
              <a:rPr lang="en-US" dirty="0" err="1" smtClean="0"/>
              <a:t>q</a:t>
            </a:r>
            <a:r>
              <a:rPr lang="en-US" baseline="-25000" dirty="0" err="1" smtClean="0"/>
              <a:t>system</a:t>
            </a:r>
            <a:r>
              <a:rPr lang="en-US" dirty="0" smtClean="0"/>
              <a:t> = -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surroundings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Endothermic vs. Exothermic</a:t>
            </a:r>
          </a:p>
          <a:p>
            <a:endParaRPr lang="en-US" dirty="0" smtClean="0"/>
          </a:p>
          <a:p>
            <a:r>
              <a:rPr lang="en-US" dirty="0" smtClean="0"/>
              <a:t>Measuring Heat:   </a:t>
            </a:r>
            <a:r>
              <a:rPr lang="en-US" b="1" dirty="0" smtClean="0"/>
              <a:t>q = m • c • </a:t>
            </a:r>
            <a:r>
              <a:rPr lang="el-GR" b="1" dirty="0" smtClean="0"/>
              <a:t>Δ</a:t>
            </a:r>
            <a:r>
              <a:rPr lang="en-US" b="1" dirty="0" smtClean="0"/>
              <a:t>T</a:t>
            </a:r>
          </a:p>
          <a:p>
            <a:pPr lvl="1"/>
            <a:r>
              <a:rPr lang="en-US" dirty="0" smtClean="0"/>
              <a:t>C = specific heat – amt of energy it takes to raise 1 g of a substance up 1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kilojoule</a:t>
            </a:r>
            <a:r>
              <a:rPr lang="en-US" dirty="0" smtClean="0"/>
              <a:t> (kJ) = 1000 joules	1 kilocalorie = 1000 calories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</a:t>
            </a:r>
            <a:r>
              <a:rPr lang="en-US" b="1" dirty="0" smtClean="0"/>
              <a:t>H and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953000" cy="5410200"/>
          </a:xfrm>
        </p:spPr>
        <p:txBody>
          <a:bodyPr>
            <a:norm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H = </a:t>
            </a:r>
            <a:r>
              <a:rPr lang="en-US" b="1" u="sng" dirty="0" smtClean="0"/>
              <a:t>enthalpy</a:t>
            </a:r>
            <a:r>
              <a:rPr lang="en-US" dirty="0" smtClean="0"/>
              <a:t> – the heat content of a system at constant pressure</a:t>
            </a:r>
          </a:p>
          <a:p>
            <a:pPr lvl="1"/>
            <a:r>
              <a:rPr lang="el-GR" dirty="0" smtClean="0"/>
              <a:t>Δ</a:t>
            </a:r>
            <a:r>
              <a:rPr lang="en-US" dirty="0" smtClean="0"/>
              <a:t>H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system</a:t>
            </a:r>
            <a:endParaRPr lang="en-US" baseline="-25000" dirty="0" smtClean="0"/>
          </a:p>
          <a:p>
            <a:pPr lvl="1"/>
            <a:endParaRPr lang="en-US" baseline="-25000" dirty="0" smtClean="0"/>
          </a:p>
          <a:p>
            <a:pPr lvl="1"/>
            <a:endParaRPr lang="en-US" baseline="-25000" dirty="0" smtClean="0"/>
          </a:p>
          <a:p>
            <a:pPr lvl="1"/>
            <a:endParaRPr lang="en-US" baseline="-25000" dirty="0" smtClean="0"/>
          </a:p>
          <a:p>
            <a:pPr lvl="1"/>
            <a:r>
              <a:rPr lang="en-US" dirty="0" smtClean="0"/>
              <a:t>For endothermic reactions (melting): </a:t>
            </a:r>
            <a:r>
              <a:rPr lang="el-GR" b="1" dirty="0" smtClean="0"/>
              <a:t>Δ</a:t>
            </a:r>
            <a:r>
              <a:rPr lang="en-US" b="1" dirty="0" smtClean="0"/>
              <a:t>H = positive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exothermic reactions (freezing) :   </a:t>
            </a:r>
            <a:r>
              <a:rPr lang="el-GR" b="1" dirty="0" smtClean="0"/>
              <a:t>Δ</a:t>
            </a:r>
            <a:r>
              <a:rPr lang="en-US" b="1" dirty="0" smtClean="0"/>
              <a:t>H = negative</a:t>
            </a:r>
          </a:p>
          <a:p>
            <a:pPr lvl="1"/>
            <a:endParaRPr lang="en-US" b="1" dirty="0" smtClean="0"/>
          </a:p>
          <a:p>
            <a:r>
              <a:rPr lang="el-GR" b="1" dirty="0" smtClean="0"/>
              <a:t>Δ</a:t>
            </a:r>
            <a:r>
              <a:rPr lang="en-US" b="1" dirty="0" smtClean="0"/>
              <a:t>H = kJ/mol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</a:t>
            </a:r>
            <a:r>
              <a:rPr lang="el-GR" dirty="0" smtClean="0"/>
              <a:t>Δ</a:t>
            </a:r>
            <a:r>
              <a:rPr lang="en-US" dirty="0" smtClean="0"/>
              <a:t>H in 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029200" cy="5410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Phase changes </a:t>
            </a:r>
            <a:r>
              <a:rPr lang="en-US" dirty="0" smtClean="0"/>
              <a:t>– going from one phase to another</a:t>
            </a:r>
          </a:p>
          <a:p>
            <a:endParaRPr lang="en-US" dirty="0" smtClean="0"/>
          </a:p>
          <a:p>
            <a:r>
              <a:rPr lang="en-US" dirty="0" smtClean="0"/>
              <a:t>NO TEMP CHANGE, just heat added/taken away</a:t>
            </a:r>
          </a:p>
          <a:p>
            <a:endParaRPr lang="en-US" dirty="0" smtClean="0"/>
          </a:p>
          <a:p>
            <a:r>
              <a:rPr lang="en-US" dirty="0" smtClean="0"/>
              <a:t>Liquid to solid = </a:t>
            </a:r>
            <a:r>
              <a:rPr lang="en-US" b="1" dirty="0" smtClean="0"/>
              <a:t>freezing</a:t>
            </a:r>
            <a:r>
              <a:rPr lang="en-US" dirty="0" smtClean="0"/>
              <a:t> (</a:t>
            </a:r>
            <a:r>
              <a:rPr lang="en-US" i="1" dirty="0" err="1" smtClean="0"/>
              <a:t>exo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Solid to liquid = </a:t>
            </a:r>
            <a:r>
              <a:rPr lang="en-US" b="1" dirty="0" smtClean="0"/>
              <a:t>melting</a:t>
            </a:r>
            <a:r>
              <a:rPr lang="en-US" dirty="0" smtClean="0"/>
              <a:t> (</a:t>
            </a:r>
            <a:r>
              <a:rPr lang="en-US" i="1" dirty="0" err="1" smtClean="0"/>
              <a:t>endo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Gas to liquid = </a:t>
            </a:r>
            <a:r>
              <a:rPr lang="en-US" b="1" dirty="0" smtClean="0"/>
              <a:t>condensation</a:t>
            </a:r>
            <a:r>
              <a:rPr lang="en-US" dirty="0" smtClean="0"/>
              <a:t> (</a:t>
            </a:r>
            <a:r>
              <a:rPr lang="en-US" i="1" dirty="0" err="1" smtClean="0"/>
              <a:t>exo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Liquid to gas = </a:t>
            </a:r>
            <a:r>
              <a:rPr lang="en-US" b="1" dirty="0" smtClean="0"/>
              <a:t>vaporization</a:t>
            </a:r>
            <a:r>
              <a:rPr lang="en-US" dirty="0" smtClean="0"/>
              <a:t> (</a:t>
            </a:r>
            <a:r>
              <a:rPr lang="en-US" i="1" dirty="0" err="1" smtClean="0"/>
              <a:t>endo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</a:t>
            </a:r>
            <a:r>
              <a:rPr lang="en-US" dirty="0" smtClean="0">
                <a:sym typeface="Wingdings" pitchFamily="2" charset="2"/>
              </a:rPr>
              <a:t>Solid Phase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800600" cy="5105400"/>
          </a:xfrm>
        </p:spPr>
        <p:txBody>
          <a:bodyPr>
            <a:normAutofit/>
          </a:bodyPr>
          <a:lstStyle/>
          <a:p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fus</a:t>
            </a:r>
            <a:r>
              <a:rPr lang="en-US" b="1" dirty="0" smtClean="0"/>
              <a:t> = molar heat of fusion –</a:t>
            </a:r>
            <a:r>
              <a:rPr lang="en-US" dirty="0" smtClean="0"/>
              <a:t> amt of energy needed to melt </a:t>
            </a:r>
            <a:r>
              <a:rPr lang="en-US" u="sng" dirty="0" smtClean="0"/>
              <a:t>1 mol </a:t>
            </a:r>
            <a:r>
              <a:rPr lang="en-US" dirty="0" smtClean="0"/>
              <a:t>of solid substance (kJ/mol)</a:t>
            </a:r>
          </a:p>
          <a:p>
            <a:endParaRPr lang="en-US" dirty="0" smtClean="0"/>
          </a:p>
          <a:p>
            <a:r>
              <a:rPr lang="en-US" dirty="0" smtClean="0"/>
              <a:t>For H</a:t>
            </a:r>
            <a:r>
              <a:rPr lang="en-US" baseline="-25000" dirty="0" smtClean="0"/>
              <a:t>2</a:t>
            </a:r>
            <a:r>
              <a:rPr lang="en-US" dirty="0" smtClean="0"/>
              <a:t>O: </a:t>
            </a:r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fus</a:t>
            </a:r>
            <a:r>
              <a:rPr lang="en-US" b="1" dirty="0" smtClean="0"/>
              <a:t> = 6.01 kJ/mol (</a:t>
            </a:r>
            <a:r>
              <a:rPr lang="en-US" b="1" dirty="0" err="1" smtClean="0"/>
              <a:t>endo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solid</a:t>
            </a:r>
            <a:r>
              <a:rPr lang="en-US" b="1" dirty="0" smtClean="0"/>
              <a:t> = molar heat of solidification – </a:t>
            </a:r>
            <a:r>
              <a:rPr lang="en-US" dirty="0" smtClean="0"/>
              <a:t>opposite of fusion</a:t>
            </a:r>
          </a:p>
          <a:p>
            <a:pPr lvl="1"/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solid</a:t>
            </a:r>
            <a:r>
              <a:rPr lang="en-US" b="1" dirty="0" smtClean="0"/>
              <a:t> for H</a:t>
            </a:r>
            <a:r>
              <a:rPr lang="en-US" b="1" baseline="-25000" dirty="0" smtClean="0"/>
              <a:t>2</a:t>
            </a:r>
            <a:r>
              <a:rPr lang="en-US" b="1" dirty="0" smtClean="0"/>
              <a:t>O = -6.01 kJ/mol (</a:t>
            </a:r>
            <a:r>
              <a:rPr lang="en-US" b="1" dirty="0" err="1" smtClean="0"/>
              <a:t>exo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</a:t>
            </a:r>
            <a:r>
              <a:rPr lang="en-US" dirty="0" smtClean="0">
                <a:sym typeface="Wingdings" pitchFamily="2" charset="2"/>
              </a:rPr>
              <a:t> Gas Phase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648200" cy="5181600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vap</a:t>
            </a:r>
            <a:r>
              <a:rPr lang="en-US" b="1" dirty="0" smtClean="0"/>
              <a:t> = molar heat of vaporization –</a:t>
            </a:r>
            <a:r>
              <a:rPr lang="en-US" dirty="0" smtClean="0"/>
              <a:t> amt of energy needed to boil </a:t>
            </a:r>
            <a:r>
              <a:rPr lang="en-US" u="sng" dirty="0" smtClean="0"/>
              <a:t>1 mol </a:t>
            </a:r>
            <a:r>
              <a:rPr lang="en-US" dirty="0" smtClean="0"/>
              <a:t>of liquid substance (kJ/mol)</a:t>
            </a:r>
          </a:p>
          <a:p>
            <a:endParaRPr lang="en-US" dirty="0" smtClean="0"/>
          </a:p>
          <a:p>
            <a:r>
              <a:rPr lang="en-US" dirty="0" smtClean="0"/>
              <a:t>For H</a:t>
            </a:r>
            <a:r>
              <a:rPr lang="en-US" baseline="-25000" dirty="0" smtClean="0"/>
              <a:t>2</a:t>
            </a:r>
            <a:r>
              <a:rPr lang="en-US" dirty="0" smtClean="0"/>
              <a:t>O: </a:t>
            </a:r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vap</a:t>
            </a:r>
            <a:r>
              <a:rPr lang="en-US" b="1" dirty="0" smtClean="0"/>
              <a:t> = 40.7 kJ/mol (</a:t>
            </a:r>
            <a:r>
              <a:rPr lang="en-US" b="1" dirty="0" err="1" smtClean="0"/>
              <a:t>endo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cond</a:t>
            </a:r>
            <a:r>
              <a:rPr lang="en-US" b="1" dirty="0" smtClean="0"/>
              <a:t> = molar heat of condensation– </a:t>
            </a:r>
            <a:r>
              <a:rPr lang="en-US" dirty="0" smtClean="0"/>
              <a:t>opposite of vaporization</a:t>
            </a:r>
          </a:p>
          <a:p>
            <a:pPr lvl="1"/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cond</a:t>
            </a:r>
            <a:r>
              <a:rPr lang="en-US" b="1" dirty="0" smtClean="0"/>
              <a:t> for H</a:t>
            </a:r>
            <a:r>
              <a:rPr lang="en-US" b="1" baseline="-25000" dirty="0" smtClean="0"/>
              <a:t>2</a:t>
            </a:r>
            <a:r>
              <a:rPr lang="en-US" b="1" dirty="0" smtClean="0"/>
              <a:t>O = -40.7 kJ/mol (</a:t>
            </a:r>
            <a:r>
              <a:rPr lang="en-US" b="1" dirty="0" err="1" smtClean="0"/>
              <a:t>exo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vaporization an endothermic or an exothermic process?  How do you know?  How will that affect the energy in the system?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much energy is generated, in kilojoules, when you boil 78.0 grams of water?  (</a:t>
            </a:r>
            <a:r>
              <a:rPr lang="el-GR" b="1" dirty="0" smtClean="0"/>
              <a:t>Δ</a:t>
            </a:r>
            <a:r>
              <a:rPr lang="en-US" b="1" dirty="0" err="1" smtClean="0"/>
              <a:t>H</a:t>
            </a:r>
            <a:r>
              <a:rPr lang="en-US" b="1" baseline="-25000" dirty="0" err="1" smtClean="0"/>
              <a:t>vap</a:t>
            </a:r>
            <a:r>
              <a:rPr lang="en-US" b="1" dirty="0" smtClean="0"/>
              <a:t> = 40.7 kJ/mol 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molar heat of solidification of water is -6.01 KJ/mol, how much water, in grams, was frozen if 109 KJ of energy was released.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486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Warm Up #2</vt:lpstr>
      <vt:lpstr>Chapters 17.2-17.3</vt:lpstr>
      <vt:lpstr>Review</vt:lpstr>
      <vt:lpstr>ΔH and q</vt:lpstr>
      <vt:lpstr>Measuring ΔH in Phase Changes</vt:lpstr>
      <vt:lpstr>Liquid Solid Phase Change</vt:lpstr>
      <vt:lpstr>Liquid  Gas Phase Change</vt:lpstr>
      <vt:lpstr>Quick Quiz #2</vt:lpstr>
    </vt:vector>
  </TitlesOfParts>
  <Company>BHUSD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#2</dc:title>
  <dc:creator>Graham Lockett</dc:creator>
  <cp:lastModifiedBy>Graham Lockett</cp:lastModifiedBy>
  <cp:revision>1</cp:revision>
  <dcterms:created xsi:type="dcterms:W3CDTF">2013-03-21T19:59:21Z</dcterms:created>
  <dcterms:modified xsi:type="dcterms:W3CDTF">2013-03-21T20:00:05Z</dcterms:modified>
</cp:coreProperties>
</file>