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06A1EB-71D2-4C48-90D2-C6B377CBE151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2E41E5-0587-4F5F-9637-5114EF25EA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884238"/>
          </a:xfrm>
        </p:spPr>
        <p:txBody>
          <a:bodyPr/>
          <a:lstStyle/>
          <a:p>
            <a:r>
              <a:rPr lang="en-US" dirty="0" smtClean="0"/>
              <a:t>Warm Up #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When the temperature for 45.0 grams of water decreases from 90.5</a:t>
            </a:r>
            <a:r>
              <a:rPr lang="en-US" baseline="30000" dirty="0" smtClean="0">
                <a:latin typeface="+mj-lt"/>
              </a:rPr>
              <a:t>o</a:t>
            </a:r>
            <a:r>
              <a:rPr lang="en-US" dirty="0" smtClean="0">
                <a:latin typeface="+mj-lt"/>
              </a:rPr>
              <a:t>C to 7.0</a:t>
            </a:r>
            <a:r>
              <a:rPr lang="en-US" baseline="30000" dirty="0" smtClean="0">
                <a:latin typeface="+mj-lt"/>
              </a:rPr>
              <a:t>o</a:t>
            </a:r>
            <a:r>
              <a:rPr lang="en-US" dirty="0" smtClean="0">
                <a:latin typeface="+mj-lt"/>
              </a:rPr>
              <a:t>C, how much energy is lost, in kilojoules?  The specific heat of water is 4.18J/</a:t>
            </a:r>
            <a:r>
              <a:rPr lang="en-US" baseline="30000" dirty="0" err="1" smtClean="0">
                <a:latin typeface="+mj-lt"/>
              </a:rPr>
              <a:t>o</a:t>
            </a:r>
            <a:r>
              <a:rPr lang="en-US" dirty="0" err="1" smtClean="0">
                <a:latin typeface="+mj-lt"/>
              </a:rPr>
              <a:t>C•g</a:t>
            </a:r>
            <a:r>
              <a:rPr lang="en-US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What does </a:t>
            </a:r>
            <a:r>
              <a:rPr lang="el-GR" dirty="0" smtClean="0">
                <a:latin typeface="+mj-lt"/>
              </a:rPr>
              <a:t>Δ</a:t>
            </a:r>
            <a:r>
              <a:rPr lang="en-US" dirty="0" smtClean="0">
                <a:latin typeface="+mj-lt"/>
              </a:rPr>
              <a:t>H mean?  Give two examples of phase change in which the </a:t>
            </a:r>
            <a:r>
              <a:rPr lang="el-GR" dirty="0" smtClean="0">
                <a:latin typeface="+mj-lt"/>
              </a:rPr>
              <a:t>Δ</a:t>
            </a:r>
            <a:r>
              <a:rPr lang="en-US" dirty="0" smtClean="0">
                <a:latin typeface="+mj-lt"/>
              </a:rPr>
              <a:t>H will be positive.  Explain why they are positive.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Draw a diagram for an endothermic reaction.  Use these specific numbers.  The reactants are originally at 50 J of energy, the peak of the energy is at150 J of energy.  The products are at 110 J of energy.  With these numbers in mind answer the following questions:</a:t>
            </a:r>
          </a:p>
          <a:p>
            <a:pPr lvl="1"/>
            <a:r>
              <a:rPr lang="en-US" dirty="0" smtClean="0">
                <a:latin typeface="+mj-lt"/>
              </a:rPr>
              <a:t>How much activation energy is required for the reaction to occur.</a:t>
            </a:r>
          </a:p>
          <a:p>
            <a:pPr lvl="1"/>
            <a:r>
              <a:rPr lang="en-US" dirty="0" smtClean="0">
                <a:latin typeface="+mj-lt"/>
              </a:rPr>
              <a:t>What is the </a:t>
            </a:r>
            <a:r>
              <a:rPr lang="el-GR" dirty="0" smtClean="0">
                <a:latin typeface="+mj-lt"/>
              </a:rPr>
              <a:t>Δ</a:t>
            </a:r>
            <a:r>
              <a:rPr lang="en-US" dirty="0" smtClean="0">
                <a:latin typeface="+mj-lt"/>
              </a:rPr>
              <a:t>H in this reaction?  Is it a positive or negative number?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9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6858000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latin typeface="+mj-lt"/>
              </a:rPr>
              <a:t>Calculate Heat WITHIN a phase: </a:t>
            </a:r>
          </a:p>
          <a:p>
            <a:pPr lvl="1">
              <a:buNone/>
            </a:pPr>
            <a:r>
              <a:rPr lang="en-US" sz="3200" dirty="0" smtClean="0">
                <a:latin typeface="+mj-lt"/>
              </a:rPr>
              <a:t>q = m </a:t>
            </a:r>
            <a:r>
              <a:rPr lang="en-US" sz="3200" dirty="0" smtClean="0">
                <a:latin typeface="+mj-lt"/>
                <a:sym typeface="Wingdings" pitchFamily="2" charset="2"/>
              </a:rPr>
              <a:t>• c • </a:t>
            </a:r>
            <a:r>
              <a:rPr lang="el-GR" sz="3200" dirty="0" smtClean="0">
                <a:latin typeface="+mj-lt"/>
                <a:sym typeface="Wingdings" pitchFamily="2" charset="2"/>
              </a:rPr>
              <a:t>Δ</a:t>
            </a:r>
            <a:r>
              <a:rPr lang="en-US" sz="3200" dirty="0" smtClean="0">
                <a:latin typeface="+mj-lt"/>
                <a:sym typeface="Wingdings" pitchFamily="2" charset="2"/>
              </a:rPr>
              <a:t>T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Calculate Heat DURING a phase change: </a:t>
            </a:r>
            <a:r>
              <a:rPr lang="el-GR" sz="3200" dirty="0" smtClean="0">
                <a:latin typeface="+mj-lt"/>
                <a:sym typeface="Wingdings" pitchFamily="2" charset="2"/>
              </a:rPr>
              <a:t>Δ</a:t>
            </a:r>
            <a:r>
              <a:rPr lang="en-US" sz="3200" dirty="0" err="1" smtClean="0">
                <a:latin typeface="+mj-lt"/>
                <a:sym typeface="Wingdings" pitchFamily="2" charset="2"/>
              </a:rPr>
              <a:t>H</a:t>
            </a:r>
            <a:r>
              <a:rPr lang="en-US" sz="3200" baseline="-25000" dirty="0" err="1" smtClean="0">
                <a:latin typeface="+mj-lt"/>
                <a:sym typeface="Wingdings" pitchFamily="2" charset="2"/>
              </a:rPr>
              <a:t>vap</a:t>
            </a:r>
            <a:r>
              <a:rPr lang="en-US" sz="3200" baseline="-25000" dirty="0" smtClean="0">
                <a:latin typeface="+mj-lt"/>
                <a:sym typeface="Wingdings" pitchFamily="2" charset="2"/>
              </a:rPr>
              <a:t>/</a:t>
            </a:r>
            <a:r>
              <a:rPr lang="en-US" sz="3200" baseline="-25000" dirty="0" err="1" smtClean="0">
                <a:latin typeface="+mj-lt"/>
                <a:sym typeface="Wingdings" pitchFamily="2" charset="2"/>
              </a:rPr>
              <a:t>fus</a:t>
            </a:r>
            <a:endParaRPr lang="en-US" sz="3200" baseline="-25000" dirty="0" smtClean="0">
              <a:latin typeface="+mj-lt"/>
              <a:sym typeface="Wingdings" pitchFamily="2" charset="2"/>
            </a:endParaRP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Convert everything to kilojoules (kJ)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39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Amount of Energy with Phase Changes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17.3-17.4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067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+mj-lt"/>
              </a:rPr>
              <a:t>You have 78.0 grams of ice at -5.00</a:t>
            </a:r>
            <a:r>
              <a:rPr lang="en-US" sz="3600" baseline="30000" dirty="0" smtClean="0">
                <a:latin typeface="+mj-lt"/>
              </a:rPr>
              <a:t>o</a:t>
            </a:r>
            <a:r>
              <a:rPr lang="en-US" sz="3600" dirty="0" smtClean="0">
                <a:latin typeface="+mj-lt"/>
              </a:rPr>
              <a:t>C.  Calculate how much energy will be generated, in kilojoules (kJ), when you increase the temperature </a:t>
            </a:r>
            <a:r>
              <a:rPr lang="en-US" sz="3600" smtClean="0">
                <a:latin typeface="+mj-lt"/>
              </a:rPr>
              <a:t>to </a:t>
            </a:r>
            <a:r>
              <a:rPr lang="en-US" sz="3600" smtClean="0">
                <a:latin typeface="+mj-lt"/>
              </a:rPr>
              <a:t>125</a:t>
            </a:r>
            <a:r>
              <a:rPr lang="en-US" sz="3600" baseline="30000" smtClean="0">
                <a:latin typeface="+mj-lt"/>
              </a:rPr>
              <a:t>o</a:t>
            </a:r>
            <a:r>
              <a:rPr lang="en-US" sz="3600" smtClean="0">
                <a:latin typeface="+mj-lt"/>
              </a:rPr>
              <a:t>C</a:t>
            </a:r>
            <a:r>
              <a:rPr lang="en-US" sz="3600" dirty="0" smtClean="0">
                <a:latin typeface="+mj-lt"/>
              </a:rPr>
              <a:t>, producing </a:t>
            </a:r>
            <a:r>
              <a:rPr lang="en-US" sz="3600" smtClean="0">
                <a:latin typeface="+mj-lt"/>
              </a:rPr>
              <a:t>water vapor.</a:t>
            </a:r>
            <a:endParaRPr lang="en-US" sz="3600" dirty="0" smtClean="0">
              <a:latin typeface="+mj-lt"/>
            </a:endParaRPr>
          </a:p>
          <a:p>
            <a:pPr algn="ctr"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en-US" dirty="0" smtClean="0">
                <a:latin typeface="+mj-lt"/>
              </a:rPr>
              <a:t>Given </a:t>
            </a:r>
            <a:r>
              <a:rPr lang="en-US" dirty="0" smtClean="0">
                <a:latin typeface="+mj-lt"/>
              </a:rPr>
              <a:t>information for H</a:t>
            </a:r>
            <a:r>
              <a:rPr lang="en-US" baseline="-25000" dirty="0" smtClean="0">
                <a:latin typeface="+mj-lt"/>
              </a:rPr>
              <a:t>2</a:t>
            </a:r>
            <a:r>
              <a:rPr lang="en-US" dirty="0" smtClean="0">
                <a:latin typeface="+mj-lt"/>
              </a:rPr>
              <a:t>O:</a:t>
            </a:r>
          </a:p>
          <a:p>
            <a:r>
              <a:rPr lang="el-GR" sz="3000" b="1" dirty="0" smtClean="0">
                <a:latin typeface="+mj-lt"/>
              </a:rPr>
              <a:t>Δ</a:t>
            </a:r>
            <a:r>
              <a:rPr lang="en-US" sz="3000" b="1" dirty="0" err="1" smtClean="0">
                <a:latin typeface="+mj-lt"/>
              </a:rPr>
              <a:t>H</a:t>
            </a:r>
            <a:r>
              <a:rPr lang="en-US" sz="3000" b="1" baseline="-25000" dirty="0" err="1" smtClean="0">
                <a:latin typeface="+mj-lt"/>
              </a:rPr>
              <a:t>fus</a:t>
            </a:r>
            <a:r>
              <a:rPr lang="en-US" sz="3000" b="1" dirty="0" smtClean="0">
                <a:latin typeface="+mj-lt"/>
              </a:rPr>
              <a:t> = 6.01 kJ/mol		Melting Point: 0.00</a:t>
            </a:r>
            <a:r>
              <a:rPr lang="en-US" sz="3000" b="1" baseline="30000" dirty="0" smtClean="0">
                <a:latin typeface="+mj-lt"/>
              </a:rPr>
              <a:t>o</a:t>
            </a:r>
            <a:r>
              <a:rPr lang="en-US" sz="3000" b="1" dirty="0" smtClean="0">
                <a:latin typeface="+mj-lt"/>
              </a:rPr>
              <a:t>C</a:t>
            </a:r>
            <a:endParaRPr lang="en-US" sz="3000" dirty="0" smtClean="0">
              <a:latin typeface="+mj-lt"/>
            </a:endParaRPr>
          </a:p>
          <a:p>
            <a:r>
              <a:rPr lang="el-GR" sz="3000" b="1" dirty="0" smtClean="0">
                <a:latin typeface="+mj-lt"/>
              </a:rPr>
              <a:t>Δ</a:t>
            </a:r>
            <a:r>
              <a:rPr lang="en-US" sz="3000" b="1" dirty="0" err="1" smtClean="0">
                <a:latin typeface="+mj-lt"/>
              </a:rPr>
              <a:t>H</a:t>
            </a:r>
            <a:r>
              <a:rPr lang="en-US" sz="3000" b="1" baseline="-25000" dirty="0" err="1" smtClean="0">
                <a:latin typeface="+mj-lt"/>
              </a:rPr>
              <a:t>vap</a:t>
            </a:r>
            <a:r>
              <a:rPr lang="en-US" sz="3000" b="1" dirty="0" smtClean="0">
                <a:latin typeface="+mj-lt"/>
              </a:rPr>
              <a:t> = 40.7 kJ/mol		Boiling Point: 100</a:t>
            </a:r>
            <a:r>
              <a:rPr lang="en-US" sz="3000" b="1" baseline="30000" dirty="0" smtClean="0">
                <a:latin typeface="+mj-lt"/>
              </a:rPr>
              <a:t>o</a:t>
            </a:r>
            <a:r>
              <a:rPr lang="en-US" sz="3000" b="1" dirty="0" smtClean="0">
                <a:latin typeface="+mj-lt"/>
              </a:rPr>
              <a:t>C</a:t>
            </a:r>
          </a:p>
          <a:p>
            <a:r>
              <a:rPr lang="en-US" sz="3000" b="1" dirty="0" smtClean="0">
                <a:latin typeface="+mj-lt"/>
              </a:rPr>
              <a:t>C = 4.18 </a:t>
            </a:r>
            <a:r>
              <a:rPr lang="en-US" sz="3000" b="1" dirty="0" smtClean="0">
                <a:latin typeface="+mj-lt"/>
              </a:rPr>
              <a:t>J/</a:t>
            </a:r>
            <a:r>
              <a:rPr lang="en-US" sz="3000" b="1" baseline="30000" dirty="0" err="1" smtClean="0">
                <a:latin typeface="+mj-lt"/>
              </a:rPr>
              <a:t>o</a:t>
            </a:r>
            <a:r>
              <a:rPr lang="en-US" sz="3000" b="1" dirty="0" err="1" smtClean="0">
                <a:latin typeface="+mj-lt"/>
              </a:rPr>
              <a:t>C</a:t>
            </a:r>
            <a:r>
              <a:rPr lang="en-US" sz="3000" dirty="0" err="1" smtClean="0">
                <a:latin typeface="+mj-lt"/>
                <a:sym typeface="Wingdings" pitchFamily="2" charset="2"/>
              </a:rPr>
              <a:t>•g</a:t>
            </a:r>
            <a:endParaRPr lang="en-US" sz="3000" dirty="0" smtClean="0">
              <a:latin typeface="+mj-lt"/>
              <a:sym typeface="Wingdings" pitchFamily="2" charset="2"/>
            </a:endParaRPr>
          </a:p>
          <a:p>
            <a:endParaRPr lang="en-US" sz="3000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57200"/>
            <a:ext cx="8001000" cy="28194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ohhs.ohsd.net/~brick/psc/images/psci_phase_change_ke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8001000" cy="3886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4495800"/>
            <a:ext cx="868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+mj-lt"/>
              </a:rPr>
              <a:t>Measuring Heat Energy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A, C and E = temp increases/decreases within a phase:  </a:t>
            </a:r>
            <a:r>
              <a:rPr lang="en-US" b="1" dirty="0" smtClean="0">
                <a:latin typeface="+mj-lt"/>
              </a:rPr>
              <a:t>q = (m) (c) (</a:t>
            </a:r>
            <a:r>
              <a:rPr lang="el-GR" b="1" dirty="0" smtClean="0">
                <a:latin typeface="+mj-lt"/>
              </a:rPr>
              <a:t>Δ</a:t>
            </a:r>
            <a:r>
              <a:rPr lang="en-US" b="1" dirty="0" smtClean="0">
                <a:latin typeface="+mj-lt"/>
              </a:rPr>
              <a:t>T)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B = solid/liquid phase change: </a:t>
            </a:r>
            <a:r>
              <a:rPr lang="el-GR" b="1" dirty="0" smtClean="0">
                <a:latin typeface="+mj-lt"/>
              </a:rPr>
              <a:t>Δ</a:t>
            </a:r>
            <a:r>
              <a:rPr lang="en-US" b="1" dirty="0" err="1">
                <a:latin typeface="+mj-lt"/>
              </a:rPr>
              <a:t>H</a:t>
            </a:r>
            <a:r>
              <a:rPr lang="en-US" b="1" baseline="-25000" dirty="0" err="1" smtClean="0">
                <a:latin typeface="+mj-lt"/>
              </a:rPr>
              <a:t>fus</a:t>
            </a:r>
            <a:r>
              <a:rPr lang="en-US" b="1" dirty="0" smtClean="0">
                <a:latin typeface="+mj-lt"/>
              </a:rPr>
              <a:t> or </a:t>
            </a:r>
            <a:r>
              <a:rPr lang="el-GR" b="1" dirty="0" smtClean="0">
                <a:latin typeface="+mj-lt"/>
              </a:rPr>
              <a:t>Δ</a:t>
            </a:r>
            <a:r>
              <a:rPr lang="en-US" b="1" dirty="0" err="1">
                <a:latin typeface="+mj-lt"/>
              </a:rPr>
              <a:t>H</a:t>
            </a:r>
            <a:r>
              <a:rPr lang="en-US" b="1" baseline="-25000" dirty="0" err="1" smtClean="0">
                <a:latin typeface="+mj-lt"/>
              </a:rPr>
              <a:t>solid</a:t>
            </a:r>
            <a:endParaRPr lang="en-US" b="1" baseline="-25000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 = liquid/gas phase change: </a:t>
            </a:r>
            <a:r>
              <a:rPr lang="el-GR" b="1" dirty="0" smtClean="0">
                <a:latin typeface="+mj-lt"/>
              </a:rPr>
              <a:t>Δ</a:t>
            </a:r>
            <a:r>
              <a:rPr lang="en-US" b="1" dirty="0" err="1">
                <a:latin typeface="+mj-lt"/>
              </a:rPr>
              <a:t>H</a:t>
            </a:r>
            <a:r>
              <a:rPr lang="en-US" b="1" baseline="-25000" dirty="0" err="1" smtClean="0">
                <a:latin typeface="+mj-lt"/>
              </a:rPr>
              <a:t>vap</a:t>
            </a:r>
            <a:r>
              <a:rPr lang="en-US" b="1" dirty="0" smtClean="0">
                <a:latin typeface="+mj-lt"/>
              </a:rPr>
              <a:t> or </a:t>
            </a:r>
            <a:r>
              <a:rPr lang="el-GR" b="1" dirty="0" smtClean="0">
                <a:latin typeface="+mj-lt"/>
              </a:rPr>
              <a:t>Δ</a:t>
            </a:r>
            <a:r>
              <a:rPr lang="en-US" b="1" dirty="0" err="1" smtClean="0">
                <a:latin typeface="+mj-lt"/>
              </a:rPr>
              <a:t>H</a:t>
            </a:r>
            <a:r>
              <a:rPr lang="en-US" b="1" baseline="-25000" dirty="0" err="1" smtClean="0">
                <a:latin typeface="+mj-lt"/>
              </a:rPr>
              <a:t>cond</a:t>
            </a:r>
            <a:r>
              <a:rPr lang="en-US" b="1" baseline="-25000" dirty="0" smtClean="0">
                <a:latin typeface="+mj-lt"/>
              </a:rPr>
              <a:t> </a:t>
            </a:r>
            <a:endParaRPr lang="en-US" b="1" baseline="-250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2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Solid 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-5.00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 </a:t>
            </a:r>
            <a:r>
              <a:rPr lang="en-US" sz="3200" dirty="0" smtClean="0">
                <a:latin typeface="+mj-lt"/>
                <a:sym typeface="Wingdings" pitchFamily="2" charset="2"/>
              </a:rPr>
              <a:t> 0.00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  (melting point)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How?  q = m • c • </a:t>
            </a:r>
            <a:r>
              <a:rPr lang="el-GR" sz="3200" dirty="0" smtClean="0">
                <a:latin typeface="+mj-lt"/>
              </a:rPr>
              <a:t>Δ</a:t>
            </a:r>
            <a:r>
              <a:rPr lang="en-US" sz="3200" dirty="0" smtClean="0">
                <a:latin typeface="+mj-lt"/>
              </a:rPr>
              <a:t>T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q = (78.0g) (4.18 J/</a:t>
            </a:r>
            <a:r>
              <a:rPr lang="en-US" sz="3200" baseline="30000" dirty="0" err="1" smtClean="0">
                <a:latin typeface="+mj-lt"/>
              </a:rPr>
              <a:t>o</a:t>
            </a:r>
            <a:r>
              <a:rPr lang="en-US" sz="3200" dirty="0" err="1" smtClean="0">
                <a:latin typeface="+mj-lt"/>
              </a:rPr>
              <a:t>C</a:t>
            </a:r>
            <a:r>
              <a:rPr lang="en-US" sz="3200" dirty="0" err="1" smtClean="0">
                <a:latin typeface="+mj-lt"/>
                <a:sym typeface="Wingdings" pitchFamily="2" charset="2"/>
              </a:rPr>
              <a:t>•g</a:t>
            </a:r>
            <a:r>
              <a:rPr lang="en-US" sz="3200" dirty="0" smtClean="0">
                <a:latin typeface="+mj-lt"/>
                <a:sym typeface="Wingdings" pitchFamily="2" charset="2"/>
              </a:rPr>
              <a:t>) (0.00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C-[-5.00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C])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q = ____________</a:t>
            </a:r>
          </a:p>
          <a:p>
            <a:pPr>
              <a:buNone/>
            </a:pPr>
            <a:r>
              <a:rPr lang="en-US" sz="3200" dirty="0" smtClean="0">
                <a:latin typeface="+mj-lt"/>
                <a:sym typeface="Wingdings" pitchFamily="2" charset="2"/>
              </a:rPr>
              <a:t>CONVERT TO KILOJOULES</a:t>
            </a: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q = ____________</a:t>
            </a:r>
            <a:endParaRPr lang="en-US" sz="3200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390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Melting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5105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+mj-lt"/>
              </a:rPr>
              <a:t>0</a:t>
            </a:r>
            <a:r>
              <a:rPr lang="en-US" sz="2800" baseline="30000" dirty="0" smtClean="0">
                <a:latin typeface="+mj-lt"/>
              </a:rPr>
              <a:t>o</a:t>
            </a:r>
            <a:r>
              <a:rPr lang="en-US" sz="2800" dirty="0" smtClean="0">
                <a:latin typeface="+mj-lt"/>
              </a:rPr>
              <a:t>C = melting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How?  Use </a:t>
            </a:r>
            <a:r>
              <a:rPr lang="el-GR" sz="2800" dirty="0" smtClean="0">
                <a:latin typeface="+mj-lt"/>
              </a:rPr>
              <a:t>Δ</a:t>
            </a:r>
            <a:r>
              <a:rPr lang="en-US" sz="2800" dirty="0" err="1" smtClean="0">
                <a:latin typeface="+mj-lt"/>
              </a:rPr>
              <a:t>H</a:t>
            </a:r>
            <a:r>
              <a:rPr lang="en-US" sz="2800" baseline="-25000" dirty="0" err="1" smtClean="0">
                <a:latin typeface="+mj-lt"/>
              </a:rPr>
              <a:t>fus</a:t>
            </a:r>
            <a:r>
              <a:rPr lang="en-US" sz="2800" dirty="0" smtClean="0">
                <a:latin typeface="+mj-lt"/>
              </a:rPr>
              <a:t>  (6.01 kJ/mol)</a:t>
            </a:r>
          </a:p>
          <a:p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Since </a:t>
            </a:r>
            <a:r>
              <a:rPr lang="el-GR" sz="2800" dirty="0" smtClean="0">
                <a:latin typeface="+mj-lt"/>
              </a:rPr>
              <a:t>Δ </a:t>
            </a:r>
            <a:r>
              <a:rPr lang="en-US" sz="2800" dirty="0" smtClean="0">
                <a:latin typeface="+mj-lt"/>
              </a:rPr>
              <a:t>H is in kJ/mol, convert 78.0g H</a:t>
            </a:r>
            <a:r>
              <a:rPr lang="en-US" sz="2800" baseline="-25000" dirty="0" smtClean="0">
                <a:latin typeface="+mj-lt"/>
              </a:rPr>
              <a:t>2</a:t>
            </a:r>
            <a:r>
              <a:rPr lang="en-US" sz="2800" dirty="0" smtClean="0">
                <a:latin typeface="+mj-lt"/>
              </a:rPr>
              <a:t>O into mol</a:t>
            </a: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6.01 kJ/mol = ( x kJ/ 4.33 mol )</a:t>
            </a:r>
          </a:p>
          <a:p>
            <a:pPr>
              <a:buNone/>
            </a:pPr>
            <a:endParaRPr lang="en-US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x = ____________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81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Liquid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029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 </a:t>
            </a:r>
            <a:r>
              <a:rPr lang="en-US" sz="3200" dirty="0" smtClean="0">
                <a:latin typeface="+mj-lt"/>
                <a:sym typeface="Wingdings" pitchFamily="2" charset="2"/>
              </a:rPr>
              <a:t> 100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How?  q = m • c • </a:t>
            </a:r>
            <a:r>
              <a:rPr lang="el-GR" sz="3200" dirty="0" smtClean="0">
                <a:latin typeface="+mj-lt"/>
              </a:rPr>
              <a:t>Δ</a:t>
            </a:r>
            <a:r>
              <a:rPr lang="en-US" sz="3200" dirty="0" smtClean="0">
                <a:latin typeface="+mj-lt"/>
              </a:rPr>
              <a:t>T</a:t>
            </a:r>
          </a:p>
          <a:p>
            <a:pPr>
              <a:buNone/>
            </a:pPr>
            <a:endParaRPr lang="en-US" sz="3200" b="1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q = (78.0g) (4.18J/</a:t>
            </a:r>
            <a:r>
              <a:rPr lang="en-US" sz="3200" baseline="30000" dirty="0" err="1" smtClean="0">
                <a:latin typeface="+mj-lt"/>
              </a:rPr>
              <a:t>o</a:t>
            </a:r>
            <a:r>
              <a:rPr lang="en-US" sz="3200" dirty="0" err="1" smtClean="0">
                <a:latin typeface="+mj-lt"/>
              </a:rPr>
              <a:t>C</a:t>
            </a:r>
            <a:r>
              <a:rPr lang="en-US" sz="3200" dirty="0" err="1" smtClean="0">
                <a:latin typeface="+mj-lt"/>
                <a:sym typeface="Wingdings" pitchFamily="2" charset="2"/>
              </a:rPr>
              <a:t>•</a:t>
            </a:r>
            <a:r>
              <a:rPr lang="en-US" sz="3200" dirty="0" err="1" smtClean="0">
                <a:latin typeface="+mj-lt"/>
              </a:rPr>
              <a:t>g</a:t>
            </a:r>
            <a:r>
              <a:rPr lang="en-US" sz="3200" dirty="0" smtClean="0">
                <a:latin typeface="+mj-lt"/>
              </a:rPr>
              <a:t>) (100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 – 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C)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q = ______________</a:t>
            </a:r>
          </a:p>
          <a:p>
            <a:r>
              <a:rPr lang="en-US" sz="3200" dirty="0" smtClean="0">
                <a:latin typeface="+mj-lt"/>
              </a:rPr>
              <a:t>CONVERT TO KILOJOULES</a:t>
            </a:r>
          </a:p>
          <a:p>
            <a:r>
              <a:rPr lang="en-US" sz="3200" dirty="0" smtClean="0">
                <a:latin typeface="+mj-lt"/>
              </a:rPr>
              <a:t>q = ______________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5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Boiling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4572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100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 = boiling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How? </a:t>
            </a:r>
            <a:r>
              <a:rPr lang="el-GR" sz="3200" dirty="0" smtClean="0">
                <a:latin typeface="+mj-lt"/>
              </a:rPr>
              <a:t>Δ</a:t>
            </a:r>
            <a:r>
              <a:rPr lang="en-US" sz="3200" dirty="0" err="1" smtClean="0">
                <a:latin typeface="+mj-lt"/>
              </a:rPr>
              <a:t>H</a:t>
            </a:r>
            <a:r>
              <a:rPr lang="en-US" sz="3200" baseline="-25000" dirty="0" err="1" smtClean="0">
                <a:latin typeface="+mj-lt"/>
              </a:rPr>
              <a:t>vap</a:t>
            </a:r>
            <a:r>
              <a:rPr lang="en-US" sz="3200" dirty="0" smtClean="0">
                <a:latin typeface="+mj-lt"/>
              </a:rPr>
              <a:t>  (40.7 kJ/mol)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Since </a:t>
            </a:r>
            <a:r>
              <a:rPr lang="el-GR" sz="3200" dirty="0" smtClean="0">
                <a:latin typeface="+mj-lt"/>
              </a:rPr>
              <a:t>Δ</a:t>
            </a:r>
            <a:r>
              <a:rPr lang="en-US" sz="3200" dirty="0" smtClean="0">
                <a:latin typeface="+mj-lt"/>
              </a:rPr>
              <a:t>H in kJ/mol, convert 78.0 g of H</a:t>
            </a:r>
            <a:r>
              <a:rPr lang="en-US" sz="3200" baseline="-25000" dirty="0" smtClean="0">
                <a:latin typeface="+mj-lt"/>
              </a:rPr>
              <a:t>2</a:t>
            </a:r>
            <a:r>
              <a:rPr lang="en-US" sz="3200" dirty="0" smtClean="0">
                <a:latin typeface="+mj-lt"/>
              </a:rPr>
              <a:t>O to mol</a:t>
            </a:r>
          </a:p>
          <a:p>
            <a:endParaRPr lang="en-US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40.7 kJ/mol = (x kJ / 4.33 mol)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x = _____________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1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In Gaseous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95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+mj-lt"/>
              </a:rPr>
              <a:t>100</a:t>
            </a:r>
            <a:r>
              <a:rPr lang="en-US" sz="3200" baseline="30000" dirty="0" smtClean="0">
                <a:latin typeface="+mj-lt"/>
              </a:rPr>
              <a:t>o</a:t>
            </a:r>
            <a:r>
              <a:rPr lang="en-US" sz="3200" dirty="0" smtClean="0">
                <a:latin typeface="+mj-lt"/>
              </a:rPr>
              <a:t>C </a:t>
            </a:r>
            <a:r>
              <a:rPr lang="en-US" sz="3200" dirty="0" smtClean="0">
                <a:latin typeface="+mj-lt"/>
                <a:sym typeface="Wingdings" pitchFamily="2" charset="2"/>
              </a:rPr>
              <a:t> 125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How?  q = m • c • </a:t>
            </a:r>
            <a:r>
              <a:rPr lang="el-GR" sz="3200" dirty="0" smtClean="0">
                <a:latin typeface="+mj-lt"/>
                <a:sym typeface="Wingdings" pitchFamily="2" charset="2"/>
              </a:rPr>
              <a:t>Δ</a:t>
            </a:r>
            <a:r>
              <a:rPr lang="en-US" sz="3200" dirty="0" smtClean="0">
                <a:latin typeface="+mj-lt"/>
                <a:sym typeface="Wingdings" pitchFamily="2" charset="2"/>
              </a:rPr>
              <a:t>T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q = (78.0g) (4.18 J/</a:t>
            </a:r>
            <a:r>
              <a:rPr lang="en-US" sz="3200" baseline="30000" dirty="0" err="1" smtClean="0">
                <a:latin typeface="+mj-lt"/>
                <a:sym typeface="Wingdings" pitchFamily="2" charset="2"/>
              </a:rPr>
              <a:t>o</a:t>
            </a:r>
            <a:r>
              <a:rPr lang="en-US" sz="3200" dirty="0" err="1" smtClean="0">
                <a:latin typeface="+mj-lt"/>
                <a:sym typeface="Wingdings" pitchFamily="2" charset="2"/>
              </a:rPr>
              <a:t>C</a:t>
            </a:r>
            <a:r>
              <a:rPr lang="en-US" sz="3200" dirty="0" smtClean="0">
                <a:latin typeface="+mj-lt"/>
                <a:sym typeface="Wingdings" pitchFamily="2" charset="2"/>
              </a:rPr>
              <a:t> • g) (125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 – 100</a:t>
            </a:r>
            <a:r>
              <a:rPr lang="en-US" sz="3200" baseline="30000" dirty="0" smtClean="0">
                <a:latin typeface="+mj-lt"/>
                <a:sym typeface="Wingdings" pitchFamily="2" charset="2"/>
              </a:rPr>
              <a:t>o</a:t>
            </a:r>
            <a:r>
              <a:rPr lang="en-US" sz="3200" dirty="0" smtClean="0">
                <a:latin typeface="+mj-lt"/>
                <a:sym typeface="Wingdings" pitchFamily="2" charset="2"/>
              </a:rPr>
              <a:t>C)</a:t>
            </a:r>
          </a:p>
          <a:p>
            <a:endParaRPr lang="en-US" sz="3200" dirty="0" smtClean="0">
              <a:latin typeface="+mj-lt"/>
              <a:sym typeface="Wingdings" pitchFamily="2" charset="2"/>
            </a:endParaRP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q = ________________</a:t>
            </a: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CONVERT TO KILOJOULES</a:t>
            </a:r>
          </a:p>
          <a:p>
            <a:r>
              <a:rPr lang="en-US" sz="3200" dirty="0" smtClean="0">
                <a:latin typeface="+mj-lt"/>
                <a:sym typeface="Wingdings" pitchFamily="2" charset="2"/>
              </a:rPr>
              <a:t>q = ________________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4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1797</TotalTime>
  <Words>493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Warm Up # 4</vt:lpstr>
      <vt:lpstr>Chapter 17.3-17.4</vt:lpstr>
      <vt:lpstr>Slide 3</vt:lpstr>
      <vt:lpstr>Slide 4</vt:lpstr>
      <vt:lpstr>Step 1: Solid State</vt:lpstr>
      <vt:lpstr>Step 2: Melting</vt:lpstr>
      <vt:lpstr>Step 3: Liquid State</vt:lpstr>
      <vt:lpstr>Step 4: Boiling</vt:lpstr>
      <vt:lpstr>Step 5: In Gaseous State</vt:lpstr>
      <vt:lpstr>Review:</vt:lpstr>
      <vt:lpstr>Warm Up #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 3</dc:title>
  <dc:creator>Graham Lockett</dc:creator>
  <cp:lastModifiedBy>Windows User</cp:lastModifiedBy>
  <cp:revision>61</cp:revision>
  <dcterms:created xsi:type="dcterms:W3CDTF">2013-03-21T20:00:19Z</dcterms:created>
  <dcterms:modified xsi:type="dcterms:W3CDTF">2014-03-13T21:58:32Z</dcterms:modified>
</cp:coreProperties>
</file>