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22ED9-5B52-498D-BE79-60FEA157F200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83E8EB-1EDA-496B-B54F-D78323C79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Balance the following equation:</a:t>
            </a:r>
          </a:p>
          <a:p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__ Fe + __CO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__Fe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What do you think equilibrium means?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Say you are walking on a tightrope, and you shift to the right side, causing you to almost fall…how do you keep your balance so that you stay on the tightrope?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51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Trend…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If you ADD MORE</a:t>
            </a:r>
          </a:p>
          <a:p>
            <a:r>
              <a:rPr lang="en-US" sz="4400" dirty="0" smtClean="0"/>
              <a:t>Shift equilibrium in OTHER direction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If you TAKE AWAY</a:t>
            </a:r>
          </a:p>
          <a:p>
            <a:r>
              <a:rPr lang="en-US" sz="4400" dirty="0" smtClean="0"/>
              <a:t>Shift equilibrium in SAME direction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__ </a:t>
            </a:r>
            <a:r>
              <a:rPr lang="en-US" dirty="0" smtClean="0"/>
              <a:t>NCl</a:t>
            </a:r>
            <a:r>
              <a:rPr lang="en-US" baseline="-25000" dirty="0" smtClean="0"/>
              <a:t>3</a:t>
            </a:r>
            <a:r>
              <a:rPr lang="en-US" dirty="0" smtClean="0"/>
              <a:t>(s) </a:t>
            </a:r>
            <a:r>
              <a:rPr lang="en-US" dirty="0" smtClean="0"/>
              <a:t>+ heat ⇌ </a:t>
            </a:r>
            <a:r>
              <a:rPr lang="en-US" dirty="0" smtClean="0">
                <a:sym typeface="Wingdings" pitchFamily="2" charset="2"/>
              </a:rPr>
              <a:t>__ 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(g) + __ 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(g)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Balance the equation above.  How many molecules of gas are present on each side?  Is this an </a:t>
            </a:r>
            <a:r>
              <a:rPr lang="en-US" dirty="0" err="1" smtClean="0">
                <a:sym typeface="Wingdings" pitchFamily="2" charset="2"/>
              </a:rPr>
              <a:t>endo</a:t>
            </a:r>
            <a:r>
              <a:rPr lang="en-US" dirty="0" smtClean="0">
                <a:sym typeface="Wingdings" pitchFamily="2" charset="2"/>
              </a:rPr>
              <a:t>/exothermic reaction?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How would the equilibrium shift if…</a:t>
            </a:r>
          </a:p>
          <a:p>
            <a:r>
              <a:rPr lang="en-US" dirty="0" smtClean="0"/>
              <a:t>The concentration of products increased</a:t>
            </a:r>
          </a:p>
          <a:p>
            <a:r>
              <a:rPr lang="en-US" dirty="0" smtClean="0"/>
              <a:t>The temperature decreased</a:t>
            </a:r>
          </a:p>
          <a:p>
            <a:r>
              <a:rPr lang="en-US" dirty="0" smtClean="0"/>
              <a:t>The pressure decreased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__ CH</a:t>
            </a:r>
            <a:r>
              <a:rPr lang="en-US" baseline="-25000" dirty="0" smtClean="0"/>
              <a:t>4(g) </a:t>
            </a:r>
            <a:r>
              <a:rPr lang="en-US" dirty="0" smtClean="0"/>
              <a:t>+ __ O</a:t>
            </a:r>
            <a:r>
              <a:rPr lang="en-US" baseline="-25000" dirty="0" smtClean="0"/>
              <a:t>2(g) </a:t>
            </a:r>
            <a:r>
              <a:rPr lang="en-US" sz="3200" dirty="0" smtClean="0"/>
              <a:t>⇌ __ </a:t>
            </a:r>
            <a:r>
              <a:rPr lang="en-US" dirty="0" smtClean="0"/>
              <a:t>CO</a:t>
            </a:r>
            <a:r>
              <a:rPr lang="en-US" baseline="-25000" dirty="0" smtClean="0"/>
              <a:t>2(g) </a:t>
            </a:r>
            <a:r>
              <a:rPr lang="en-US" dirty="0" smtClean="0"/>
              <a:t>+ __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(g) </a:t>
            </a:r>
            <a:r>
              <a:rPr lang="en-US" dirty="0" smtClean="0"/>
              <a:t>+ 250 kJ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Balance the equation.  Is an endothermic or exothermic reaction?  How can you tell?  What type of reaction is this?</a:t>
            </a:r>
          </a:p>
          <a:p>
            <a:endParaRPr lang="en-US" dirty="0" smtClean="0"/>
          </a:p>
          <a:p>
            <a:r>
              <a:rPr lang="en-US" dirty="0" smtClean="0"/>
              <a:t>If the concentration of your reactants decrease, how would the equilibrium shift?  Represent that using a new arrow.</a:t>
            </a:r>
          </a:p>
          <a:p>
            <a:endParaRPr lang="en-US" dirty="0" smtClean="0"/>
          </a:p>
          <a:p>
            <a:r>
              <a:rPr lang="en-US" dirty="0" smtClean="0"/>
              <a:t>If you increased the energy in the reaction, how would that affect the equilibrium shift?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Chapter 18.1-18.2 Equilibrium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0658" name="Picture 2" descr="http://blog.wineenthusiast.com/wp-content/uploads/2008/12/bal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8600"/>
            <a:ext cx="3333750" cy="3952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00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Equilibrium?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4876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Equilibrium</a:t>
            </a:r>
            <a:r>
              <a:rPr lang="en-US" dirty="0" smtClean="0"/>
              <a:t> – there is balance between the reactants and products in a chemical reaction.  There is no change in the chemical reaction.</a:t>
            </a:r>
          </a:p>
          <a:p>
            <a:endParaRPr lang="en-US" dirty="0" smtClean="0"/>
          </a:p>
          <a:p>
            <a:r>
              <a:rPr lang="en-US" dirty="0" smtClean="0"/>
              <a:t>Reactants – starting 		Products - finishing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a Chemical Reaction: </a:t>
            </a:r>
            <a:r>
              <a:rPr lang="en-US" sz="4000" dirty="0" smtClean="0"/>
              <a:t>⇌ </a:t>
            </a:r>
            <a:r>
              <a:rPr lang="en-US" dirty="0" smtClean="0"/>
              <a:t>used instead of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3200" dirty="0" smtClean="0"/>
              <a:t>⇌ … REVERSIBLE reaction (equilibrium)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34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LeChatlier’s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800600" cy="5257800"/>
          </a:xfrm>
        </p:spPr>
        <p:txBody>
          <a:bodyPr>
            <a:normAutofit lnSpcReduction="10000"/>
          </a:bodyPr>
          <a:lstStyle/>
          <a:p>
            <a:r>
              <a:rPr lang="en-US" b="1" u="sng" dirty="0" err="1" smtClean="0"/>
              <a:t>LeChatlier’s</a:t>
            </a:r>
            <a:r>
              <a:rPr lang="en-US" b="1" u="sng" dirty="0" smtClean="0"/>
              <a:t> Principle </a:t>
            </a:r>
            <a:r>
              <a:rPr lang="en-US" dirty="0" smtClean="0"/>
              <a:t>- If equilibrium is upset, how the reaction resets itself to be in equilibrium: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How the equilibrium can be affected:</a:t>
            </a:r>
          </a:p>
          <a:p>
            <a:endParaRPr lang="en-US" dirty="0" smtClean="0"/>
          </a:p>
          <a:p>
            <a:r>
              <a:rPr lang="en-US" dirty="0" smtClean="0"/>
              <a:t>Changes in Concentration</a:t>
            </a:r>
          </a:p>
          <a:p>
            <a:r>
              <a:rPr lang="en-US" dirty="0" smtClean="0"/>
              <a:t>Changes in Temperature</a:t>
            </a:r>
          </a:p>
          <a:p>
            <a:r>
              <a:rPr lang="en-US" dirty="0" smtClean="0"/>
              <a:t>Changes in Pressure</a:t>
            </a:r>
            <a:endParaRPr lang="en-US" dirty="0"/>
          </a:p>
        </p:txBody>
      </p:sp>
      <p:pic>
        <p:nvPicPr>
          <p:cNvPr id="4" name="Picture 2" descr="http://blog.wineenthusiast.com/wp-content/uploads/2008/12/bal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333750" cy="3952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940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Review:  BALANCE the following equation: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N</a:t>
            </a:r>
            <a:r>
              <a:rPr lang="en-US" sz="4800" baseline="-25000" dirty="0" smtClean="0"/>
              <a:t>2(g)</a:t>
            </a:r>
            <a:r>
              <a:rPr lang="en-US" sz="4800" dirty="0" smtClean="0"/>
              <a:t> + H</a:t>
            </a:r>
            <a:r>
              <a:rPr lang="en-US" sz="4800" baseline="-25000" dirty="0" smtClean="0"/>
              <a:t>2(g)</a:t>
            </a:r>
            <a:r>
              <a:rPr lang="en-US" sz="4800" dirty="0" smtClean="0"/>
              <a:t> ⇌ NH</a:t>
            </a:r>
            <a:r>
              <a:rPr lang="en-US" sz="4800" baseline="-25000" dirty="0" smtClean="0"/>
              <a:t>3(g)</a:t>
            </a:r>
            <a:endParaRPr lang="en-US" sz="44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12089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2(g)</a:t>
            </a:r>
            <a:r>
              <a:rPr lang="en-US" dirty="0" smtClean="0"/>
              <a:t> + 3H</a:t>
            </a:r>
            <a:r>
              <a:rPr lang="en-US" baseline="-25000" dirty="0" smtClean="0"/>
              <a:t>2(g)</a:t>
            </a:r>
            <a:r>
              <a:rPr lang="en-US" dirty="0" smtClean="0"/>
              <a:t> ⇌ 2NH</a:t>
            </a:r>
            <a:r>
              <a:rPr lang="en-US" baseline="-25000" dirty="0" smtClean="0"/>
              <a:t>3(g) </a:t>
            </a:r>
            <a:r>
              <a:rPr lang="en-US" dirty="0" smtClean="0"/>
              <a:t>+ heat</a:t>
            </a:r>
            <a:r>
              <a:rPr lang="en-US" sz="4000" baseline="-25000" dirty="0" smtClean="0"/>
              <a:t/>
            </a:r>
            <a:br>
              <a:rPr lang="en-US" sz="4000" baseline="-25000" dirty="0" smtClean="0"/>
            </a:br>
            <a:r>
              <a:rPr lang="en-US" sz="4000" baseline="-25000" dirty="0" smtClean="0"/>
              <a:t>changing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5867400" cy="4963633"/>
          </a:xfrm>
        </p:spPr>
        <p:txBody>
          <a:bodyPr>
            <a:normAutofit/>
          </a:bodyPr>
          <a:lstStyle/>
          <a:p>
            <a:r>
              <a:rPr lang="en-US" dirty="0" smtClean="0"/>
              <a:t>Concentration – amt. of a substance</a:t>
            </a:r>
          </a:p>
          <a:p>
            <a:endParaRPr lang="en-US" dirty="0" smtClean="0"/>
          </a:p>
          <a:p>
            <a:r>
              <a:rPr lang="en-US" dirty="0" smtClean="0"/>
              <a:t>Adding more PRODUCTS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SHIFT: reactants</a:t>
            </a:r>
          </a:p>
          <a:p>
            <a:pPr lvl="1"/>
            <a:r>
              <a:rPr lang="en-US" dirty="0" smtClean="0"/>
              <a:t>(more reactants form)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Take away PRODUCTS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SHIFT: products</a:t>
            </a:r>
          </a:p>
          <a:p>
            <a:pPr lvl="1"/>
            <a:r>
              <a:rPr lang="en-US" dirty="0" smtClean="0"/>
              <a:t>(more products form)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4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2(g)</a:t>
            </a:r>
            <a:r>
              <a:rPr lang="en-US" dirty="0" smtClean="0"/>
              <a:t> + 3H</a:t>
            </a:r>
            <a:r>
              <a:rPr lang="en-US" baseline="-25000" dirty="0" smtClean="0"/>
              <a:t>2(g)</a:t>
            </a:r>
            <a:r>
              <a:rPr lang="en-US" dirty="0" smtClean="0"/>
              <a:t> ⇌ 2NH</a:t>
            </a:r>
            <a:r>
              <a:rPr lang="en-US" baseline="-25000" dirty="0" smtClean="0"/>
              <a:t>3(g) </a:t>
            </a:r>
            <a:r>
              <a:rPr lang="en-US" dirty="0" smtClean="0"/>
              <a:t>+ heat</a:t>
            </a:r>
            <a:r>
              <a:rPr lang="en-US" sz="4000" baseline="-25000" dirty="0" smtClean="0"/>
              <a:t/>
            </a:r>
            <a:br>
              <a:rPr lang="en-US" sz="4000" baseline="-25000" dirty="0" smtClean="0"/>
            </a:br>
            <a:r>
              <a:rPr lang="en-US" sz="4000" baseline="-25000" dirty="0" smtClean="0"/>
              <a:t>changing TEMPERATURE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6324600" cy="5116033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ENDOthermic</a:t>
            </a:r>
            <a:r>
              <a:rPr lang="en-US" dirty="0" smtClean="0"/>
              <a:t> reactions</a:t>
            </a:r>
          </a:p>
          <a:p>
            <a:pPr lvl="1"/>
            <a:r>
              <a:rPr lang="en-US" dirty="0" smtClean="0"/>
              <a:t>Heat on reactants side</a:t>
            </a:r>
          </a:p>
          <a:p>
            <a:pPr lvl="1"/>
            <a:r>
              <a:rPr lang="en-US" dirty="0" smtClean="0"/>
              <a:t>Add more: SHIFT RIGHT (products)</a:t>
            </a:r>
          </a:p>
          <a:p>
            <a:pPr lvl="1"/>
            <a:r>
              <a:rPr lang="en-US" dirty="0" smtClean="0"/>
              <a:t>Take away: SHIFT LEFT (reactants)</a:t>
            </a:r>
          </a:p>
          <a:p>
            <a:endParaRPr lang="en-US" dirty="0" smtClean="0"/>
          </a:p>
          <a:p>
            <a:r>
              <a:rPr lang="en-US" dirty="0" smtClean="0"/>
              <a:t>This reaction = </a:t>
            </a:r>
            <a:r>
              <a:rPr lang="en-US" dirty="0" err="1" smtClean="0"/>
              <a:t>EXOthermic</a:t>
            </a:r>
            <a:endParaRPr lang="en-US" dirty="0" smtClean="0"/>
          </a:p>
          <a:p>
            <a:pPr lvl="1"/>
            <a:r>
              <a:rPr lang="en-US" dirty="0" smtClean="0"/>
              <a:t>Heat on products side</a:t>
            </a:r>
          </a:p>
          <a:p>
            <a:pPr lvl="1"/>
            <a:r>
              <a:rPr lang="en-US" dirty="0" smtClean="0"/>
              <a:t>Add more: SHIFT LEFT (reactants)</a:t>
            </a:r>
          </a:p>
          <a:p>
            <a:pPr lvl="1"/>
            <a:r>
              <a:rPr lang="en-US" dirty="0" smtClean="0"/>
              <a:t>Take away: SHIFT RIGHT (products)</a:t>
            </a:r>
          </a:p>
        </p:txBody>
      </p:sp>
    </p:spTree>
    <p:extLst>
      <p:ext uri="{BB962C8B-B14F-4D97-AF65-F5344CB8AC3E}">
        <p14:creationId xmlns="" xmlns:p14="http://schemas.microsoft.com/office/powerpoint/2010/main" val="11413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2(g)</a:t>
            </a:r>
            <a:r>
              <a:rPr lang="en-US" dirty="0" smtClean="0"/>
              <a:t> + 3H</a:t>
            </a:r>
            <a:r>
              <a:rPr lang="en-US" baseline="-25000" dirty="0" smtClean="0"/>
              <a:t>2(g)</a:t>
            </a:r>
            <a:r>
              <a:rPr lang="en-US" dirty="0" smtClean="0"/>
              <a:t> ⇌ 2NH</a:t>
            </a:r>
            <a:r>
              <a:rPr lang="en-US" baseline="-25000" dirty="0" smtClean="0"/>
              <a:t>3(g) </a:t>
            </a:r>
            <a:r>
              <a:rPr lang="en-US" dirty="0" smtClean="0"/>
              <a:t>+ heat</a:t>
            </a:r>
            <a:r>
              <a:rPr lang="en-US" sz="4000" baseline="-25000" dirty="0" smtClean="0"/>
              <a:t/>
            </a:r>
            <a:br>
              <a:rPr lang="en-US" sz="4000" baseline="-25000" dirty="0" smtClean="0"/>
            </a:br>
            <a:r>
              <a:rPr lang="en-US" sz="4000" baseline="-25000" dirty="0" smtClean="0"/>
              <a:t>changing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6400800" cy="5268433"/>
          </a:xfrm>
        </p:spPr>
        <p:txBody>
          <a:bodyPr>
            <a:normAutofit/>
          </a:bodyPr>
          <a:lstStyle/>
          <a:p>
            <a:r>
              <a:rPr lang="en-US" dirty="0" smtClean="0"/>
              <a:t>Pressure = ONLY relates to gasses</a:t>
            </a:r>
          </a:p>
          <a:p>
            <a:pPr lvl="1"/>
            <a:r>
              <a:rPr lang="en-US" dirty="0" smtClean="0"/>
              <a:t>Compressible</a:t>
            </a:r>
          </a:p>
          <a:p>
            <a:pPr lvl="1"/>
            <a:r>
              <a:rPr lang="en-US" dirty="0" smtClean="0"/>
              <a:t>Look for (g) symbol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 this example:</a:t>
            </a:r>
          </a:p>
          <a:p>
            <a:pPr lvl="1"/>
            <a:r>
              <a:rPr lang="en-US" dirty="0" smtClean="0"/>
              <a:t>Reactants side: 4 molecules (1 N</a:t>
            </a:r>
            <a:r>
              <a:rPr lang="en-US" baseline="-25000" dirty="0" smtClean="0"/>
              <a:t>2</a:t>
            </a:r>
            <a:r>
              <a:rPr lang="en-US" dirty="0" smtClean="0"/>
              <a:t>, 3 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Products side: 2 molecules (2 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Add more: SHIFT less molecules of gas</a:t>
            </a:r>
          </a:p>
          <a:p>
            <a:pPr lvl="1"/>
            <a:r>
              <a:rPr lang="en-US" dirty="0" smtClean="0"/>
              <a:t>Take away: SHIFT more molecules of gas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224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10319</TotalTime>
  <Words>471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Warm Up #1</vt:lpstr>
      <vt:lpstr>Warm Up #2</vt:lpstr>
      <vt:lpstr>Chapter 18.1-18.2 Equilibrium</vt:lpstr>
      <vt:lpstr>What is an Equilibrium?</vt:lpstr>
      <vt:lpstr>LeChatlier’s Principle</vt:lpstr>
      <vt:lpstr>Slide 6</vt:lpstr>
      <vt:lpstr>N2(g) + 3H2(g) ⇌ 2NH3(g) + heat changing CONCENTRATION</vt:lpstr>
      <vt:lpstr>N2(g) + 3H2(g) ⇌ 2NH3(g) + heat changing TEMPERATURE</vt:lpstr>
      <vt:lpstr>N2(g) + 3H2(g) ⇌ 2NH3(g) + heat changing PRESSURE</vt:lpstr>
      <vt:lpstr>General Trend…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Graham Lockett</dc:creator>
  <cp:lastModifiedBy>Windows User</cp:lastModifiedBy>
  <cp:revision>902</cp:revision>
  <dcterms:created xsi:type="dcterms:W3CDTF">2013-04-08T21:02:12Z</dcterms:created>
  <dcterms:modified xsi:type="dcterms:W3CDTF">2014-03-31T23:01:55Z</dcterms:modified>
</cp:coreProperties>
</file>