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66C5D6-A1FF-4D2D-94E4-AE7C02CD78DB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A795D9-564C-4603-A5D6-5FEA152F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C5D6-A1FF-4D2D-94E4-AE7C02CD78DB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95D9-564C-4603-A5D6-5FEA152F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66C5D6-A1FF-4D2D-94E4-AE7C02CD78DB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5A795D9-564C-4603-A5D6-5FEA152F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C5D6-A1FF-4D2D-94E4-AE7C02CD78DB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A795D9-564C-4603-A5D6-5FEA152F8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C5D6-A1FF-4D2D-94E4-AE7C02CD78DB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5A795D9-564C-4603-A5D6-5FEA152F8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66C5D6-A1FF-4D2D-94E4-AE7C02CD78DB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A795D9-564C-4603-A5D6-5FEA152F8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66C5D6-A1FF-4D2D-94E4-AE7C02CD78DB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A795D9-564C-4603-A5D6-5FEA152F8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C5D6-A1FF-4D2D-94E4-AE7C02CD78DB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A795D9-564C-4603-A5D6-5FEA152F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C5D6-A1FF-4D2D-94E4-AE7C02CD78DB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A795D9-564C-4603-A5D6-5FEA152F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C5D6-A1FF-4D2D-94E4-AE7C02CD78DB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A795D9-564C-4603-A5D6-5FEA152F8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266C5D6-A1FF-4D2D-94E4-AE7C02CD78DB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5A795D9-564C-4603-A5D6-5FEA152F8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66C5D6-A1FF-4D2D-94E4-AE7C02CD78DB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A795D9-564C-4603-A5D6-5FEA152F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__C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8(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+ __O</a:t>
            </a:r>
            <a:r>
              <a:rPr lang="en-US" baseline="-25000" dirty="0" smtClean="0"/>
              <a:t>2(g)</a:t>
            </a:r>
            <a:r>
              <a:rPr lang="en-US" dirty="0" smtClean="0"/>
              <a:t> + heat </a:t>
            </a:r>
            <a:r>
              <a:rPr lang="en-US" dirty="0" smtClean="0"/>
              <a:t>⇌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__CO</a:t>
            </a:r>
            <a:r>
              <a:rPr lang="en-US" baseline="-25000" dirty="0" smtClean="0">
                <a:sym typeface="Wingdings" pitchFamily="2" charset="2"/>
              </a:rPr>
              <a:t>2(g) </a:t>
            </a:r>
            <a:r>
              <a:rPr lang="en-US" dirty="0" smtClean="0">
                <a:sym typeface="Wingdings" pitchFamily="2" charset="2"/>
              </a:rPr>
              <a:t>+ __H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(l) </a:t>
            </a:r>
            <a:r>
              <a:rPr lang="en-US" dirty="0" smtClean="0">
                <a:sym typeface="Wingdings" pitchFamily="2" charset="2"/>
              </a:rPr>
              <a:t>…BALANCE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do you determine which side of the equation will be affected by pressure the most?</a:t>
            </a:r>
          </a:p>
          <a:p>
            <a:pPr lvl="1"/>
            <a:r>
              <a:rPr lang="en-US" dirty="0" smtClean="0"/>
              <a:t>Which side of the equation above will feel affects of pressure more?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are volume and pressure related?  (Review: What law/formula shows this relationship?)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813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</a:t>
            </a:r>
            <a:r>
              <a:rPr lang="en-US" baseline="-25000" dirty="0" err="1" smtClean="0"/>
              <a:t>eq</a:t>
            </a:r>
            <a:r>
              <a:rPr lang="en-US" dirty="0" smtClean="0"/>
              <a:t> = equilibrium constant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eq</a:t>
            </a:r>
            <a:r>
              <a:rPr lang="en-US" dirty="0" smtClean="0"/>
              <a:t> is GREATER than 1</a:t>
            </a:r>
          </a:p>
          <a:p>
            <a:pPr lvl="1"/>
            <a:r>
              <a:rPr lang="en-US" dirty="0" smtClean="0"/>
              <a:t>PRODUCTS favored (long right arrow, short left arrow)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eq</a:t>
            </a:r>
            <a:r>
              <a:rPr lang="en-US" dirty="0" smtClean="0"/>
              <a:t> is LESS than 1</a:t>
            </a:r>
          </a:p>
          <a:p>
            <a:pPr lvl="1"/>
            <a:r>
              <a:rPr lang="en-US" dirty="0" smtClean="0"/>
              <a:t>REACTANTS favored (short right arrow, long left arrow)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eq</a:t>
            </a:r>
            <a:r>
              <a:rPr lang="en-US" dirty="0" smtClean="0"/>
              <a:t> is EQUAL to 1</a:t>
            </a:r>
          </a:p>
          <a:p>
            <a:pPr lvl="1"/>
            <a:r>
              <a:rPr lang="en-US" dirty="0" smtClean="0"/>
              <a:t>EQUILIBRIUM (both products and reactants are equal)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470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 smtClean="0"/>
              <a:t>(g) ⇌ 2NO</a:t>
            </a:r>
            <a:r>
              <a:rPr lang="en-US" baseline="-25000" dirty="0" smtClean="0"/>
              <a:t>2</a:t>
            </a:r>
            <a:r>
              <a:rPr lang="en-US" dirty="0" smtClean="0"/>
              <a:t>(g)</a:t>
            </a:r>
          </a:p>
          <a:p>
            <a:r>
              <a:rPr lang="en-US" dirty="0" smtClean="0"/>
              <a:t>At equilibrium a 2 L gas mixture contains 0.44 mol of 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 smtClean="0"/>
              <a:t> and 0.30 mol of NO</a:t>
            </a:r>
            <a:r>
              <a:rPr lang="en-US" baseline="-25000" dirty="0" smtClean="0"/>
              <a:t>2</a:t>
            </a:r>
            <a:r>
              <a:rPr lang="en-US" dirty="0" smtClean="0"/>
              <a:t>.  Write the equilibrium constant expression and solve for it.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2BrCl(g) ⇌ Br</a:t>
            </a:r>
            <a:r>
              <a:rPr lang="en-US" baseline="-25000" dirty="0" smtClean="0"/>
              <a:t>2</a:t>
            </a:r>
            <a:r>
              <a:rPr lang="en-US" dirty="0" smtClean="0"/>
              <a:t>(g) + Cl</a:t>
            </a:r>
            <a:r>
              <a:rPr lang="en-US" baseline="-25000" dirty="0" smtClean="0"/>
              <a:t>2</a:t>
            </a:r>
            <a:r>
              <a:rPr lang="en-US" dirty="0" smtClean="0"/>
              <a:t>(g)</a:t>
            </a:r>
          </a:p>
          <a:p>
            <a:r>
              <a:rPr lang="en-US" dirty="0" smtClean="0"/>
              <a:t>At equilibrium in a </a:t>
            </a:r>
            <a:r>
              <a:rPr lang="en-US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L gas mixture, 4.00 mol of Cl</a:t>
            </a:r>
            <a:r>
              <a:rPr lang="en-US" baseline="-25000" dirty="0" smtClean="0"/>
              <a:t>2</a:t>
            </a:r>
            <a:r>
              <a:rPr lang="en-US" dirty="0" smtClean="0"/>
              <a:t> and </a:t>
            </a:r>
            <a:r>
              <a:rPr lang="en-US" dirty="0" smtClean="0"/>
              <a:t>6.00 </a:t>
            </a:r>
            <a:r>
              <a:rPr lang="en-US" dirty="0" smtClean="0"/>
              <a:t>mol of Br</a:t>
            </a:r>
            <a:r>
              <a:rPr lang="en-US" baseline="-25000" dirty="0" smtClean="0"/>
              <a:t>2</a:t>
            </a:r>
            <a:r>
              <a:rPr lang="en-US" dirty="0" smtClean="0"/>
              <a:t> are present.  At a certain temperature, the equilibrium constant is 11.1.  Calculate the concentration of </a:t>
            </a:r>
            <a:r>
              <a:rPr lang="en-US" dirty="0" err="1" smtClean="0"/>
              <a:t>BrCl</a:t>
            </a:r>
            <a:r>
              <a:rPr lang="en-US" dirty="0" smtClean="0"/>
              <a:t> with this information.  How many moles of </a:t>
            </a:r>
            <a:r>
              <a:rPr lang="en-US" dirty="0" err="1" smtClean="0"/>
              <a:t>BrCl</a:t>
            </a:r>
            <a:r>
              <a:rPr lang="en-US" dirty="0" smtClean="0"/>
              <a:t>?  Grams?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44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Balance the following reaction, and set up a reaction rate equation.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_ PCl</a:t>
            </a:r>
            <a:r>
              <a:rPr lang="en-US" baseline="-25000" dirty="0" smtClean="0"/>
              <a:t>3(g) </a:t>
            </a:r>
            <a:r>
              <a:rPr lang="en-US" dirty="0" smtClean="0"/>
              <a:t>+ _ NH</a:t>
            </a:r>
            <a:r>
              <a:rPr lang="en-US" baseline="-25000" dirty="0" smtClean="0"/>
              <a:t>3(g) </a:t>
            </a:r>
            <a:r>
              <a:rPr lang="en-US" dirty="0" smtClean="0"/>
              <a:t>⇌ _ P(NH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-25000" dirty="0" smtClean="0"/>
              <a:t>3(g) </a:t>
            </a:r>
            <a:r>
              <a:rPr lang="en-US" dirty="0" smtClean="0"/>
              <a:t>+ _</a:t>
            </a:r>
            <a:r>
              <a:rPr lang="en-US" dirty="0" err="1" smtClean="0"/>
              <a:t>HCl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 </a:t>
            </a:r>
            <a:r>
              <a:rPr lang="el-GR" dirty="0" smtClean="0">
                <a:latin typeface="Calibri"/>
              </a:rPr>
              <a:t>Δ</a:t>
            </a:r>
            <a:r>
              <a:rPr lang="en-US" dirty="0" smtClean="0">
                <a:latin typeface="Calibri"/>
              </a:rPr>
              <a:t>H = + 340 kJ</a:t>
            </a:r>
          </a:p>
          <a:p>
            <a:pPr>
              <a:buNone/>
            </a:pPr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If the reaction starts at 40 kJ, and has activation energy of 850 kJ, draw a diagram.  Show effects of catalyst.</a:t>
            </a:r>
          </a:p>
          <a:p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How would the equilibrium shift if the pressure increased.  Explain why.</a:t>
            </a:r>
          </a:p>
          <a:p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If the concentration of each reactant is .450 M and concentration of each product is .740 M, calculate the </a:t>
            </a:r>
            <a:r>
              <a:rPr lang="en-US" dirty="0" err="1" smtClean="0">
                <a:latin typeface="Calibri"/>
              </a:rPr>
              <a:t>Keq</a:t>
            </a:r>
            <a:r>
              <a:rPr lang="en-US" dirty="0" smtClean="0">
                <a:latin typeface="Calibri"/>
              </a:rPr>
              <a:t> for this equation.  Are the reactants/products favored?</a:t>
            </a:r>
          </a:p>
          <a:p>
            <a:endParaRPr lang="en-US" dirty="0" smtClean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pPr>
              <a:buNone/>
            </a:pPr>
            <a:endParaRPr lang="en-US" dirty="0" smtClean="0">
              <a:latin typeface="Calibri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953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__SO</a:t>
            </a:r>
            <a:r>
              <a:rPr lang="en-US" baseline="-25000" dirty="0" smtClean="0"/>
              <a:t>2</a:t>
            </a:r>
            <a:r>
              <a:rPr lang="en-US" dirty="0" smtClean="0"/>
              <a:t>(g) + __O</a:t>
            </a:r>
            <a:r>
              <a:rPr lang="en-US" baseline="-25000" dirty="0" smtClean="0"/>
              <a:t>2</a:t>
            </a:r>
            <a:r>
              <a:rPr lang="en-US" dirty="0" smtClean="0"/>
              <a:t>(g) ⇌ __SO</a:t>
            </a:r>
            <a:r>
              <a:rPr lang="en-US" baseline="-25000" dirty="0" smtClean="0"/>
              <a:t>3</a:t>
            </a:r>
            <a:r>
              <a:rPr lang="en-US" dirty="0" smtClean="0"/>
              <a:t>(g)	 </a:t>
            </a:r>
            <a:r>
              <a:rPr lang="el-GR" dirty="0" smtClean="0">
                <a:latin typeface="Constantia"/>
              </a:rPr>
              <a:t>Δ</a:t>
            </a:r>
            <a:r>
              <a:rPr lang="en-US" dirty="0" smtClean="0">
                <a:latin typeface="Constantia"/>
              </a:rPr>
              <a:t>H = -45.0 kJ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Balance the equation above.</a:t>
            </a:r>
          </a:p>
          <a:p>
            <a:endParaRPr lang="en-US" dirty="0" smtClean="0"/>
          </a:p>
          <a:p>
            <a:r>
              <a:rPr lang="en-US" sz="3000" dirty="0" smtClean="0"/>
              <a:t>If sulfur trioxide is removed, how will the equilibrium shift?</a:t>
            </a:r>
          </a:p>
          <a:p>
            <a:endParaRPr lang="en-US" sz="3000" dirty="0" smtClean="0"/>
          </a:p>
          <a:p>
            <a:r>
              <a:rPr lang="en-US" sz="3000" dirty="0" smtClean="0"/>
              <a:t>If temperature is increased, how will the equilibrium shift?</a:t>
            </a:r>
          </a:p>
          <a:p>
            <a:endParaRPr lang="en-US" sz="3000" dirty="0" smtClean="0"/>
          </a:p>
          <a:p>
            <a:r>
              <a:rPr lang="en-US" sz="3000" dirty="0" smtClean="0"/>
              <a:t>If the volume is decreased, how will the equilibrium shift?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47012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___F</a:t>
            </a:r>
            <a:r>
              <a:rPr lang="en-US" baseline="-25000" dirty="0" smtClean="0"/>
              <a:t>2(g) </a:t>
            </a:r>
            <a:r>
              <a:rPr lang="en-US" dirty="0" smtClean="0"/>
              <a:t>+ ___H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(l) </a:t>
            </a:r>
            <a:r>
              <a:rPr lang="en-US" dirty="0" smtClean="0"/>
              <a:t>⇌ ___ HF</a:t>
            </a:r>
            <a:r>
              <a:rPr lang="en-US" baseline="-25000" dirty="0" smtClean="0"/>
              <a:t>(g) </a:t>
            </a:r>
            <a:r>
              <a:rPr lang="en-US" dirty="0" smtClean="0"/>
              <a:t>+ ___ O</a:t>
            </a:r>
            <a:r>
              <a:rPr lang="en-US" baseline="-25000" dirty="0" smtClean="0"/>
              <a:t>2(g)  </a:t>
            </a:r>
            <a:r>
              <a:rPr lang="el-GR" dirty="0" smtClean="0">
                <a:latin typeface="Calibri"/>
              </a:rPr>
              <a:t>Δ</a:t>
            </a:r>
            <a:r>
              <a:rPr lang="en-US" dirty="0" smtClean="0">
                <a:latin typeface="Calibri"/>
              </a:rPr>
              <a:t>H = +20 kJ</a:t>
            </a:r>
            <a:endParaRPr lang="en-US" dirty="0" smtClean="0"/>
          </a:p>
          <a:p>
            <a:pPr algn="ctr">
              <a:buNone/>
            </a:pP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Balance the following equation, and count the number of gas molecules on each side.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the reaction starts at 40 kJ, and has an activation energy of 100 kJ, draw a diagram showing the reaction pathway.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Show how the equilibrium would shift if…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Temperature was increased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You added more water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The volume increased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18.2 </a:t>
            </a:r>
            <a:br>
              <a:rPr lang="en-US" dirty="0" smtClean="0"/>
            </a:br>
            <a:r>
              <a:rPr lang="en-US" dirty="0" smtClean="0"/>
              <a:t>Reaction Rates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82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LeChatlier</a:t>
            </a:r>
            <a:r>
              <a:rPr lang="en-US" dirty="0" smtClean="0"/>
              <a:t>…General 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72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Goal: balance out equilibrium after an instability</a:t>
            </a:r>
          </a:p>
          <a:p>
            <a:endParaRPr lang="en-US" dirty="0" smtClean="0"/>
          </a:p>
          <a:p>
            <a:r>
              <a:rPr lang="en-US" dirty="0" smtClean="0"/>
              <a:t>Step 1: figure out which side is more</a:t>
            </a:r>
          </a:p>
          <a:p>
            <a:pPr lvl="1"/>
            <a:r>
              <a:rPr lang="en-US" i="1" dirty="0" smtClean="0"/>
              <a:t>Where is the heat?  Which side has more gas molecules?</a:t>
            </a:r>
          </a:p>
          <a:p>
            <a:endParaRPr lang="en-US" dirty="0" smtClean="0"/>
          </a:p>
          <a:p>
            <a:r>
              <a:rPr lang="en-US" dirty="0" smtClean="0"/>
              <a:t>Step 2: adding more…shift to the OTHER side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Step 3: taking away…shifting to the SAME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878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Things Affecting Reaction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4800600" cy="5410200"/>
          </a:xfrm>
        </p:spPr>
        <p:txBody>
          <a:bodyPr>
            <a:normAutofit fontScale="92500"/>
          </a:bodyPr>
          <a:lstStyle/>
          <a:p>
            <a:r>
              <a:rPr lang="en-US" b="1" u="sng" dirty="0" smtClean="0"/>
              <a:t>Catalyst</a:t>
            </a:r>
            <a:r>
              <a:rPr lang="en-US" dirty="0" smtClean="0"/>
              <a:t> – something that </a:t>
            </a:r>
            <a:r>
              <a:rPr lang="en-US" i="1" dirty="0" smtClean="0"/>
              <a:t>SPEEDS UP</a:t>
            </a:r>
            <a:r>
              <a:rPr lang="en-US" dirty="0" smtClean="0"/>
              <a:t> reaction (enzyme)</a:t>
            </a:r>
          </a:p>
          <a:p>
            <a:endParaRPr lang="en-US" dirty="0" smtClean="0"/>
          </a:p>
          <a:p>
            <a:r>
              <a:rPr lang="en-US" dirty="0" smtClean="0"/>
              <a:t>How? Lowers activation energy.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Other factors: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Pressure</a:t>
            </a:r>
          </a:p>
          <a:p>
            <a:r>
              <a:rPr lang="en-US" b="1" dirty="0" smtClean="0"/>
              <a:t>Concentration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45050" y="2226397"/>
            <a:ext cx="3886200" cy="329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154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aA</a:t>
            </a:r>
            <a:r>
              <a:rPr lang="en-US" dirty="0" smtClean="0"/>
              <a:t> + </a:t>
            </a:r>
            <a:r>
              <a:rPr lang="en-US" dirty="0" err="1" smtClean="0"/>
              <a:t>bB</a:t>
            </a:r>
            <a:r>
              <a:rPr lang="en-US" dirty="0" smtClean="0"/>
              <a:t> </a:t>
            </a:r>
            <a:r>
              <a:rPr lang="pt-BR" dirty="0" smtClean="0"/>
              <a:t>⇌ cC + dD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Uppercase letters = chemical being reacted</a:t>
            </a:r>
          </a:p>
          <a:p>
            <a:r>
              <a:rPr lang="en-US" dirty="0" smtClean="0"/>
              <a:t>Lowercase letters = coefficients (moles)</a:t>
            </a:r>
          </a:p>
          <a:p>
            <a:endParaRPr lang="en-US" dirty="0" smtClean="0"/>
          </a:p>
          <a:p>
            <a:r>
              <a:rPr lang="en-US" dirty="0" smtClean="0"/>
              <a:t>Reaction Rate Constant = k</a:t>
            </a:r>
          </a:p>
          <a:p>
            <a:endParaRPr lang="en-US" dirty="0" smtClean="0"/>
          </a:p>
          <a:p>
            <a:r>
              <a:rPr lang="en-US" dirty="0" smtClean="0"/>
              <a:t>GENERAL FORMULA: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[A] = Concentration of A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4343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[C]</a:t>
            </a:r>
            <a:r>
              <a:rPr lang="en-US" sz="4000" baseline="30000" dirty="0" smtClean="0"/>
              <a:t>c </a:t>
            </a:r>
            <a:r>
              <a:rPr lang="en-US" sz="4000" dirty="0" smtClean="0"/>
              <a:t>[D]</a:t>
            </a:r>
            <a:r>
              <a:rPr lang="en-US" sz="4000" baseline="30000" dirty="0" smtClean="0"/>
              <a:t>d</a:t>
            </a:r>
            <a:endParaRPr lang="en-US" sz="4000" baseline="30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324600" y="5105400"/>
            <a:ext cx="16764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72200" y="518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[A]</a:t>
            </a:r>
            <a:r>
              <a:rPr lang="en-US" sz="4000" baseline="30000" dirty="0" smtClean="0"/>
              <a:t>a</a:t>
            </a:r>
            <a:r>
              <a:rPr lang="en-US" sz="4000" dirty="0" smtClean="0"/>
              <a:t> [B]</a:t>
            </a:r>
            <a:r>
              <a:rPr lang="en-US" sz="4000" baseline="30000" dirty="0" smtClean="0"/>
              <a:t>b</a:t>
            </a:r>
            <a:endParaRPr lang="en-US" sz="40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48006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k =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5029200" y="4267200"/>
            <a:ext cx="3429000" cy="1752600"/>
          </a:xfrm>
          <a:prstGeom prst="rect">
            <a:avLst/>
          </a:prstGeom>
          <a:noFill/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342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en-US" baseline="-25000" dirty="0" smtClean="0"/>
              <a:t>2(g)</a:t>
            </a:r>
            <a:r>
              <a:rPr lang="en-US" dirty="0" smtClean="0"/>
              <a:t> + 3Cl</a:t>
            </a:r>
            <a:r>
              <a:rPr lang="en-US" baseline="-25000" dirty="0" smtClean="0"/>
              <a:t>2(g)</a:t>
            </a:r>
            <a:r>
              <a:rPr lang="en-US" dirty="0" smtClean="0"/>
              <a:t> </a:t>
            </a:r>
            <a:r>
              <a:rPr lang="pt-BR" dirty="0" smtClean="0"/>
              <a:t>⇌ 2NCl</a:t>
            </a:r>
            <a:r>
              <a:rPr lang="pt-BR" baseline="-25000" dirty="0" smtClean="0"/>
              <a:t>3(g)</a:t>
            </a:r>
            <a:endParaRPr lang="en-US" baseline="-25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 and Cl</a:t>
            </a:r>
            <a:r>
              <a:rPr lang="en-US" baseline="-25000" dirty="0" smtClean="0"/>
              <a:t>2</a:t>
            </a:r>
            <a:r>
              <a:rPr lang="en-US" dirty="0" smtClean="0"/>
              <a:t> = REACTANTS (starting materials)</a:t>
            </a:r>
          </a:p>
          <a:p>
            <a:r>
              <a:rPr lang="en-US" dirty="0" smtClean="0"/>
              <a:t>NCl</a:t>
            </a:r>
            <a:r>
              <a:rPr lang="en-US" baseline="-25000" dirty="0" smtClean="0"/>
              <a:t>3</a:t>
            </a:r>
            <a:r>
              <a:rPr lang="en-US" dirty="0" smtClean="0"/>
              <a:t> = PRODUCTS (ending materials)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[Cl</a:t>
            </a:r>
            <a:r>
              <a:rPr lang="en-US" baseline="-25000" dirty="0" smtClean="0"/>
              <a:t>2</a:t>
            </a:r>
            <a:r>
              <a:rPr lang="en-US" dirty="0" smtClean="0"/>
              <a:t>] measured in Molarity (M) </a:t>
            </a:r>
            <a:r>
              <a:rPr lang="en-US" dirty="0" smtClean="0">
                <a:sym typeface="Wingdings" pitchFamily="2" charset="2"/>
              </a:rPr>
              <a:t> Moles/Liters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34290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[NCl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]</a:t>
            </a:r>
            <a:r>
              <a:rPr lang="en-US" sz="4000" baseline="30000" dirty="0" smtClean="0"/>
              <a:t>2</a:t>
            </a:r>
            <a:endParaRPr lang="en-US" sz="4000" baseline="30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819400" y="4191000"/>
            <a:ext cx="16764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38400" y="42672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[Cl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]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 [N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]</a:t>
            </a:r>
            <a:r>
              <a:rPr lang="en-US" sz="4000" baseline="30000" dirty="0" smtClean="0"/>
              <a:t>1</a:t>
            </a:r>
            <a:endParaRPr lang="en-US" sz="4000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38862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k =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1447800" y="3276600"/>
            <a:ext cx="3429000" cy="1752600"/>
          </a:xfrm>
          <a:prstGeom prst="rect">
            <a:avLst/>
          </a:prstGeom>
          <a:noFill/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4495800" y="3810000"/>
            <a:ext cx="1143000" cy="1588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91200" y="35052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PRODUCTS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4724400" y="4648200"/>
            <a:ext cx="1143000" cy="1588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19800" y="43434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REACTANTS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02694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Problem: In the previous equation, you are given a 0.2M sample of N</a:t>
            </a:r>
            <a:r>
              <a:rPr lang="en-US" baseline="-25000" dirty="0" smtClean="0"/>
              <a:t>2</a:t>
            </a:r>
            <a:r>
              <a:rPr lang="en-US" dirty="0" smtClean="0"/>
              <a:t> reacting with a 0.5M sample of Cl</a:t>
            </a:r>
            <a:r>
              <a:rPr lang="en-US" baseline="-25000" dirty="0" smtClean="0"/>
              <a:t>2</a:t>
            </a:r>
            <a:r>
              <a:rPr lang="en-US" dirty="0" smtClean="0"/>
              <a:t> to form a 1.5M sample of NCl</a:t>
            </a:r>
            <a:r>
              <a:rPr lang="en-US" baseline="-25000" dirty="0" smtClean="0"/>
              <a:t>3</a:t>
            </a:r>
            <a:r>
              <a:rPr lang="en-US" dirty="0" smtClean="0"/>
              <a:t>.  What is the reaction constant?</a:t>
            </a:r>
          </a:p>
          <a:p>
            <a:endParaRPr lang="en-US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dirty="0" smtClean="0"/>
          </a:p>
          <a:p>
            <a:pPr>
              <a:buNone/>
            </a:pPr>
            <a:r>
              <a:rPr lang="en-US" u="sng" dirty="0" smtClean="0"/>
              <a:t>Top</a:t>
            </a:r>
            <a:r>
              <a:rPr lang="en-US" dirty="0" smtClean="0"/>
              <a:t>: 1.5 x 1.5 = 2.25			k = 2.25 /0.025</a:t>
            </a:r>
          </a:p>
          <a:p>
            <a:pPr>
              <a:buNone/>
            </a:pPr>
            <a:r>
              <a:rPr lang="en-US" u="sng" dirty="0" smtClean="0"/>
              <a:t>Bottom</a:t>
            </a:r>
            <a:r>
              <a:rPr lang="en-US" dirty="0" smtClean="0"/>
              <a:t>: 0.5 x 0.5 x 0.5 x 0.2 = 0.025	</a:t>
            </a:r>
            <a:r>
              <a:rPr lang="en-US" b="1" dirty="0" smtClean="0"/>
              <a:t>k = 90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30480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[1.5]</a:t>
            </a:r>
            <a:r>
              <a:rPr lang="en-US" sz="4000" baseline="30000" dirty="0" smtClean="0"/>
              <a:t>2</a:t>
            </a:r>
            <a:endParaRPr lang="en-US" sz="4000" baseline="30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038600" y="3886200"/>
            <a:ext cx="16764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05200" y="3962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[0.5]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 [0.2]</a:t>
            </a:r>
            <a:r>
              <a:rPr lang="en-US" sz="4000" baseline="30000" dirty="0" smtClean="0"/>
              <a:t>1</a:t>
            </a:r>
            <a:endParaRPr lang="en-US" sz="40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3581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k =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7010400" y="5791200"/>
            <a:ext cx="1447800" cy="533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92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9097</TotalTime>
  <Words>636</Words>
  <Application>Microsoft Office PowerPoint</Application>
  <PresentationFormat>On-screen Show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Warm Up #3</vt:lpstr>
      <vt:lpstr>Quick Quiz #2</vt:lpstr>
      <vt:lpstr>Warm Up #4</vt:lpstr>
      <vt:lpstr>Chapter 18.2  Reaction Rates</vt:lpstr>
      <vt:lpstr>LeChatlier…General Rules </vt:lpstr>
      <vt:lpstr>Review: Things Affecting Reaction Rates</vt:lpstr>
      <vt:lpstr>aA + bB ⇌ cC + dD</vt:lpstr>
      <vt:lpstr>N2(g) + 3Cl2(g) ⇌ 2NCl3(g)</vt:lpstr>
      <vt:lpstr>Dealing With Exponents</vt:lpstr>
      <vt:lpstr>What is k?</vt:lpstr>
      <vt:lpstr>Quick Quiz #2</vt:lpstr>
      <vt:lpstr>Warm Up #5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#2</dc:title>
  <dc:creator>Graham Lockett</dc:creator>
  <cp:lastModifiedBy>Windows User</cp:lastModifiedBy>
  <cp:revision>767</cp:revision>
  <dcterms:created xsi:type="dcterms:W3CDTF">2013-04-10T19:36:43Z</dcterms:created>
  <dcterms:modified xsi:type="dcterms:W3CDTF">2014-03-31T23:02:01Z</dcterms:modified>
</cp:coreProperties>
</file>