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18" autoAdjust="0"/>
  </p:normalViewPr>
  <p:slideViewPr>
    <p:cSldViewPr>
      <p:cViewPr varScale="1">
        <p:scale>
          <a:sx n="68" d="100"/>
          <a:sy n="68" d="100"/>
        </p:scale>
        <p:origin x="-5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7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4A12D9-75C1-4E71-AB18-D4DD785286B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9EEB27-04B9-4469-89CE-ED56F8601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__ </a:t>
            </a:r>
            <a:r>
              <a:rPr lang="en-US" dirty="0" err="1" smtClean="0"/>
              <a:t>AgCl</a:t>
            </a:r>
            <a:r>
              <a:rPr lang="en-US" baseline="-25000" dirty="0" smtClean="0"/>
              <a:t>(s) </a:t>
            </a:r>
            <a:r>
              <a:rPr lang="en-US" dirty="0" smtClean="0"/>
              <a:t>⇌ </a:t>
            </a:r>
            <a:r>
              <a:rPr lang="en-US" dirty="0" smtClean="0">
                <a:sym typeface="Wingdings" pitchFamily="2" charset="2"/>
              </a:rPr>
              <a:t>__ Ag</a:t>
            </a:r>
            <a:r>
              <a:rPr lang="en-US" baseline="30000" dirty="0" smtClean="0">
                <a:sym typeface="Wingdings" pitchFamily="2" charset="2"/>
              </a:rPr>
              <a:t>+1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+ __ Cl</a:t>
            </a:r>
            <a:r>
              <a:rPr lang="en-US" baseline="30000" dirty="0" smtClean="0">
                <a:sym typeface="Wingdings" pitchFamily="2" charset="2"/>
              </a:rPr>
              <a:t>-1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Balance the following and construct a K equation.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What is the ratio between the solid and the two products?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Given that the concentration of the silver ion was 4.50x10</a:t>
            </a:r>
            <a:r>
              <a:rPr lang="en-US" baseline="30000" dirty="0" smtClean="0">
                <a:sym typeface="Wingdings" pitchFamily="2" charset="2"/>
              </a:rPr>
              <a:t>-5</a:t>
            </a:r>
            <a:r>
              <a:rPr lang="en-US" dirty="0" smtClean="0">
                <a:sym typeface="Wingdings" pitchFamily="2" charset="2"/>
              </a:rPr>
              <a:t>, and the solid broke down completely and evenly…calculate the K for this reaction.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Which are favored, the products or reactants?  Why, given the states of matter, does this make sense?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Chapter 18.3</a:t>
            </a:r>
            <a:br>
              <a:rPr lang="en-US" dirty="0" smtClean="0">
                <a:latin typeface="Franklin Gothic Medium" pitchFamily="34" charset="0"/>
              </a:rPr>
            </a:br>
            <a:r>
              <a:rPr lang="en-US" dirty="0" smtClean="0">
                <a:latin typeface="Franklin Gothic Medium" pitchFamily="34" charset="0"/>
              </a:rPr>
              <a:t>Solubility &amp; </a:t>
            </a:r>
            <a:r>
              <a:rPr lang="en-US" dirty="0" err="1" smtClean="0">
                <a:latin typeface="Franklin Gothic Medium" pitchFamily="34" charset="0"/>
              </a:rPr>
              <a:t>K</a:t>
            </a:r>
            <a:r>
              <a:rPr lang="en-US" baseline="-25000" dirty="0" err="1" smtClean="0">
                <a:latin typeface="Franklin Gothic Medium" pitchFamily="34" charset="0"/>
              </a:rPr>
              <a:t>sP</a:t>
            </a:r>
            <a:endParaRPr lang="en-US" baseline="-25000" dirty="0">
              <a:latin typeface="Franklin Gothic Medium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Remember…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Franklin Gothic Medium" pitchFamily="34" charset="0"/>
              </a:rPr>
              <a:t>Keq</a:t>
            </a:r>
            <a:r>
              <a:rPr lang="en-US" dirty="0" smtClean="0">
                <a:latin typeface="Franklin Gothic Medium" pitchFamily="34" charset="0"/>
              </a:rPr>
              <a:t> = [products]/[reactants]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NO LIQUIDS OR SOLIDS</a:t>
            </a:r>
          </a:p>
          <a:p>
            <a:pPr lvl="1"/>
            <a:r>
              <a:rPr lang="en-US" dirty="0" err="1" smtClean="0">
                <a:latin typeface="Franklin Gothic Medium" pitchFamily="34" charset="0"/>
              </a:rPr>
              <a:t>Keq</a:t>
            </a:r>
            <a:r>
              <a:rPr lang="en-US" dirty="0" smtClean="0">
                <a:latin typeface="Franklin Gothic Medium" pitchFamily="34" charset="0"/>
              </a:rPr>
              <a:t> &gt; 1…products favored</a:t>
            </a:r>
          </a:p>
          <a:p>
            <a:pPr lvl="1"/>
            <a:r>
              <a:rPr lang="en-US" dirty="0" err="1" smtClean="0">
                <a:latin typeface="Franklin Gothic Medium" pitchFamily="34" charset="0"/>
              </a:rPr>
              <a:t>Keq</a:t>
            </a:r>
            <a:r>
              <a:rPr lang="en-US" dirty="0" smtClean="0">
                <a:latin typeface="Franklin Gothic Medium" pitchFamily="34" charset="0"/>
              </a:rPr>
              <a:t> &lt; 1…reactants favored</a:t>
            </a:r>
          </a:p>
          <a:p>
            <a:pPr lvl="1"/>
            <a:r>
              <a:rPr lang="en-US" dirty="0" err="1" smtClean="0">
                <a:latin typeface="Franklin Gothic Medium" pitchFamily="34" charset="0"/>
              </a:rPr>
              <a:t>Keq</a:t>
            </a:r>
            <a:r>
              <a:rPr lang="en-US" dirty="0" smtClean="0">
                <a:latin typeface="Franklin Gothic Medium" pitchFamily="34" charset="0"/>
              </a:rPr>
              <a:t> = 1…equilibrium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>
              <a:buNone/>
            </a:pPr>
            <a:r>
              <a:rPr lang="en-US" dirty="0" smtClean="0">
                <a:latin typeface="Franklin Gothic Medium" pitchFamily="34" charset="0"/>
              </a:rPr>
              <a:t>WHAT IF….</a:t>
            </a:r>
          </a:p>
          <a:p>
            <a:pPr algn="ctr">
              <a:buNone/>
            </a:pPr>
            <a:r>
              <a:rPr lang="en-US" dirty="0" err="1" smtClean="0">
                <a:latin typeface="Franklin Gothic Medium" pitchFamily="34" charset="0"/>
              </a:rPr>
              <a:t>AgCl</a:t>
            </a:r>
            <a:r>
              <a:rPr lang="en-US" baseline="-25000" dirty="0" smtClean="0">
                <a:latin typeface="Franklin Gothic Medium" pitchFamily="34" charset="0"/>
              </a:rPr>
              <a:t>(s) </a:t>
            </a:r>
            <a:r>
              <a:rPr lang="en-US" dirty="0" smtClean="0"/>
              <a:t>⇌</a:t>
            </a:r>
            <a:r>
              <a:rPr lang="en-US" dirty="0" smtClean="0">
                <a:latin typeface="Franklin Gothic Medium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Franklin Gothic Medium" pitchFamily="34" charset="0"/>
                <a:sym typeface="Wingdings" pitchFamily="2" charset="2"/>
              </a:rPr>
              <a:t>Ag</a:t>
            </a:r>
            <a:r>
              <a:rPr lang="en-US" baseline="30000" dirty="0" smtClean="0">
                <a:latin typeface="Franklin Gothic Medium" pitchFamily="34" charset="0"/>
                <a:sym typeface="Wingdings" pitchFamily="2" charset="2"/>
              </a:rPr>
              <a:t>+1</a:t>
            </a:r>
            <a:r>
              <a:rPr lang="en-US" baseline="-25000" dirty="0" smtClean="0">
                <a:latin typeface="Franklin Gothic Medium" pitchFamily="34" charset="0"/>
                <a:sym typeface="Wingdings" pitchFamily="2" charset="2"/>
              </a:rPr>
              <a:t>(</a:t>
            </a:r>
            <a:r>
              <a:rPr lang="en-US" baseline="-25000" dirty="0" err="1" smtClean="0">
                <a:latin typeface="Franklin Gothic Medium" pitchFamily="34" charset="0"/>
                <a:sym typeface="Wingdings" pitchFamily="2" charset="2"/>
              </a:rPr>
              <a:t>aq</a:t>
            </a:r>
            <a:r>
              <a:rPr lang="en-US" baseline="-25000" dirty="0" smtClean="0">
                <a:latin typeface="Franklin Gothic Medium" pitchFamily="34" charset="0"/>
                <a:sym typeface="Wingdings" pitchFamily="2" charset="2"/>
              </a:rPr>
              <a:t>) </a:t>
            </a:r>
            <a:r>
              <a:rPr lang="en-US" dirty="0" smtClean="0">
                <a:latin typeface="Franklin Gothic Medium" pitchFamily="34" charset="0"/>
                <a:sym typeface="Wingdings" pitchFamily="2" charset="2"/>
              </a:rPr>
              <a:t>+ Cl</a:t>
            </a:r>
            <a:r>
              <a:rPr lang="en-US" baseline="30000" dirty="0" smtClean="0">
                <a:latin typeface="Franklin Gothic Medium" pitchFamily="34" charset="0"/>
                <a:sym typeface="Wingdings" pitchFamily="2" charset="2"/>
              </a:rPr>
              <a:t>-1</a:t>
            </a:r>
            <a:r>
              <a:rPr lang="en-US" baseline="-25000" dirty="0" smtClean="0">
                <a:latin typeface="Franklin Gothic Medium" pitchFamily="34" charset="0"/>
                <a:sym typeface="Wingdings" pitchFamily="2" charset="2"/>
              </a:rPr>
              <a:t>(</a:t>
            </a:r>
            <a:r>
              <a:rPr lang="en-US" baseline="-25000" dirty="0" err="1" smtClean="0">
                <a:latin typeface="Franklin Gothic Medium" pitchFamily="34" charset="0"/>
                <a:sym typeface="Wingdings" pitchFamily="2" charset="2"/>
              </a:rPr>
              <a:t>aq</a:t>
            </a:r>
            <a:r>
              <a:rPr lang="en-US" baseline="-25000" dirty="0" smtClean="0">
                <a:latin typeface="Franklin Gothic Medium" pitchFamily="34" charset="0"/>
                <a:sym typeface="Wingdings" pitchFamily="2" charset="2"/>
              </a:rPr>
              <a:t>)</a:t>
            </a:r>
          </a:p>
          <a:p>
            <a:endParaRPr lang="en-US" baseline="-25000" dirty="0" smtClean="0">
              <a:latin typeface="Franklin Gothic Medium" pitchFamily="34" charset="0"/>
              <a:sym typeface="Wingdings" pitchFamily="2" charset="2"/>
            </a:endParaRPr>
          </a:p>
          <a:p>
            <a:pPr algn="ctr">
              <a:buNone/>
            </a:pPr>
            <a:r>
              <a:rPr lang="en-US" dirty="0" err="1" smtClean="0">
                <a:latin typeface="Franklin Gothic Medium" pitchFamily="34" charset="0"/>
                <a:sym typeface="Wingdings" pitchFamily="2" charset="2"/>
              </a:rPr>
              <a:t>Keq</a:t>
            </a:r>
            <a:r>
              <a:rPr lang="en-US" dirty="0" smtClean="0">
                <a:latin typeface="Franklin Gothic Medium" pitchFamily="34" charset="0"/>
                <a:sym typeface="Wingdings" pitchFamily="2" charset="2"/>
              </a:rPr>
              <a:t> = [Ag</a:t>
            </a:r>
            <a:r>
              <a:rPr lang="en-US" baseline="30000" dirty="0" smtClean="0">
                <a:latin typeface="Franklin Gothic Medium" pitchFamily="34" charset="0"/>
                <a:sym typeface="Wingdings" pitchFamily="2" charset="2"/>
              </a:rPr>
              <a:t>+1</a:t>
            </a:r>
            <a:r>
              <a:rPr lang="en-US" dirty="0" smtClean="0">
                <a:latin typeface="Franklin Gothic Medium" pitchFamily="34" charset="0"/>
                <a:sym typeface="Wingdings" pitchFamily="2" charset="2"/>
              </a:rPr>
              <a:t>] [Cl</a:t>
            </a:r>
            <a:r>
              <a:rPr lang="en-US" baseline="30000" dirty="0" smtClean="0">
                <a:latin typeface="Franklin Gothic Medium" pitchFamily="34" charset="0"/>
                <a:sym typeface="Wingdings" pitchFamily="2" charset="2"/>
              </a:rPr>
              <a:t>-1</a:t>
            </a:r>
            <a:r>
              <a:rPr lang="en-US" dirty="0" smtClean="0">
                <a:latin typeface="Franklin Gothic Medium" pitchFamily="34" charset="0"/>
                <a:sym typeface="Wingdings" pitchFamily="2" charset="2"/>
              </a:rPr>
              <a:t>]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8768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Franklin Gothic Medium" pitchFamily="34" charset="0"/>
              </a:rPr>
              <a:t>Solubility</a:t>
            </a:r>
            <a:r>
              <a:rPr lang="en-US" dirty="0" smtClean="0">
                <a:latin typeface="Franklin Gothic Medium" pitchFamily="34" charset="0"/>
              </a:rPr>
              <a:t> – ability to be dissolved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If not…insoluble (</a:t>
            </a:r>
            <a:r>
              <a:rPr lang="en-US" b="1" i="1" dirty="0" smtClean="0">
                <a:latin typeface="Franklin Gothic Medium" pitchFamily="34" charset="0"/>
              </a:rPr>
              <a:t>PRECIPITATE</a:t>
            </a:r>
            <a:r>
              <a:rPr lang="en-US" dirty="0" smtClean="0">
                <a:latin typeface="Franklin Gothic Medium" pitchFamily="34" charset="0"/>
              </a:rPr>
              <a:t>!)…(s)</a:t>
            </a:r>
          </a:p>
          <a:p>
            <a:pPr lvl="1"/>
            <a:r>
              <a:rPr lang="en-US" dirty="0" err="1" smtClean="0">
                <a:latin typeface="Franklin Gothic Medium" pitchFamily="34" charset="0"/>
              </a:rPr>
              <a:t>AgCl</a:t>
            </a:r>
            <a:r>
              <a:rPr lang="en-US" dirty="0" smtClean="0">
                <a:latin typeface="Franklin Gothic Medium" pitchFamily="34" charset="0"/>
              </a:rPr>
              <a:t>(s) = precipitate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r>
              <a:rPr lang="en-US" b="1" u="sng" dirty="0" err="1" smtClean="0">
                <a:latin typeface="Franklin Gothic Medium" pitchFamily="34" charset="0"/>
              </a:rPr>
              <a:t>Ksp</a:t>
            </a:r>
            <a:r>
              <a:rPr lang="en-US" dirty="0" smtClean="0">
                <a:latin typeface="Franklin Gothic Medium" pitchFamily="34" charset="0"/>
              </a:rPr>
              <a:t> = RATE of solubility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Decomposition reactions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Similar to </a:t>
            </a:r>
            <a:r>
              <a:rPr lang="en-US" dirty="0" err="1" smtClean="0">
                <a:latin typeface="Franklin Gothic Medium" pitchFamily="34" charset="0"/>
              </a:rPr>
              <a:t>Keq</a:t>
            </a: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For precipitates…</a:t>
            </a:r>
            <a:r>
              <a:rPr lang="en-US" dirty="0" err="1" smtClean="0">
                <a:latin typeface="Franklin Gothic Medium" pitchFamily="34" charset="0"/>
              </a:rPr>
              <a:t>Ksp</a:t>
            </a:r>
            <a:r>
              <a:rPr lang="en-US" dirty="0" smtClean="0">
                <a:latin typeface="Franklin Gothic Medium" pitchFamily="34" charset="0"/>
              </a:rPr>
              <a:t> = NEGATIVE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>
              <a:buNone/>
            </a:pPr>
            <a:r>
              <a:rPr lang="en-US" dirty="0" smtClean="0">
                <a:latin typeface="Franklin Gothic Medium" pitchFamily="34" charset="0"/>
              </a:rPr>
              <a:t>TRY THIS ONE:  MgCl</a:t>
            </a:r>
            <a:r>
              <a:rPr lang="en-US" baseline="-25000" dirty="0" smtClean="0">
                <a:latin typeface="Franklin Gothic Medium" pitchFamily="34" charset="0"/>
              </a:rPr>
              <a:t>2(s)</a:t>
            </a:r>
            <a:r>
              <a:rPr lang="en-US" dirty="0" smtClean="0">
                <a:latin typeface="Franklin Gothic Medium" pitchFamily="34" charset="0"/>
              </a:rPr>
              <a:t> = Mg</a:t>
            </a:r>
            <a:r>
              <a:rPr lang="en-US" baseline="30000" dirty="0" smtClean="0">
                <a:latin typeface="Franklin Gothic Medium" pitchFamily="34" charset="0"/>
              </a:rPr>
              <a:t>+2</a:t>
            </a:r>
            <a:r>
              <a:rPr lang="en-US" baseline="-25000" dirty="0" smtClean="0">
                <a:latin typeface="Franklin Gothic Medium" pitchFamily="34" charset="0"/>
              </a:rPr>
              <a:t>(</a:t>
            </a:r>
            <a:r>
              <a:rPr lang="en-US" baseline="-25000" dirty="0" err="1" smtClean="0">
                <a:latin typeface="Franklin Gothic Medium" pitchFamily="34" charset="0"/>
              </a:rPr>
              <a:t>aq</a:t>
            </a:r>
            <a:r>
              <a:rPr lang="en-US" baseline="-25000" dirty="0" smtClean="0">
                <a:latin typeface="Franklin Gothic Medium" pitchFamily="34" charset="0"/>
              </a:rPr>
              <a:t>) </a:t>
            </a:r>
            <a:r>
              <a:rPr lang="en-US" dirty="0" smtClean="0">
                <a:latin typeface="Franklin Gothic Medium" pitchFamily="34" charset="0"/>
              </a:rPr>
              <a:t>+ 2 Cl</a:t>
            </a:r>
            <a:r>
              <a:rPr lang="en-US" baseline="30000" dirty="0" smtClean="0">
                <a:latin typeface="Franklin Gothic Medium" pitchFamily="34" charset="0"/>
              </a:rPr>
              <a:t>-1</a:t>
            </a:r>
            <a:r>
              <a:rPr lang="en-US" baseline="-25000" dirty="0" smtClean="0">
                <a:latin typeface="Franklin Gothic Medium" pitchFamily="34" charset="0"/>
              </a:rPr>
              <a:t>(</a:t>
            </a:r>
            <a:r>
              <a:rPr lang="en-US" baseline="-25000" dirty="0" err="1" smtClean="0">
                <a:latin typeface="Franklin Gothic Medium" pitchFamily="34" charset="0"/>
              </a:rPr>
              <a:t>aq</a:t>
            </a:r>
            <a:r>
              <a:rPr lang="en-US" baseline="-25000" dirty="0" smtClean="0">
                <a:latin typeface="Franklin Gothic Medium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Ksp</a:t>
            </a:r>
            <a:r>
              <a:rPr lang="en-US" dirty="0" smtClean="0"/>
              <a:t>…Two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0" y="2438400"/>
            <a:ext cx="4724400" cy="4419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</a:t>
            </a:r>
            <a:r>
              <a:rPr lang="en-US" dirty="0" smtClean="0"/>
              <a:t>= [Ag</a:t>
            </a:r>
            <a:r>
              <a:rPr lang="en-US" baseline="30000" dirty="0" smtClean="0"/>
              <a:t>+1</a:t>
            </a:r>
            <a:r>
              <a:rPr lang="en-US" dirty="0" smtClean="0"/>
              <a:t>] [Cl</a:t>
            </a:r>
            <a:r>
              <a:rPr lang="en-US" baseline="30000" dirty="0" smtClean="0"/>
              <a:t>-1</a:t>
            </a:r>
            <a:r>
              <a:rPr lang="en-US" dirty="0" smtClean="0"/>
              <a:t>]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Molar Solubility = 1.4x10</a:t>
            </a:r>
            <a:r>
              <a:rPr lang="en-US" baseline="30000" dirty="0" smtClean="0"/>
              <a:t>-4</a:t>
            </a:r>
          </a:p>
          <a:p>
            <a:endParaRPr lang="en-US" baseline="30000" dirty="0" smtClean="0"/>
          </a:p>
          <a:p>
            <a:pPr>
              <a:buNone/>
            </a:pPr>
            <a:r>
              <a:rPr lang="en-US" dirty="0" smtClean="0"/>
              <a:t>[Ag</a:t>
            </a:r>
            <a:r>
              <a:rPr lang="en-US" baseline="30000" dirty="0" smtClean="0"/>
              <a:t>+1</a:t>
            </a:r>
            <a:r>
              <a:rPr lang="en-US" dirty="0" smtClean="0"/>
              <a:t>] = 1:1 ratio…1.4x10</a:t>
            </a:r>
            <a:r>
              <a:rPr lang="en-US" baseline="30000" dirty="0" smtClean="0"/>
              <a:t>-4</a:t>
            </a:r>
          </a:p>
          <a:p>
            <a:pPr>
              <a:buNone/>
            </a:pPr>
            <a:r>
              <a:rPr lang="en-US" dirty="0" smtClean="0"/>
              <a:t>[Cl</a:t>
            </a:r>
            <a:r>
              <a:rPr lang="en-US" baseline="30000" dirty="0" smtClean="0"/>
              <a:t>-1</a:t>
            </a:r>
            <a:r>
              <a:rPr lang="en-US" dirty="0" smtClean="0"/>
              <a:t>] = 1:1 ratio…1.4x10</a:t>
            </a:r>
            <a:r>
              <a:rPr lang="en-US" baseline="30000" dirty="0" smtClean="0"/>
              <a:t>-4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= [1.4x10</a:t>
            </a:r>
            <a:r>
              <a:rPr lang="en-US" baseline="30000" dirty="0" smtClean="0"/>
              <a:t>-4</a:t>
            </a:r>
            <a:r>
              <a:rPr lang="en-US" dirty="0" smtClean="0"/>
              <a:t>] [1.4x10</a:t>
            </a:r>
            <a:r>
              <a:rPr lang="en-US" baseline="30000" dirty="0" smtClean="0"/>
              <a:t>-4</a:t>
            </a:r>
            <a:r>
              <a:rPr lang="en-US" dirty="0" smtClean="0"/>
              <a:t>]</a:t>
            </a:r>
            <a:endParaRPr lang="en-US" baseline="30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495800" y="2438400"/>
            <a:ext cx="46482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= [Mg</a:t>
            </a:r>
            <a:r>
              <a:rPr lang="en-US" baseline="30000" dirty="0" smtClean="0"/>
              <a:t>+2</a:t>
            </a:r>
            <a:r>
              <a:rPr lang="en-US" dirty="0" smtClean="0"/>
              <a:t>] [</a:t>
            </a:r>
            <a:r>
              <a:rPr lang="en-US" dirty="0" smtClean="0"/>
              <a:t>Cl</a:t>
            </a:r>
            <a:r>
              <a:rPr lang="en-US" baseline="30000" dirty="0" smtClean="0"/>
              <a:t>-1</a:t>
            </a:r>
            <a:r>
              <a:rPr lang="en-US" dirty="0" smtClean="0"/>
              <a:t>]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pPr>
              <a:buNone/>
            </a:pPr>
            <a:r>
              <a:rPr lang="en-US" dirty="0" smtClean="0"/>
              <a:t>Molar </a:t>
            </a:r>
            <a:r>
              <a:rPr lang="en-US" dirty="0" smtClean="0"/>
              <a:t>Solubility = </a:t>
            </a:r>
            <a:r>
              <a:rPr lang="en-US" dirty="0" smtClean="0"/>
              <a:t>1.4x10</a:t>
            </a:r>
            <a:r>
              <a:rPr lang="en-US" baseline="30000" dirty="0" smtClean="0"/>
              <a:t>-4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[Mg</a:t>
            </a:r>
            <a:r>
              <a:rPr lang="en-US" baseline="30000" dirty="0" smtClean="0"/>
              <a:t>+2</a:t>
            </a:r>
            <a:r>
              <a:rPr lang="en-US" dirty="0" smtClean="0"/>
              <a:t>] = 1:1 ratio…1.4x10</a:t>
            </a:r>
            <a:r>
              <a:rPr lang="en-US" baseline="30000" dirty="0" smtClean="0"/>
              <a:t>-4</a:t>
            </a:r>
          </a:p>
          <a:p>
            <a:pPr>
              <a:buNone/>
            </a:pPr>
            <a:r>
              <a:rPr lang="en-US" dirty="0" smtClean="0"/>
              <a:t>[Cl</a:t>
            </a:r>
            <a:r>
              <a:rPr lang="en-US" baseline="30000" dirty="0" smtClean="0"/>
              <a:t>-1</a:t>
            </a:r>
            <a:r>
              <a:rPr lang="en-US" dirty="0" smtClean="0"/>
              <a:t>] = 1:2 ratio…2.8x10</a:t>
            </a:r>
            <a:r>
              <a:rPr lang="en-US" baseline="30000" dirty="0" smtClean="0"/>
              <a:t>-4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= [1.4x10</a:t>
            </a:r>
            <a:r>
              <a:rPr lang="en-US" baseline="30000" dirty="0" smtClean="0"/>
              <a:t>-4</a:t>
            </a:r>
            <a:r>
              <a:rPr lang="en-US" dirty="0" smtClean="0"/>
              <a:t>] [2.8x10</a:t>
            </a:r>
            <a:r>
              <a:rPr lang="en-US" baseline="30000" dirty="0" smtClean="0"/>
              <a:t>-4</a:t>
            </a:r>
            <a:r>
              <a:rPr lang="en-US" dirty="0" smtClean="0"/>
              <a:t>]</a:t>
            </a:r>
            <a:r>
              <a:rPr lang="en-US" baseline="30000" dirty="0" smtClean="0"/>
              <a:t>2</a:t>
            </a:r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>
          <a:xfrm>
            <a:off x="0" y="1752600"/>
            <a:ext cx="4495800" cy="64008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/>
              <a:t>AgCl</a:t>
            </a:r>
            <a:r>
              <a:rPr lang="en-US" sz="2400" dirty="0" smtClean="0"/>
              <a:t>(s) ⇌ Ag(</a:t>
            </a:r>
            <a:r>
              <a:rPr lang="en-US" sz="2400" dirty="0" err="1" smtClean="0"/>
              <a:t>aq</a:t>
            </a:r>
            <a:r>
              <a:rPr lang="en-US" sz="2400" dirty="0" smtClean="0"/>
              <a:t>) + </a:t>
            </a:r>
            <a:r>
              <a:rPr lang="en-US" sz="2400" dirty="0" err="1" smtClean="0"/>
              <a:t>Cl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495800" y="1752600"/>
            <a:ext cx="4648200" cy="64008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MgCl2(s) </a:t>
            </a:r>
            <a:r>
              <a:rPr lang="en-US" sz="2400" dirty="0" smtClean="0"/>
              <a:t>⇌ </a:t>
            </a:r>
            <a:r>
              <a:rPr lang="en-US" sz="2400" dirty="0" smtClean="0"/>
              <a:t>Mg(</a:t>
            </a:r>
            <a:r>
              <a:rPr lang="en-US" sz="2400" dirty="0" err="1" smtClean="0"/>
              <a:t>aq</a:t>
            </a:r>
            <a:r>
              <a:rPr lang="en-US" sz="2400" dirty="0" smtClean="0"/>
              <a:t>) + 2 </a:t>
            </a:r>
            <a:r>
              <a:rPr lang="en-US" sz="2400" dirty="0" err="1" smtClean="0"/>
              <a:t>Cl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2362200"/>
            <a:ext cx="0" cy="449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 One!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__Mg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(PO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)</a:t>
            </a:r>
            <a:r>
              <a:rPr lang="en-US" sz="4000" baseline="-25000" dirty="0" smtClean="0"/>
              <a:t>2(s) </a:t>
            </a:r>
            <a:r>
              <a:rPr lang="en-US" sz="4000" dirty="0" smtClean="0">
                <a:sym typeface="Wingdings" pitchFamily="2" charset="2"/>
              </a:rPr>
              <a:t> __ Mg</a:t>
            </a:r>
            <a:r>
              <a:rPr lang="en-US" sz="4000" baseline="30000" dirty="0" smtClean="0">
                <a:sym typeface="Wingdings" pitchFamily="2" charset="2"/>
              </a:rPr>
              <a:t>+2</a:t>
            </a:r>
            <a:r>
              <a:rPr lang="en-US" sz="4000" baseline="-25000" dirty="0" smtClean="0">
                <a:sym typeface="Wingdings" pitchFamily="2" charset="2"/>
              </a:rPr>
              <a:t>(</a:t>
            </a:r>
            <a:r>
              <a:rPr lang="en-US" sz="4000" baseline="-25000" dirty="0" err="1" smtClean="0">
                <a:sym typeface="Wingdings" pitchFamily="2" charset="2"/>
              </a:rPr>
              <a:t>aq</a:t>
            </a:r>
            <a:r>
              <a:rPr lang="en-US" sz="4000" baseline="-25000" dirty="0" smtClean="0">
                <a:sym typeface="Wingdings" pitchFamily="2" charset="2"/>
              </a:rPr>
              <a:t>) </a:t>
            </a:r>
            <a:r>
              <a:rPr lang="en-US" sz="4000" dirty="0" smtClean="0">
                <a:sym typeface="Wingdings" pitchFamily="2" charset="2"/>
              </a:rPr>
              <a:t>+ __ PO</a:t>
            </a:r>
            <a:r>
              <a:rPr lang="en-US" sz="4000" baseline="-25000" dirty="0" smtClean="0">
                <a:sym typeface="Wingdings" pitchFamily="2" charset="2"/>
              </a:rPr>
              <a:t>4</a:t>
            </a:r>
            <a:r>
              <a:rPr lang="en-US" sz="4000" baseline="30000" dirty="0" smtClean="0">
                <a:sym typeface="Wingdings" pitchFamily="2" charset="2"/>
              </a:rPr>
              <a:t>-3</a:t>
            </a:r>
            <a:r>
              <a:rPr lang="en-US" sz="4000" baseline="-25000" dirty="0" smtClean="0">
                <a:sym typeface="Wingdings" pitchFamily="2" charset="2"/>
              </a:rPr>
              <a:t>(</a:t>
            </a:r>
            <a:r>
              <a:rPr lang="en-US" sz="4000" baseline="-25000" dirty="0" err="1" smtClean="0">
                <a:sym typeface="Wingdings" pitchFamily="2" charset="2"/>
              </a:rPr>
              <a:t>aq</a:t>
            </a:r>
            <a:r>
              <a:rPr lang="en-US" sz="4000" baseline="-25000" dirty="0" smtClean="0">
                <a:sym typeface="Wingdings" pitchFamily="2" charset="2"/>
              </a:rPr>
              <a:t>)</a:t>
            </a:r>
            <a:endParaRPr lang="en-US" sz="4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Molar Solubility, given </a:t>
            </a:r>
            <a:r>
              <a:rPr lang="en-US" dirty="0" err="1" smtClean="0"/>
              <a:t>Ksp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the molar solubility of 4.7x10</a:t>
            </a:r>
            <a:r>
              <a:rPr lang="en-US" baseline="30000" dirty="0" smtClean="0"/>
              <a:t>-6</a:t>
            </a:r>
            <a:r>
              <a:rPr lang="en-US" dirty="0" smtClean="0"/>
              <a:t>, calculate the </a:t>
            </a:r>
            <a:r>
              <a:rPr lang="en-US" dirty="0" err="1" smtClean="0"/>
              <a:t>Ksp</a:t>
            </a:r>
            <a:r>
              <a:rPr lang="en-US" dirty="0" smtClean="0"/>
              <a:t> for Ca(NO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(s)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dirty="0" err="1" smtClean="0"/>
              <a:t>Ksp</a:t>
            </a:r>
            <a:r>
              <a:rPr lang="en-US" dirty="0" smtClean="0"/>
              <a:t> for Na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 is 9.1x10</a:t>
            </a:r>
            <a:r>
              <a:rPr lang="en-US" baseline="30000" dirty="0" smtClean="0"/>
              <a:t>-19</a:t>
            </a:r>
            <a:r>
              <a:rPr lang="en-US" dirty="0" smtClean="0"/>
              <a:t>, calculate the molar solubility.</a:t>
            </a:r>
          </a:p>
          <a:p>
            <a:endParaRPr lang="en-US" dirty="0" smtClean="0"/>
          </a:p>
          <a:p>
            <a:r>
              <a:rPr lang="en-US" dirty="0" smtClean="0"/>
              <a:t>Looking at a chemical reaction, how do you know it is endothermic?  (two possible answers)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6235</TotalTime>
  <Words>328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Warm Up #5</vt:lpstr>
      <vt:lpstr>Chapter 18.3 Solubility &amp; KsP</vt:lpstr>
      <vt:lpstr>Remember…</vt:lpstr>
      <vt:lpstr>Solubility</vt:lpstr>
      <vt:lpstr>Finding Ksp…Two Scenarios</vt:lpstr>
      <vt:lpstr>Try This One!</vt:lpstr>
      <vt:lpstr>Finding Molar Solubility, given Ksp</vt:lpstr>
      <vt:lpstr>Warm Up #6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18.3 Solubility &amp; KsP</dc:title>
  <dc:creator>Graham Lockett</dc:creator>
  <cp:lastModifiedBy>Windows User</cp:lastModifiedBy>
  <cp:revision>507</cp:revision>
  <dcterms:created xsi:type="dcterms:W3CDTF">2014-03-27T05:21:53Z</dcterms:created>
  <dcterms:modified xsi:type="dcterms:W3CDTF">2014-03-31T23:01:47Z</dcterms:modified>
</cp:coreProperties>
</file>