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9DA279-D7CB-4846-9523-C103C51E58D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F9B240-D6AC-4BAF-99C6-800B865217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If the </a:t>
            </a:r>
            <a:r>
              <a:rPr lang="en-US" dirty="0" err="1" smtClean="0"/>
              <a:t>Ksp</a:t>
            </a:r>
            <a:r>
              <a:rPr lang="en-US" dirty="0" smtClean="0"/>
              <a:t> for Iron (II) Phosphate is 8.4x10</a:t>
            </a:r>
            <a:r>
              <a:rPr lang="en-US" baseline="30000" dirty="0" smtClean="0"/>
              <a:t>-18</a:t>
            </a:r>
            <a:r>
              <a:rPr lang="en-US" dirty="0" smtClean="0"/>
              <a:t>.  Calculate the molar solubility for this substance.</a:t>
            </a:r>
          </a:p>
          <a:p>
            <a:endParaRPr lang="en-US" dirty="0" smtClean="0"/>
          </a:p>
          <a:p>
            <a:r>
              <a:rPr lang="en-US" dirty="0" smtClean="0"/>
              <a:t>Calculate the heat of formation for the following reaction:</a:t>
            </a:r>
          </a:p>
          <a:p>
            <a:pPr algn="ctr">
              <a:buNone/>
            </a:pPr>
            <a:r>
              <a:rPr lang="en-US" sz="3600" dirty="0" smtClean="0"/>
              <a:t>__C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8(g) </a:t>
            </a:r>
            <a:r>
              <a:rPr lang="en-US" sz="3600" dirty="0" smtClean="0"/>
              <a:t>+ __O</a:t>
            </a:r>
            <a:r>
              <a:rPr lang="en-US" sz="3600" baseline="-25000" dirty="0" smtClean="0"/>
              <a:t>2(g) </a:t>
            </a:r>
            <a:r>
              <a:rPr lang="en-US" sz="3600" dirty="0" smtClean="0"/>
              <a:t>⇌ </a:t>
            </a:r>
            <a:r>
              <a:rPr lang="en-US" sz="3600" dirty="0" smtClean="0"/>
              <a:t>__CO</a:t>
            </a:r>
            <a:r>
              <a:rPr lang="en-US" sz="3600" baseline="-25000" dirty="0" smtClean="0"/>
              <a:t>2(g) </a:t>
            </a:r>
            <a:r>
              <a:rPr lang="en-US" sz="3600" dirty="0" smtClean="0"/>
              <a:t>+ __H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(g)</a:t>
            </a:r>
          </a:p>
          <a:p>
            <a:pPr algn="ctr">
              <a:buNone/>
            </a:pPr>
            <a:endParaRPr lang="en-US" sz="3600" baseline="-25000" dirty="0" smtClean="0"/>
          </a:p>
          <a:p>
            <a:r>
              <a:rPr lang="en-US" dirty="0" smtClean="0"/>
              <a:t>If the reaction begins at -104.7 kJ and has an activation energy of 200 kJ.  Draw the above reaction in an energy pathway.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Calculate the heat of formation for the following reaction:</a:t>
            </a:r>
          </a:p>
          <a:p>
            <a:pPr algn="ctr">
              <a:buNone/>
            </a:pPr>
            <a:r>
              <a:rPr lang="en-US" sz="3600" dirty="0" smtClean="0"/>
              <a:t>__C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8(g) </a:t>
            </a:r>
            <a:r>
              <a:rPr lang="en-US" sz="3600" dirty="0" smtClean="0"/>
              <a:t>+ __O</a:t>
            </a:r>
            <a:r>
              <a:rPr lang="en-US" sz="3600" baseline="-25000" dirty="0" smtClean="0"/>
              <a:t>2(g) </a:t>
            </a:r>
            <a:r>
              <a:rPr lang="en-US" sz="3600" dirty="0" smtClean="0"/>
              <a:t>⇌ __CO</a:t>
            </a:r>
            <a:r>
              <a:rPr lang="en-US" sz="3600" baseline="-25000" dirty="0" smtClean="0"/>
              <a:t>2(g) </a:t>
            </a:r>
            <a:r>
              <a:rPr lang="en-US" sz="3600" dirty="0" smtClean="0"/>
              <a:t>+ __H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(g)</a:t>
            </a:r>
          </a:p>
          <a:p>
            <a:pPr algn="ctr">
              <a:buNone/>
            </a:pPr>
            <a:endParaRPr lang="en-US" sz="3600" baseline="-25000" dirty="0" smtClean="0"/>
          </a:p>
          <a:p>
            <a:r>
              <a:rPr lang="en-US" dirty="0" smtClean="0"/>
              <a:t>If the reaction begins at </a:t>
            </a:r>
            <a:r>
              <a:rPr lang="en-US" dirty="0" smtClean="0"/>
              <a:t>-104.7 </a:t>
            </a:r>
            <a:r>
              <a:rPr lang="en-US" dirty="0" smtClean="0"/>
              <a:t>kJ and has an activation energy of </a:t>
            </a:r>
            <a:r>
              <a:rPr lang="en-US" dirty="0" smtClean="0"/>
              <a:t>200 </a:t>
            </a:r>
            <a:r>
              <a:rPr lang="en-US" dirty="0" smtClean="0"/>
              <a:t>kJ.  Draw the above reaction in an energy pathway.</a:t>
            </a:r>
          </a:p>
          <a:p>
            <a:endParaRPr lang="en-US" dirty="0" smtClean="0"/>
          </a:p>
          <a:p>
            <a:r>
              <a:rPr lang="en-US" dirty="0" smtClean="0"/>
              <a:t>Write a k equation for the reaction above.  If the concentration of the reactants is 0.59M and the products are 0.23M, what does k equal?  Are the reactants or products favored?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18.4 Hess’s Law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Hess’s Law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You </a:t>
            </a:r>
            <a:r>
              <a:rPr lang="en-US" dirty="0" smtClean="0"/>
              <a:t>will be given:</a:t>
            </a:r>
          </a:p>
          <a:p>
            <a:r>
              <a:rPr lang="en-US" dirty="0" smtClean="0"/>
              <a:t>Final reaction</a:t>
            </a:r>
          </a:p>
          <a:p>
            <a:r>
              <a:rPr lang="en-US" dirty="0" smtClean="0"/>
              <a:t>A number of </a:t>
            </a:r>
            <a:r>
              <a:rPr lang="en-US" dirty="0" smtClean="0"/>
              <a:t>sub-steps (</a:t>
            </a:r>
            <a:r>
              <a:rPr lang="el-GR" dirty="0" smtClean="0"/>
              <a:t>Δ</a:t>
            </a:r>
            <a:r>
              <a:rPr lang="en-US" dirty="0" smtClean="0">
                <a:latin typeface="Calibri"/>
              </a:rPr>
              <a:t>H given for each step)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Your job: eliminate all of the unnecessary compounds to get final reaction.</a:t>
            </a:r>
          </a:p>
          <a:p>
            <a:r>
              <a:rPr lang="en-US" dirty="0" smtClean="0"/>
              <a:t>You can: reverse reaction (given </a:t>
            </a:r>
            <a:r>
              <a:rPr lang="el-GR" dirty="0" smtClean="0">
                <a:latin typeface="Calibri"/>
              </a:rPr>
              <a:t>Δ</a:t>
            </a:r>
            <a:r>
              <a:rPr lang="en-US" dirty="0" smtClean="0">
                <a:latin typeface="Calibri"/>
              </a:rPr>
              <a:t>H changes signs) 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AND/OR</a:t>
            </a:r>
            <a:endParaRPr lang="en-US" dirty="0" smtClean="0"/>
          </a:p>
          <a:p>
            <a:r>
              <a:rPr lang="en-US" dirty="0" smtClean="0"/>
              <a:t>multiply by a coefficient (given </a:t>
            </a:r>
            <a:r>
              <a:rPr lang="el-GR" dirty="0" smtClean="0"/>
              <a:t>Δ</a:t>
            </a:r>
            <a:r>
              <a:rPr lang="en-US" dirty="0" smtClean="0">
                <a:latin typeface="Calibri"/>
              </a:rPr>
              <a:t>H </a:t>
            </a:r>
            <a:r>
              <a:rPr lang="en-US" dirty="0" smtClean="0">
                <a:latin typeface="Calibri"/>
              </a:rPr>
              <a:t> multiplies by that amt)</a:t>
            </a:r>
          </a:p>
          <a:p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Anything the SAME on left and right side can CROSS CANCEL.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 lvl="1">
              <a:buNone/>
            </a:pPr>
            <a:r>
              <a:rPr lang="en-US" sz="2800" dirty="0" smtClean="0"/>
              <a:t>FINAL:	 </a:t>
            </a:r>
            <a:r>
              <a:rPr lang="en-US" sz="3200" dirty="0" smtClean="0"/>
              <a:t>2 </a:t>
            </a:r>
            <a:r>
              <a:rPr lang="en-US" sz="3200" dirty="0" smtClean="0"/>
              <a:t>CO (g)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(g) 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</a:t>
            </a:r>
            <a:r>
              <a:rPr lang="en-US" sz="3200" dirty="0" smtClean="0"/>
              <a:t>2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</a:t>
            </a:r>
            <a:r>
              <a:rPr lang="en-US" sz="3200" dirty="0" smtClean="0"/>
              <a:t>)</a:t>
            </a: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endParaRPr lang="en-US" sz="3600" dirty="0" smtClean="0"/>
          </a:p>
          <a:p>
            <a:pPr>
              <a:buNone/>
            </a:pPr>
            <a:r>
              <a:rPr lang="en-US" sz="3200" dirty="0" smtClean="0"/>
              <a:t>Steps: 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1</a:t>
            </a:r>
            <a:r>
              <a:rPr lang="en-US" sz="3200" dirty="0" smtClean="0"/>
              <a:t>) C(s)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(g) 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(g)	</a:t>
            </a:r>
            <a:r>
              <a:rPr lang="en-US" sz="3200" dirty="0" smtClean="0"/>
              <a:t>`	ΔH </a:t>
            </a:r>
            <a:r>
              <a:rPr lang="en-US" sz="3200" dirty="0" smtClean="0"/>
              <a:t>= -</a:t>
            </a:r>
            <a:r>
              <a:rPr lang="en-US" sz="3200" dirty="0" smtClean="0"/>
              <a:t>393.5kJ</a:t>
            </a:r>
          </a:p>
          <a:p>
            <a:pPr>
              <a:buNone/>
            </a:pPr>
            <a:r>
              <a:rPr lang="en-US" sz="3200" dirty="0" smtClean="0"/>
              <a:t>		</a:t>
            </a:r>
          </a:p>
          <a:p>
            <a:pPr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2) 2 C(s)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(g) 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2 </a:t>
            </a:r>
            <a:r>
              <a:rPr lang="en-US" sz="3200" dirty="0" smtClean="0"/>
              <a:t>CO(g)	ΔH </a:t>
            </a:r>
            <a:r>
              <a:rPr lang="en-US" sz="3200" dirty="0" smtClean="0"/>
              <a:t>= -</a:t>
            </a:r>
            <a:r>
              <a:rPr lang="en-US" sz="3200" dirty="0" smtClean="0"/>
              <a:t>221.0kJ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1">
              <a:buNone/>
            </a:pPr>
            <a:r>
              <a:rPr lang="en-US" sz="2800" dirty="0" smtClean="0"/>
              <a:t>FINAL:	</a:t>
            </a:r>
            <a:r>
              <a:rPr lang="en-US" sz="3200" dirty="0" smtClean="0"/>
              <a:t> 2 </a:t>
            </a:r>
            <a:r>
              <a:rPr lang="en-US" sz="3200" dirty="0" smtClean="0"/>
              <a:t>CO (g)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(g) 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</a:t>
            </a:r>
            <a:r>
              <a:rPr lang="en-US" sz="3200" dirty="0" smtClean="0"/>
              <a:t>2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</a:t>
            </a:r>
            <a:r>
              <a:rPr lang="en-US" sz="3200" dirty="0" smtClean="0"/>
              <a:t>)	</a:t>
            </a:r>
            <a:endParaRPr lang="en-US" sz="3600" dirty="0" smtClean="0"/>
          </a:p>
          <a:p>
            <a:pPr>
              <a:buNone/>
            </a:pPr>
            <a:r>
              <a:rPr lang="en-US" sz="3200" dirty="0" smtClean="0"/>
              <a:t>Steps:  </a:t>
            </a:r>
          </a:p>
          <a:p>
            <a:pPr>
              <a:buNone/>
            </a:pPr>
            <a:r>
              <a:rPr lang="en-US" sz="3200" dirty="0" smtClean="0"/>
              <a:t>		1) C(s)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(g) 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(g)	`	ΔH = -393.5kJ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FF0000"/>
                </a:solidFill>
              </a:rPr>
              <a:t>DOUBLE THE REACTION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2) 2 C(s)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(g) 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2 CO(g)	ΔH = -</a:t>
            </a:r>
            <a:r>
              <a:rPr lang="en-US" sz="3200" dirty="0" smtClean="0"/>
              <a:t>221.0kJ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0000"/>
                </a:solidFill>
              </a:rPr>
              <a:t>SWITCH THE DIRECTION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1">
              <a:buNone/>
            </a:pPr>
            <a:r>
              <a:rPr lang="en-US" sz="2800" dirty="0" smtClean="0"/>
              <a:t>FINAL</a:t>
            </a:r>
            <a:r>
              <a:rPr lang="en-US" sz="3200" dirty="0" smtClean="0"/>
              <a:t>:	2 </a:t>
            </a:r>
            <a:r>
              <a:rPr lang="en-US" sz="3200" dirty="0" smtClean="0"/>
              <a:t>CO (g)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(g) 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</a:t>
            </a:r>
            <a:r>
              <a:rPr lang="en-US" sz="3200" dirty="0" smtClean="0"/>
              <a:t>2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</a:t>
            </a:r>
            <a:r>
              <a:rPr lang="en-US" sz="3200" dirty="0" smtClean="0"/>
              <a:t>)</a:t>
            </a:r>
            <a:r>
              <a:rPr lang="en-US" sz="2800" dirty="0" smtClean="0"/>
              <a:t>		</a:t>
            </a:r>
            <a:endParaRPr lang="en-US" sz="3600" dirty="0" smtClean="0"/>
          </a:p>
          <a:p>
            <a:pPr>
              <a:buNone/>
            </a:pPr>
            <a:r>
              <a:rPr lang="en-US" sz="3200" dirty="0" smtClean="0"/>
              <a:t>Steps:  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strike="sngStrike" dirty="0" smtClean="0"/>
              <a:t>1) C(s) + O</a:t>
            </a:r>
            <a:r>
              <a:rPr lang="en-US" sz="3200" strike="sngStrike" baseline="-25000" dirty="0" smtClean="0"/>
              <a:t>2</a:t>
            </a:r>
            <a:r>
              <a:rPr lang="en-US" sz="3200" strike="sngStrike" dirty="0" smtClean="0"/>
              <a:t>(g) </a:t>
            </a:r>
            <a:r>
              <a:rPr lang="en-US" sz="3200" strike="sngStrike" dirty="0" smtClean="0">
                <a:sym typeface="Wingdings"/>
              </a:rPr>
              <a:t></a:t>
            </a:r>
            <a:r>
              <a:rPr lang="en-US" sz="3200" strike="sngStrike" dirty="0" smtClean="0"/>
              <a:t> CO</a:t>
            </a:r>
            <a:r>
              <a:rPr lang="en-US" sz="3200" strike="sngStrike" baseline="-25000" dirty="0" smtClean="0"/>
              <a:t>2</a:t>
            </a:r>
            <a:r>
              <a:rPr lang="en-US" sz="3200" strike="sngStrike" dirty="0" smtClean="0"/>
              <a:t>(g)	`	ΔH = -393.5kJ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FF0000"/>
                </a:solidFill>
              </a:rPr>
              <a:t>2 C(s) + 2 </a:t>
            </a:r>
            <a:r>
              <a:rPr lang="en-US" sz="3200" u="sng" dirty="0" smtClean="0">
                <a:solidFill>
                  <a:srgbClr val="FF0000"/>
                </a:solidFill>
              </a:rPr>
              <a:t>O</a:t>
            </a:r>
            <a:r>
              <a:rPr lang="en-US" sz="3200" u="sng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(g)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3200" u="sng" dirty="0" smtClean="0">
                <a:solidFill>
                  <a:srgbClr val="FF0000"/>
                </a:solidFill>
                <a:sym typeface="Wingdings" pitchFamily="2" charset="2"/>
              </a:rPr>
              <a:t>2 CO</a:t>
            </a:r>
            <a:r>
              <a:rPr lang="en-US" sz="3200" u="sng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(g)	</a:t>
            </a:r>
            <a:r>
              <a:rPr lang="en-US" sz="3200" dirty="0" smtClean="0">
                <a:solidFill>
                  <a:srgbClr val="FF0000"/>
                </a:solidFill>
              </a:rPr>
              <a:t>ΔH </a:t>
            </a:r>
            <a:r>
              <a:rPr lang="en-US" sz="3200" dirty="0" smtClean="0">
                <a:solidFill>
                  <a:srgbClr val="FF0000"/>
                </a:solidFill>
              </a:rPr>
              <a:t>= </a:t>
            </a:r>
            <a:r>
              <a:rPr lang="en-US" sz="3200" dirty="0" smtClean="0">
                <a:solidFill>
                  <a:srgbClr val="FF0000"/>
                </a:solidFill>
              </a:rPr>
              <a:t>-787.0kJ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strike="sngStrike" dirty="0" smtClean="0"/>
              <a:t>      2) 2 C(s) + O</a:t>
            </a:r>
            <a:r>
              <a:rPr lang="en-US" sz="3200" strike="sngStrike" baseline="-25000" dirty="0" smtClean="0"/>
              <a:t>2</a:t>
            </a:r>
            <a:r>
              <a:rPr lang="en-US" sz="3200" strike="sngStrike" dirty="0" smtClean="0"/>
              <a:t>(g) </a:t>
            </a:r>
            <a:r>
              <a:rPr lang="en-US" sz="3200" strike="sngStrike" dirty="0" smtClean="0">
                <a:sym typeface="Wingdings"/>
              </a:rPr>
              <a:t></a:t>
            </a:r>
            <a:r>
              <a:rPr lang="en-US" sz="3200" strike="sngStrike" dirty="0" smtClean="0"/>
              <a:t> 2 CO(g)	ΔH = -221.0kJ</a:t>
            </a:r>
            <a:endParaRPr lang="en-US" sz="4000" strike="sngStrike" dirty="0" smtClean="0"/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sz="3200" u="sng" dirty="0" smtClean="0">
                <a:solidFill>
                  <a:srgbClr val="FF0000"/>
                </a:solidFill>
              </a:rPr>
              <a:t>2 CO</a:t>
            </a:r>
            <a:r>
              <a:rPr lang="en-US" sz="3200" dirty="0" smtClean="0">
                <a:solidFill>
                  <a:srgbClr val="FF0000"/>
                </a:solidFill>
              </a:rPr>
              <a:t>(g)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 2 C(s) + O</a:t>
            </a:r>
            <a:r>
              <a:rPr lang="en-US" sz="3200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(g)		</a:t>
            </a:r>
            <a:r>
              <a:rPr lang="en-US" sz="3200" dirty="0" smtClean="0">
                <a:solidFill>
                  <a:srgbClr val="FF0000"/>
                </a:solidFill>
              </a:rPr>
              <a:t>ΔH </a:t>
            </a:r>
            <a:r>
              <a:rPr lang="en-US" sz="3200" dirty="0" smtClean="0">
                <a:solidFill>
                  <a:srgbClr val="FF0000"/>
                </a:solidFill>
              </a:rPr>
              <a:t>= </a:t>
            </a:r>
            <a:r>
              <a:rPr lang="en-US" sz="3200" dirty="0" smtClean="0">
                <a:solidFill>
                  <a:srgbClr val="FF0000"/>
                </a:solidFill>
              </a:rPr>
              <a:t>221.0kJ</a:t>
            </a:r>
          </a:p>
          <a:p>
            <a:pPr lvl="2"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ΔH = </a:t>
            </a:r>
            <a:r>
              <a:rPr lang="en-US" sz="3200" dirty="0" smtClean="0">
                <a:solidFill>
                  <a:srgbClr val="FF0000"/>
                </a:solidFill>
              </a:rPr>
              <a:t>(-787.0) + (221.0) = </a:t>
            </a:r>
            <a:r>
              <a:rPr lang="en-US" sz="3200" b="1" dirty="0" smtClean="0">
                <a:solidFill>
                  <a:srgbClr val="FF0000"/>
                </a:solidFill>
              </a:rPr>
              <a:t>-566.0 kJ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90600" y="3276600"/>
            <a:ext cx="838200" cy="6096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971800" y="4876800"/>
            <a:ext cx="838200" cy="6096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191000" y="4953000"/>
            <a:ext cx="838200" cy="6096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362200" y="3352800"/>
            <a:ext cx="381000" cy="3810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2200" y="3810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6019800"/>
            <a:ext cx="1676400" cy="533400"/>
          </a:xfrm>
          <a:prstGeom prst="rect">
            <a:avLst/>
          </a:prstGeom>
          <a:noFill/>
          <a:ln w="66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COPY!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28600" y="1600200"/>
          <a:ext cx="8642350" cy="2895600"/>
        </p:xfrm>
        <a:graphic>
          <a:graphicData uri="http://schemas.openxmlformats.org/presentationml/2006/ole">
            <p:oleObj spid="_x0000_s1026" name="Equation" r:id="rId3" imgW="4914720" imgH="1346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334</TotalTime>
  <Words>256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Median</vt:lpstr>
      <vt:lpstr>MathType 6.0 Equation</vt:lpstr>
      <vt:lpstr>Warm Up #7</vt:lpstr>
      <vt:lpstr>Warm Up #6</vt:lpstr>
      <vt:lpstr>Chapter 18.4 Hess’s Law</vt:lpstr>
      <vt:lpstr>How Hess’s Law Works</vt:lpstr>
      <vt:lpstr>Original</vt:lpstr>
      <vt:lpstr>Changes</vt:lpstr>
      <vt:lpstr>Revised</vt:lpstr>
      <vt:lpstr>COPY!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#7</dc:title>
  <dc:creator>Windows User</dc:creator>
  <cp:lastModifiedBy>Windows User</cp:lastModifiedBy>
  <cp:revision>23</cp:revision>
  <dcterms:created xsi:type="dcterms:W3CDTF">2014-03-31T17:27:20Z</dcterms:created>
  <dcterms:modified xsi:type="dcterms:W3CDTF">2014-03-31T23:01:21Z</dcterms:modified>
</cp:coreProperties>
</file>