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8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5B141F7-93D0-41F4-9657-1B0C273B0448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6814802-F4A9-41BA-8BE0-D37DF8B882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141F7-93D0-41F4-9657-1B0C273B0448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14802-F4A9-41BA-8BE0-D37DF8B882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5B141F7-93D0-41F4-9657-1B0C273B0448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6814802-F4A9-41BA-8BE0-D37DF8B882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141F7-93D0-41F4-9657-1B0C273B0448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6814802-F4A9-41BA-8BE0-D37DF8B882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141F7-93D0-41F4-9657-1B0C273B0448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6814802-F4A9-41BA-8BE0-D37DF8B882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5B141F7-93D0-41F4-9657-1B0C273B0448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6814802-F4A9-41BA-8BE0-D37DF8B882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5B141F7-93D0-41F4-9657-1B0C273B0448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6814802-F4A9-41BA-8BE0-D37DF8B882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141F7-93D0-41F4-9657-1B0C273B0448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6814802-F4A9-41BA-8BE0-D37DF8B882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141F7-93D0-41F4-9657-1B0C273B0448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6814802-F4A9-41BA-8BE0-D37DF8B882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141F7-93D0-41F4-9657-1B0C273B0448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6814802-F4A9-41BA-8BE0-D37DF8B882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5B141F7-93D0-41F4-9657-1B0C273B0448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6814802-F4A9-41BA-8BE0-D37DF8B882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5B141F7-93D0-41F4-9657-1B0C273B0448}" type="datetimeFigureOut">
              <a:rPr lang="en-US" smtClean="0"/>
              <a:pPr/>
              <a:t>4/30/2014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6814802-F4A9-41BA-8BE0-D37DF8B882F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#1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991600" cy="52578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sz="4300" b="1" dirty="0" err="1" smtClean="0">
                <a:sym typeface="Wingdings" pitchFamily="2" charset="2"/>
              </a:rPr>
              <a:t>HCl</a:t>
            </a:r>
            <a:r>
              <a:rPr lang="en-US" sz="4300" b="1" dirty="0" smtClean="0">
                <a:sym typeface="Wingdings" pitchFamily="2" charset="2"/>
              </a:rPr>
              <a:t> + </a:t>
            </a:r>
            <a:r>
              <a:rPr lang="en-US" sz="4300" b="1" dirty="0" err="1" smtClean="0">
                <a:sym typeface="Wingdings" pitchFamily="2" charset="2"/>
              </a:rPr>
              <a:t>NaOH</a:t>
            </a:r>
            <a:r>
              <a:rPr lang="en-US" sz="4300" b="1" dirty="0" smtClean="0">
                <a:sym typeface="Wingdings" pitchFamily="2" charset="2"/>
              </a:rPr>
              <a:t>  </a:t>
            </a:r>
            <a:r>
              <a:rPr lang="en-US" sz="4300" b="1" dirty="0" err="1" smtClean="0">
                <a:sym typeface="Wingdings" pitchFamily="2" charset="2"/>
              </a:rPr>
              <a:t>NaCl</a:t>
            </a:r>
            <a:r>
              <a:rPr lang="en-US" sz="4300" b="1" dirty="0" smtClean="0">
                <a:sym typeface="Wingdings" pitchFamily="2" charset="2"/>
              </a:rPr>
              <a:t> + HOH</a:t>
            </a:r>
          </a:p>
          <a:p>
            <a:pPr algn="ctr">
              <a:buNone/>
            </a:pP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Name all of the compounds listed above.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NaOH</a:t>
            </a:r>
            <a:r>
              <a:rPr lang="en-US" dirty="0" smtClean="0">
                <a:sym typeface="Wingdings" pitchFamily="2" charset="2"/>
              </a:rPr>
              <a:t>, along with Ca(OH)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and KOH, are considered bases.  What do they all have in common?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HCl</a:t>
            </a:r>
            <a:r>
              <a:rPr lang="en-US" dirty="0" smtClean="0">
                <a:sym typeface="Wingdings" pitchFamily="2" charset="2"/>
              </a:rPr>
              <a:t>, along with H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SO</a:t>
            </a:r>
            <a:r>
              <a:rPr lang="en-US" baseline="-25000" dirty="0" smtClean="0">
                <a:sym typeface="Wingdings" pitchFamily="2" charset="2"/>
              </a:rPr>
              <a:t>4</a:t>
            </a:r>
            <a:r>
              <a:rPr lang="en-US" dirty="0" smtClean="0">
                <a:sym typeface="Wingdings" pitchFamily="2" charset="2"/>
              </a:rPr>
              <a:t> and HI, are considered acids.  What do they all have in common?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Why do you think it makes sense that when an acid and a base come together, they usually make water?</a:t>
            </a:r>
          </a:p>
          <a:p>
            <a:pPr>
              <a:buNone/>
            </a:pPr>
            <a:endParaRPr lang="en-US" dirty="0" smtClean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468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Conjugate Acids and Bases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6000" dirty="0" smtClean="0"/>
              <a:t>HA + H</a:t>
            </a:r>
            <a:r>
              <a:rPr lang="en-US" sz="6000" baseline="-25000" dirty="0" smtClean="0"/>
              <a:t>2</a:t>
            </a:r>
            <a:r>
              <a:rPr lang="en-US" sz="6000" dirty="0" smtClean="0"/>
              <a:t>0 </a:t>
            </a:r>
            <a:r>
              <a:rPr lang="en-US" sz="6000" dirty="0" smtClean="0">
                <a:sym typeface="Wingdings" pitchFamily="2" charset="2"/>
              </a:rPr>
              <a:t> H</a:t>
            </a:r>
            <a:r>
              <a:rPr lang="en-US" sz="6000" baseline="-25000" dirty="0" smtClean="0">
                <a:sym typeface="Wingdings" pitchFamily="2" charset="2"/>
              </a:rPr>
              <a:t>3</a:t>
            </a:r>
            <a:r>
              <a:rPr lang="en-US" sz="6000" dirty="0" smtClean="0">
                <a:sym typeface="Wingdings" pitchFamily="2" charset="2"/>
              </a:rPr>
              <a:t>0</a:t>
            </a:r>
            <a:r>
              <a:rPr lang="en-US" sz="6000" baseline="30000" dirty="0" smtClean="0">
                <a:sym typeface="Wingdings" pitchFamily="2" charset="2"/>
              </a:rPr>
              <a:t>+</a:t>
            </a:r>
            <a:r>
              <a:rPr lang="en-US" sz="6000" dirty="0" smtClean="0">
                <a:sym typeface="Wingdings" pitchFamily="2" charset="2"/>
              </a:rPr>
              <a:t> + A-</a:t>
            </a:r>
          </a:p>
          <a:p>
            <a:pPr algn="ctr">
              <a:buNone/>
            </a:pPr>
            <a:endParaRPr lang="en-US" sz="6000" dirty="0" smtClean="0">
              <a:sym typeface="Wingdings" pitchFamily="2" charset="2"/>
            </a:endParaRPr>
          </a:p>
          <a:p>
            <a:pPr>
              <a:buNone/>
            </a:pPr>
            <a:endParaRPr lang="en-US" sz="36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3600" dirty="0" smtClean="0">
                <a:sym typeface="Wingdings" pitchFamily="2" charset="2"/>
              </a:rPr>
              <a:t>HA donates H</a:t>
            </a:r>
            <a:r>
              <a:rPr lang="en-US" sz="3600" baseline="30000" dirty="0" smtClean="0">
                <a:sym typeface="Wingdings" pitchFamily="2" charset="2"/>
              </a:rPr>
              <a:t>+</a:t>
            </a:r>
            <a:r>
              <a:rPr lang="en-US" sz="3600" dirty="0" smtClean="0">
                <a:sym typeface="Wingdings" pitchFamily="2" charset="2"/>
              </a:rPr>
              <a:t> to H</a:t>
            </a:r>
            <a:r>
              <a:rPr lang="en-US" sz="3600" baseline="-25000" dirty="0" smtClean="0">
                <a:sym typeface="Wingdings" pitchFamily="2" charset="2"/>
              </a:rPr>
              <a:t>2</a:t>
            </a:r>
            <a:r>
              <a:rPr lang="en-US" sz="3600" dirty="0" smtClean="0">
                <a:sym typeface="Wingdings" pitchFamily="2" charset="2"/>
              </a:rPr>
              <a:t>0 (acid) to become A-</a:t>
            </a:r>
          </a:p>
          <a:p>
            <a:pPr>
              <a:buNone/>
            </a:pPr>
            <a:r>
              <a:rPr lang="en-US" sz="3600" dirty="0" smtClean="0">
                <a:sym typeface="Wingdings" pitchFamily="2" charset="2"/>
              </a:rPr>
              <a:t>H</a:t>
            </a:r>
            <a:r>
              <a:rPr lang="en-US" sz="3600" baseline="-25000" dirty="0" smtClean="0">
                <a:sym typeface="Wingdings" pitchFamily="2" charset="2"/>
              </a:rPr>
              <a:t>2</a:t>
            </a:r>
            <a:r>
              <a:rPr lang="en-US" sz="3600" dirty="0" smtClean="0">
                <a:sym typeface="Wingdings" pitchFamily="2" charset="2"/>
              </a:rPr>
              <a:t>0 receives H</a:t>
            </a:r>
            <a:r>
              <a:rPr lang="en-US" sz="3600" baseline="30000" dirty="0" smtClean="0">
                <a:sym typeface="Wingdings" pitchFamily="2" charset="2"/>
              </a:rPr>
              <a:t>+</a:t>
            </a:r>
            <a:r>
              <a:rPr lang="en-US" sz="3600" dirty="0" smtClean="0">
                <a:sym typeface="Wingdings" pitchFamily="2" charset="2"/>
              </a:rPr>
              <a:t> (base) to become H</a:t>
            </a:r>
            <a:r>
              <a:rPr lang="en-US" sz="3600" baseline="-25000" dirty="0" smtClean="0">
                <a:sym typeface="Wingdings" pitchFamily="2" charset="2"/>
              </a:rPr>
              <a:t>3</a:t>
            </a:r>
            <a:r>
              <a:rPr lang="en-US" sz="3600" dirty="0" smtClean="0">
                <a:sym typeface="Wingdings" pitchFamily="2" charset="2"/>
              </a:rPr>
              <a:t>0</a:t>
            </a:r>
            <a:r>
              <a:rPr lang="en-US" sz="3600" baseline="30000" dirty="0" smtClean="0">
                <a:sym typeface="Wingdings" pitchFamily="2" charset="2"/>
              </a:rPr>
              <a:t>+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26670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Acid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514600" y="26670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Base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4648200" y="2667000"/>
            <a:ext cx="205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Conjugate Acid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6629400" y="2667000"/>
            <a:ext cx="2209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Conjugate Base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84513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Warm Up 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839200" cy="5257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err="1" smtClean="0"/>
              <a:t>HCl</a:t>
            </a:r>
            <a:r>
              <a:rPr lang="en-US" dirty="0" smtClean="0"/>
              <a:t> + H</a:t>
            </a:r>
            <a:r>
              <a:rPr lang="en-US" baseline="-25000" dirty="0" smtClean="0"/>
              <a:t>2</a:t>
            </a:r>
            <a:r>
              <a:rPr lang="en-US" dirty="0" smtClean="0"/>
              <a:t>O </a:t>
            </a:r>
            <a:r>
              <a:rPr lang="en-US" dirty="0" smtClean="0">
                <a:sym typeface="Wingdings" pitchFamily="2" charset="2"/>
              </a:rPr>
              <a:t> _______ + _________</a:t>
            </a:r>
          </a:p>
          <a:p>
            <a:pPr algn="ctr">
              <a:buNone/>
            </a:pP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Identify products, label everything, set up K equation.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If the pH of </a:t>
            </a:r>
            <a:r>
              <a:rPr lang="en-US" dirty="0" err="1" smtClean="0">
                <a:sym typeface="Wingdings" pitchFamily="2" charset="2"/>
              </a:rPr>
              <a:t>HCl</a:t>
            </a:r>
            <a:r>
              <a:rPr lang="en-US" dirty="0" smtClean="0">
                <a:sym typeface="Wingdings" pitchFamily="2" charset="2"/>
              </a:rPr>
              <a:t> is 1.50, calculate the…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[H+]</a:t>
            </a:r>
          </a:p>
          <a:p>
            <a:pPr lvl="1"/>
            <a:r>
              <a:rPr lang="en-US" dirty="0" err="1" smtClean="0">
                <a:sym typeface="Wingdings" pitchFamily="2" charset="2"/>
              </a:rPr>
              <a:t>pOH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[OH-]</a:t>
            </a:r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What is the name of this acid?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9163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Conjugate Acids/Bases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9530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6000" dirty="0" smtClean="0"/>
              <a:t>HA + H</a:t>
            </a:r>
            <a:r>
              <a:rPr lang="en-US" sz="6000" baseline="-25000" dirty="0" smtClean="0"/>
              <a:t>2</a:t>
            </a:r>
            <a:r>
              <a:rPr lang="en-US" sz="6000" dirty="0" smtClean="0"/>
              <a:t>0 </a:t>
            </a:r>
            <a:r>
              <a:rPr lang="en-US" sz="6000" dirty="0" smtClean="0">
                <a:sym typeface="Wingdings" pitchFamily="2" charset="2"/>
              </a:rPr>
              <a:t> H</a:t>
            </a:r>
            <a:r>
              <a:rPr lang="en-US" sz="6000" baseline="-25000" dirty="0" smtClean="0">
                <a:sym typeface="Wingdings" pitchFamily="2" charset="2"/>
              </a:rPr>
              <a:t>3</a:t>
            </a:r>
            <a:r>
              <a:rPr lang="en-US" sz="6000" dirty="0" smtClean="0">
                <a:sym typeface="Wingdings" pitchFamily="2" charset="2"/>
              </a:rPr>
              <a:t>0</a:t>
            </a:r>
            <a:r>
              <a:rPr lang="en-US" sz="6000" baseline="30000" dirty="0" smtClean="0">
                <a:sym typeface="Wingdings" pitchFamily="2" charset="2"/>
              </a:rPr>
              <a:t>+</a:t>
            </a:r>
            <a:r>
              <a:rPr lang="en-US" sz="6000" dirty="0" smtClean="0">
                <a:sym typeface="Wingdings" pitchFamily="2" charset="2"/>
              </a:rPr>
              <a:t> + A-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u="sng" dirty="0" smtClean="0"/>
              <a:t>Conjugate Acid </a:t>
            </a:r>
            <a:r>
              <a:rPr lang="en-US" dirty="0" smtClean="0"/>
              <a:t>– formed when base (H</a:t>
            </a:r>
            <a:r>
              <a:rPr lang="en-US" baseline="-25000" dirty="0" smtClean="0"/>
              <a:t>2</a:t>
            </a:r>
            <a:r>
              <a:rPr lang="en-US" dirty="0" smtClean="0"/>
              <a:t>0) </a:t>
            </a:r>
            <a:r>
              <a:rPr lang="en-US" b="1" dirty="0" smtClean="0"/>
              <a:t>RECEIVES</a:t>
            </a:r>
            <a:r>
              <a:rPr lang="en-US" dirty="0" smtClean="0"/>
              <a:t> the H</a:t>
            </a:r>
            <a:r>
              <a:rPr lang="en-US" baseline="30000" dirty="0" smtClean="0"/>
              <a:t>+</a:t>
            </a:r>
          </a:p>
          <a:p>
            <a:r>
              <a:rPr lang="en-US" b="1" u="sng" dirty="0" smtClean="0"/>
              <a:t>Conjugate Base</a:t>
            </a:r>
            <a:r>
              <a:rPr lang="en-US" dirty="0" smtClean="0"/>
              <a:t> – formed when acid (HA) </a:t>
            </a:r>
            <a:r>
              <a:rPr lang="en-US" b="1" dirty="0" smtClean="0"/>
              <a:t>DONATES</a:t>
            </a:r>
            <a:r>
              <a:rPr lang="en-US" dirty="0" smtClean="0"/>
              <a:t> the H</a:t>
            </a:r>
            <a:r>
              <a:rPr lang="en-US" baseline="30000" dirty="0" smtClean="0"/>
              <a:t>+</a:t>
            </a:r>
          </a:p>
          <a:p>
            <a:r>
              <a:rPr lang="en-US" dirty="0" smtClean="0"/>
              <a:t>Form </a:t>
            </a:r>
            <a:r>
              <a:rPr lang="en-US" b="1" u="sng" dirty="0" smtClean="0"/>
              <a:t>Conjugate pairs </a:t>
            </a:r>
            <a:r>
              <a:rPr lang="en-US" dirty="0" smtClean="0"/>
              <a:t>(arrows in equation)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25146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Acid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514600" y="25146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Base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648200" y="2514600"/>
            <a:ext cx="205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Conjugate Acid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6629400" y="2514600"/>
            <a:ext cx="2209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Conjugate Base</a:t>
            </a:r>
            <a:endParaRPr lang="en-US" sz="2800" dirty="0"/>
          </a:p>
        </p:txBody>
      </p:sp>
      <p:cxnSp>
        <p:nvCxnSpPr>
          <p:cNvPr id="11" name="Straight Arrow Connector 10"/>
          <p:cNvCxnSpPr/>
          <p:nvPr/>
        </p:nvCxnSpPr>
        <p:spPr>
          <a:xfrm rot="5400000" flipH="1" flipV="1">
            <a:off x="2820194" y="3276600"/>
            <a:ext cx="761206" cy="79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200400" y="3657600"/>
            <a:ext cx="25146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6200000" flipV="1">
            <a:off x="5562600" y="3505200"/>
            <a:ext cx="304804" cy="3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914400" y="1447800"/>
            <a:ext cx="76200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295400" y="1066800"/>
            <a:ext cx="65532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7467600" y="1447800"/>
            <a:ext cx="76200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5408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Acids and Bases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Acids:</a:t>
            </a:r>
          </a:p>
          <a:p>
            <a:r>
              <a:rPr lang="en-US" dirty="0" smtClean="0"/>
              <a:t>If NOT polyatomic (</a:t>
            </a:r>
            <a:r>
              <a:rPr lang="en-US" dirty="0" err="1" smtClean="0"/>
              <a:t>HCl</a:t>
            </a:r>
            <a:r>
              <a:rPr lang="en-US" dirty="0" smtClean="0"/>
              <a:t>, H</a:t>
            </a:r>
            <a:r>
              <a:rPr lang="en-US" baseline="-25000" dirty="0" smtClean="0"/>
              <a:t>2</a:t>
            </a:r>
            <a:r>
              <a:rPr lang="en-US" dirty="0" smtClean="0"/>
              <a:t>S, etc)…</a:t>
            </a:r>
          </a:p>
          <a:p>
            <a:pPr lvl="1"/>
            <a:r>
              <a:rPr lang="en-US" dirty="0" err="1" smtClean="0"/>
              <a:t>Hydro_____ic</a:t>
            </a:r>
            <a:r>
              <a:rPr lang="en-US" dirty="0" smtClean="0"/>
              <a:t> Acid</a:t>
            </a:r>
          </a:p>
          <a:p>
            <a:pPr lvl="1"/>
            <a:r>
              <a:rPr lang="en-US" dirty="0" smtClean="0"/>
              <a:t>Hydrochloric acid, </a:t>
            </a:r>
            <a:r>
              <a:rPr lang="en-US" dirty="0" err="1" smtClean="0"/>
              <a:t>hydrosulfuric</a:t>
            </a:r>
            <a:r>
              <a:rPr lang="en-US" dirty="0" smtClean="0"/>
              <a:t> acid, etc.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If polyatomic (H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, HNO</a:t>
            </a:r>
            <a:r>
              <a:rPr lang="en-US" baseline="-25000" dirty="0" smtClean="0"/>
              <a:t>3</a:t>
            </a:r>
            <a:r>
              <a:rPr lang="en-US" dirty="0" smtClean="0"/>
              <a:t>, H</a:t>
            </a:r>
            <a:r>
              <a:rPr lang="en-US" baseline="-25000" dirty="0" smtClean="0"/>
              <a:t>3</a:t>
            </a:r>
            <a:r>
              <a:rPr lang="en-US" dirty="0" smtClean="0"/>
              <a:t>PO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_____</a:t>
            </a:r>
            <a:r>
              <a:rPr lang="en-US" dirty="0" err="1" smtClean="0"/>
              <a:t>ic</a:t>
            </a:r>
            <a:r>
              <a:rPr lang="en-US" dirty="0" smtClean="0"/>
              <a:t> Acid</a:t>
            </a:r>
          </a:p>
          <a:p>
            <a:pPr lvl="1"/>
            <a:r>
              <a:rPr lang="en-US" dirty="0" smtClean="0"/>
              <a:t>Sulfuric acid, Nitric acid, Phosphoric acid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Bases:</a:t>
            </a:r>
          </a:p>
          <a:p>
            <a:r>
              <a:rPr lang="en-US" dirty="0" smtClean="0"/>
              <a:t>No fancy names.  Just _________ hydroxide.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2836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Acids, Bases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19.1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6811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Acid?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u="sng" dirty="0" smtClean="0"/>
              <a:t>Acids</a:t>
            </a:r>
            <a:r>
              <a:rPr lang="en-US" dirty="0" smtClean="0"/>
              <a:t> – produce HYDROGEN (H</a:t>
            </a:r>
            <a:r>
              <a:rPr lang="en-US" baseline="30000" dirty="0" smtClean="0"/>
              <a:t>+</a:t>
            </a:r>
            <a:r>
              <a:rPr lang="en-US" dirty="0" smtClean="0"/>
              <a:t>) in an aqueous (</a:t>
            </a:r>
            <a:r>
              <a:rPr lang="en-US" dirty="0" err="1" smtClean="0"/>
              <a:t>aq</a:t>
            </a:r>
            <a:r>
              <a:rPr lang="en-US" dirty="0" smtClean="0"/>
              <a:t>) solution</a:t>
            </a:r>
          </a:p>
          <a:p>
            <a:endParaRPr lang="en-US" dirty="0" smtClean="0"/>
          </a:p>
          <a:p>
            <a:r>
              <a:rPr lang="en-US" dirty="0" smtClean="0"/>
              <a:t>Properties:  Taste sour,     pH &lt; 7</a:t>
            </a:r>
          </a:p>
          <a:p>
            <a:endParaRPr lang="en-US" dirty="0" smtClean="0"/>
          </a:p>
          <a:p>
            <a:r>
              <a:rPr lang="en-US" dirty="0" smtClean="0"/>
              <a:t>Examples: Citrus Fruits (lemons, oranges), Soda, Coffee</a:t>
            </a:r>
            <a:endParaRPr lang="en-US" dirty="0"/>
          </a:p>
        </p:txBody>
      </p:sp>
      <p:pic>
        <p:nvPicPr>
          <p:cNvPr id="21506" name="Picture 2" descr="http://www.vissastudios.com/wp-content/uploads/2011/01/lemon-jui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3876674"/>
            <a:ext cx="3276600" cy="2981326"/>
          </a:xfrm>
          <a:prstGeom prst="rect">
            <a:avLst/>
          </a:prstGeom>
          <a:noFill/>
        </p:spPr>
      </p:pic>
      <p:pic>
        <p:nvPicPr>
          <p:cNvPr id="21508" name="Picture 4" descr="http://www.sciencephoto.com/images/download_wm_image.html/A500042-Acid_test:_blue_litmus_paper_turns_red-SPL.jpg?id=65500004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228600"/>
            <a:ext cx="3733800" cy="31908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70757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Base?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b="1" u="sng" dirty="0" smtClean="0"/>
              <a:t>Bases</a:t>
            </a:r>
            <a:r>
              <a:rPr lang="en-US" dirty="0" smtClean="0"/>
              <a:t> – produce HYDROXIDE (OH</a:t>
            </a:r>
            <a:r>
              <a:rPr lang="en-US" baseline="30000" dirty="0" smtClean="0"/>
              <a:t>-</a:t>
            </a:r>
            <a:r>
              <a:rPr lang="en-US" dirty="0" smtClean="0"/>
              <a:t>) in an aqueous (</a:t>
            </a:r>
            <a:r>
              <a:rPr lang="en-US" dirty="0" err="1" smtClean="0"/>
              <a:t>aq</a:t>
            </a:r>
            <a:r>
              <a:rPr lang="en-US" dirty="0" smtClean="0"/>
              <a:t>) solution.</a:t>
            </a:r>
          </a:p>
          <a:p>
            <a:endParaRPr lang="en-US" dirty="0" smtClean="0"/>
          </a:p>
          <a:p>
            <a:r>
              <a:rPr lang="en-US" dirty="0" smtClean="0"/>
              <a:t>Properties – Bitter taste, slippery feel, pH &gt; 7</a:t>
            </a:r>
          </a:p>
          <a:p>
            <a:endParaRPr lang="en-US" dirty="0" smtClean="0"/>
          </a:p>
          <a:p>
            <a:r>
              <a:rPr lang="en-US" dirty="0" smtClean="0"/>
              <a:t>Examples: Soap, ammonia, hair remover</a:t>
            </a:r>
            <a:endParaRPr lang="en-US" dirty="0"/>
          </a:p>
        </p:txBody>
      </p:sp>
      <p:pic>
        <p:nvPicPr>
          <p:cNvPr id="20482" name="Picture 2" descr="http://www.ecosherpa.com/images/green-work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1600200"/>
            <a:ext cx="4286250" cy="47244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56597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Real Life Application: Antacids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Antacids = “anti-acids”</a:t>
            </a:r>
          </a:p>
          <a:p>
            <a:endParaRPr lang="en-US" dirty="0" smtClean="0"/>
          </a:p>
          <a:p>
            <a:r>
              <a:rPr lang="en-US" dirty="0" smtClean="0"/>
              <a:t>Used for treating “</a:t>
            </a:r>
            <a:r>
              <a:rPr lang="en-US" u="sng" dirty="0" smtClean="0"/>
              <a:t>heartburn</a:t>
            </a:r>
            <a:r>
              <a:rPr lang="en-US" dirty="0" smtClean="0"/>
              <a:t>” – caused by eating spicy foods (very acidic).</a:t>
            </a:r>
          </a:p>
          <a:p>
            <a:pPr lvl="1"/>
            <a:r>
              <a:rPr lang="en-US" dirty="0" smtClean="0"/>
              <a:t>Causes burning sensation in esophagus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Antacids </a:t>
            </a:r>
            <a:r>
              <a:rPr lang="en-US" b="1" u="sng" dirty="0" smtClean="0"/>
              <a:t>neutralize</a:t>
            </a:r>
            <a:r>
              <a:rPr lang="en-US" dirty="0" smtClean="0"/>
              <a:t> acid with a base (goal: pH = 7)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9458" name="Picture 2" descr="http://digestion.ygoy.com/wp-content/uploads/2011/03/Antaci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676400"/>
            <a:ext cx="3657600" cy="1828800"/>
          </a:xfrm>
          <a:prstGeom prst="rect">
            <a:avLst/>
          </a:prstGeom>
          <a:noFill/>
        </p:spPr>
      </p:pic>
      <p:pic>
        <p:nvPicPr>
          <p:cNvPr id="19460" name="Picture 4" descr="http://quickcare.org/img/animations/reflux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3886200"/>
            <a:ext cx="3352800" cy="2381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41007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Conjugate Acids/Bases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314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0" y="2438400"/>
            <a:ext cx="4495800" cy="4419600"/>
          </a:xfrm>
        </p:spPr>
        <p:txBody>
          <a:bodyPr/>
          <a:lstStyle/>
          <a:p>
            <a:r>
              <a:rPr lang="en-US" dirty="0" smtClean="0"/>
              <a:t>Sour Taste</a:t>
            </a:r>
          </a:p>
          <a:p>
            <a:endParaRPr lang="en-US" dirty="0" smtClean="0"/>
          </a:p>
          <a:p>
            <a:r>
              <a:rPr lang="en-US" dirty="0" smtClean="0"/>
              <a:t>pH LESS THAN 7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Ex. Lemons, soda</a:t>
            </a:r>
          </a:p>
          <a:p>
            <a:endParaRPr lang="en-US" dirty="0" smtClean="0"/>
          </a:p>
          <a:p>
            <a:r>
              <a:rPr lang="en-US" b="1" u="sng" dirty="0" smtClean="0"/>
              <a:t>DONATES H+ (hydrogen)</a:t>
            </a: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4343400" cy="4419600"/>
          </a:xfrm>
        </p:spPr>
        <p:txBody>
          <a:bodyPr>
            <a:normAutofit/>
          </a:bodyPr>
          <a:lstStyle/>
          <a:p>
            <a:r>
              <a:rPr lang="en-US" dirty="0" smtClean="0"/>
              <a:t>Bitter Taste</a:t>
            </a:r>
          </a:p>
          <a:p>
            <a:endParaRPr lang="en-US" dirty="0" smtClean="0"/>
          </a:p>
          <a:p>
            <a:r>
              <a:rPr lang="en-US" dirty="0" smtClean="0"/>
              <a:t>pH MORE THAN  7</a:t>
            </a:r>
          </a:p>
          <a:p>
            <a:endParaRPr lang="en-US" dirty="0" smtClean="0"/>
          </a:p>
          <a:p>
            <a:r>
              <a:rPr lang="en-US" dirty="0" smtClean="0"/>
              <a:t>Ex. Antacids, cleaning products</a:t>
            </a:r>
          </a:p>
          <a:p>
            <a:r>
              <a:rPr lang="en-US" b="1" u="sng" dirty="0" smtClean="0"/>
              <a:t>RECEIVES H+</a:t>
            </a:r>
          </a:p>
          <a:p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Acids (H+)</a:t>
            </a:r>
            <a:endParaRPr lang="en-US" sz="3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Bases (OH-)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2545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to Tell an Acid from a Base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0" y="1589566"/>
            <a:ext cx="4495800" cy="5268433"/>
          </a:xfrm>
        </p:spPr>
        <p:txBody>
          <a:bodyPr/>
          <a:lstStyle/>
          <a:p>
            <a:r>
              <a:rPr lang="en-US" dirty="0" smtClean="0"/>
              <a:t>Look for an H or an OH</a:t>
            </a:r>
          </a:p>
          <a:p>
            <a:endParaRPr lang="en-US" dirty="0" smtClean="0"/>
          </a:p>
          <a:p>
            <a:r>
              <a:rPr lang="en-US" dirty="0" smtClean="0"/>
              <a:t>H = </a:t>
            </a:r>
            <a:r>
              <a:rPr lang="en-US" b="1" u="sng" dirty="0" smtClean="0"/>
              <a:t>Acid</a:t>
            </a:r>
            <a:r>
              <a:rPr lang="en-US" dirty="0" smtClean="0"/>
              <a:t> (</a:t>
            </a:r>
            <a:r>
              <a:rPr lang="en-US" dirty="0" err="1" smtClean="0"/>
              <a:t>HCl</a:t>
            </a:r>
            <a:r>
              <a:rPr lang="en-US" dirty="0" smtClean="0"/>
              <a:t>, 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OH = </a:t>
            </a:r>
            <a:r>
              <a:rPr lang="en-US" b="1" u="sng" dirty="0" smtClean="0"/>
              <a:t>Base</a:t>
            </a:r>
            <a:r>
              <a:rPr lang="en-US" dirty="0" smtClean="0"/>
              <a:t> [</a:t>
            </a:r>
            <a:r>
              <a:rPr lang="en-US" dirty="0" err="1" smtClean="0"/>
              <a:t>NaOH</a:t>
            </a:r>
            <a:r>
              <a:rPr lang="en-US" dirty="0" smtClean="0"/>
              <a:t>, Mg(OH)</a:t>
            </a:r>
            <a:r>
              <a:rPr lang="en-US" baseline="-25000" dirty="0" smtClean="0"/>
              <a:t>2</a:t>
            </a:r>
            <a:r>
              <a:rPr lang="en-US" dirty="0" smtClean="0"/>
              <a:t>]</a:t>
            </a:r>
          </a:p>
          <a:p>
            <a:endParaRPr lang="en-US" dirty="0" smtClean="0"/>
          </a:p>
          <a:p>
            <a:r>
              <a:rPr lang="en-US" dirty="0" smtClean="0"/>
              <a:t>Exception: Ammonia (NH</a:t>
            </a:r>
            <a:r>
              <a:rPr lang="en-US" baseline="-25000" dirty="0" smtClean="0"/>
              <a:t>3</a:t>
            </a:r>
            <a:r>
              <a:rPr lang="en-US" dirty="0" smtClean="0"/>
              <a:t>) = BASE (cleaning product)</a:t>
            </a:r>
            <a:endParaRPr lang="en-US" dirty="0"/>
          </a:p>
        </p:txBody>
      </p:sp>
      <p:pic>
        <p:nvPicPr>
          <p:cNvPr id="14338" name="Picture 2" descr="http://mojosavings.com/wp-content/uploads/2010/04/winde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1828800"/>
            <a:ext cx="4038599" cy="43434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858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Bronsted</a:t>
            </a:r>
            <a:r>
              <a:rPr lang="en-US" dirty="0" smtClean="0"/>
              <a:t>-Lowry Acids and 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89566"/>
            <a:ext cx="9144000" cy="3515834"/>
          </a:xfrm>
        </p:spPr>
        <p:txBody>
          <a:bodyPr>
            <a:normAutofit fontScale="92500" lnSpcReduction="20000"/>
          </a:bodyPr>
          <a:lstStyle/>
          <a:p>
            <a:r>
              <a:rPr lang="en-US" b="1" u="sng" dirty="0" err="1" smtClean="0"/>
              <a:t>Bronsted</a:t>
            </a:r>
            <a:r>
              <a:rPr lang="en-US" b="1" u="sng" dirty="0" smtClean="0"/>
              <a:t>-Lowry Model </a:t>
            </a:r>
            <a:r>
              <a:rPr lang="en-US" dirty="0" smtClean="0"/>
              <a:t>– </a:t>
            </a:r>
            <a:r>
              <a:rPr lang="en-US" sz="3900" i="1" dirty="0" smtClean="0">
                <a:solidFill>
                  <a:srgbClr val="FF0000"/>
                </a:solidFill>
              </a:rPr>
              <a:t>Acids are H+ donors</a:t>
            </a:r>
            <a:r>
              <a:rPr lang="en-US" sz="3900" dirty="0" smtClean="0">
                <a:solidFill>
                  <a:srgbClr val="FF0000"/>
                </a:solidFill>
              </a:rPr>
              <a:t> </a:t>
            </a:r>
            <a:r>
              <a:rPr lang="en-US" sz="3900" dirty="0" smtClean="0"/>
              <a:t>and </a:t>
            </a:r>
          </a:p>
          <a:p>
            <a:pPr>
              <a:buNone/>
            </a:pPr>
            <a:r>
              <a:rPr lang="en-US" sz="3900" dirty="0" smtClean="0">
                <a:solidFill>
                  <a:srgbClr val="0070C0"/>
                </a:solidFill>
              </a:rPr>
              <a:t>					</a:t>
            </a:r>
            <a:r>
              <a:rPr lang="en-US" sz="3900" u="sng" dirty="0" smtClean="0">
                <a:solidFill>
                  <a:srgbClr val="0070C0"/>
                </a:solidFill>
              </a:rPr>
              <a:t>Bases are H+ receivers</a:t>
            </a:r>
          </a:p>
          <a:p>
            <a:endParaRPr lang="en-US" dirty="0" smtClean="0"/>
          </a:p>
          <a:p>
            <a:r>
              <a:rPr lang="en-US" dirty="0" smtClean="0"/>
              <a:t>Form:</a:t>
            </a:r>
          </a:p>
          <a:p>
            <a:pPr>
              <a:buNone/>
            </a:pPr>
            <a:r>
              <a:rPr lang="en-US" sz="3600" dirty="0" smtClean="0"/>
              <a:t>HA + H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0 </a:t>
            </a:r>
            <a:r>
              <a:rPr lang="en-US" sz="3600" dirty="0" smtClean="0">
                <a:sym typeface="Wingdings" pitchFamily="2" charset="2"/>
              </a:rPr>
              <a:t> H</a:t>
            </a:r>
            <a:r>
              <a:rPr lang="en-US" sz="3600" baseline="-25000" dirty="0" smtClean="0">
                <a:sym typeface="Wingdings" pitchFamily="2" charset="2"/>
              </a:rPr>
              <a:t>3</a:t>
            </a:r>
            <a:r>
              <a:rPr lang="en-US" sz="3600" dirty="0" smtClean="0">
                <a:sym typeface="Wingdings" pitchFamily="2" charset="2"/>
              </a:rPr>
              <a:t>0</a:t>
            </a:r>
            <a:r>
              <a:rPr lang="en-US" sz="3600" baseline="30000" dirty="0" smtClean="0">
                <a:sym typeface="Wingdings" pitchFamily="2" charset="2"/>
              </a:rPr>
              <a:t>+</a:t>
            </a:r>
            <a:r>
              <a:rPr lang="en-US" sz="3600" dirty="0" smtClean="0">
                <a:sym typeface="Wingdings" pitchFamily="2" charset="2"/>
              </a:rPr>
              <a:t> + A-</a:t>
            </a:r>
          </a:p>
          <a:p>
            <a:pPr>
              <a:buNone/>
            </a:pPr>
            <a:endParaRPr lang="en-US" sz="36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3600" dirty="0" smtClean="0"/>
              <a:t>H</a:t>
            </a:r>
            <a:r>
              <a:rPr lang="en-US" sz="3600" baseline="-25000" dirty="0" smtClean="0"/>
              <a:t>3</a:t>
            </a:r>
            <a:r>
              <a:rPr lang="en-US" sz="3600" dirty="0" smtClean="0"/>
              <a:t>0</a:t>
            </a:r>
            <a:r>
              <a:rPr lang="en-US" sz="3600" baseline="30000" dirty="0" smtClean="0"/>
              <a:t>+</a:t>
            </a:r>
            <a:r>
              <a:rPr lang="en-US" sz="3600" dirty="0" smtClean="0"/>
              <a:t> = </a:t>
            </a:r>
            <a:r>
              <a:rPr lang="en-US" sz="3600" b="1" dirty="0" smtClean="0"/>
              <a:t>HYDRONIUM ION</a:t>
            </a:r>
            <a:endParaRPr lang="en-US" sz="3600" b="1" dirty="0"/>
          </a:p>
        </p:txBody>
      </p:sp>
      <p:pic>
        <p:nvPicPr>
          <p:cNvPr id="13314" name="Picture 2" descr="http://wongturn.files.wordpress.com/2010/01/acids_and_bases_phscale.jpg%3Fw%3D460%26h%3D18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953001"/>
            <a:ext cx="8534400" cy="1905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95819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1627</TotalTime>
  <Words>504</Words>
  <Application>Microsoft Office PowerPoint</Application>
  <PresentationFormat>On-screen Show (4:3)</PresentationFormat>
  <Paragraphs>111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Median</vt:lpstr>
      <vt:lpstr>Warm Up #1</vt:lpstr>
      <vt:lpstr>Acids, Bases</vt:lpstr>
      <vt:lpstr>What is an Acid?</vt:lpstr>
      <vt:lpstr>What is a Base?</vt:lpstr>
      <vt:lpstr>Real Life Application: Antacids</vt:lpstr>
      <vt:lpstr>Conjugate Acids/Bases</vt:lpstr>
      <vt:lpstr>Review</vt:lpstr>
      <vt:lpstr>Ways to Tell an Acid from a Base</vt:lpstr>
      <vt:lpstr>Bronsted-Lowry Acids and Bases</vt:lpstr>
      <vt:lpstr>Conjugate Acids and Bases</vt:lpstr>
      <vt:lpstr>Warm Up #5</vt:lpstr>
      <vt:lpstr>Conjugate Acids/Bases</vt:lpstr>
      <vt:lpstr>Naming Acids and Bases</vt:lpstr>
    </vt:vector>
  </TitlesOfParts>
  <Company>BHUSD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Acids, Bases</dc:title>
  <dc:creator>GL</dc:creator>
  <cp:lastModifiedBy>Windows User</cp:lastModifiedBy>
  <cp:revision>148</cp:revision>
  <dcterms:created xsi:type="dcterms:W3CDTF">2013-04-16T20:42:31Z</dcterms:created>
  <dcterms:modified xsi:type="dcterms:W3CDTF">2014-04-30T19:29:57Z</dcterms:modified>
</cp:coreProperties>
</file>