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4A8E40-6DAE-4D50-B009-77E80AA9A90B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0B817C-6B80-4E8C-80B6-B50B335C8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 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 </a:t>
            </a:r>
            <a:r>
              <a:rPr lang="en-US" dirty="0" smtClean="0">
                <a:sym typeface="Wingdings" pitchFamily="2" charset="2"/>
              </a:rPr>
              <a:t> ____ + ____</a:t>
            </a:r>
          </a:p>
          <a:p>
            <a:r>
              <a:rPr lang="en-US" dirty="0" smtClean="0">
                <a:sym typeface="Wingdings" pitchFamily="2" charset="2"/>
              </a:rPr>
              <a:t>Write a balanced equation, predicting the products and NAMING the reactants.  Also, write a </a:t>
            </a:r>
            <a:r>
              <a:rPr lang="en-US" dirty="0" err="1" smtClean="0">
                <a:sym typeface="Wingdings" pitchFamily="2" charset="2"/>
              </a:rPr>
              <a:t>k</a:t>
            </a:r>
            <a:r>
              <a:rPr lang="en-US" baseline="-25000" dirty="0" err="1" smtClean="0">
                <a:sym typeface="Wingdings" pitchFamily="2" charset="2"/>
              </a:rPr>
              <a:t>eq</a:t>
            </a:r>
            <a:r>
              <a:rPr lang="en-US" dirty="0" smtClean="0">
                <a:sym typeface="Wingdings" pitchFamily="2" charset="2"/>
              </a:rPr>
              <a:t> equation for this problem (both products are aqueous)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Label the conjugate acid and conjugate base, and how you know which is which.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does it mean to neutralize an acid?  Use pH numbers in your answer.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623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19.3 - pH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3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pH…what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466344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/>
              <a:t>pH</a:t>
            </a:r>
            <a:r>
              <a:rPr lang="en-US" dirty="0" smtClean="0"/>
              <a:t> – measures how much Hydrogen (H</a:t>
            </a:r>
            <a:r>
              <a:rPr lang="en-US" baseline="30000" dirty="0" smtClean="0"/>
              <a:t>+</a:t>
            </a:r>
            <a:r>
              <a:rPr lang="en-US" dirty="0" smtClean="0"/>
              <a:t>) is in the solution.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More H</a:t>
            </a:r>
            <a:r>
              <a:rPr lang="en-US" baseline="30000" dirty="0" smtClean="0"/>
              <a:t>+</a:t>
            </a:r>
            <a:r>
              <a:rPr lang="en-US" dirty="0" smtClean="0"/>
              <a:t> = MORE acidic.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Opposite: </a:t>
            </a:r>
            <a:r>
              <a:rPr lang="en-US" b="1" u="sng" dirty="0" err="1" smtClean="0"/>
              <a:t>pOH</a:t>
            </a:r>
            <a:r>
              <a:rPr lang="en-US" dirty="0" smtClean="0"/>
              <a:t> – how much Hydroxide (OH</a:t>
            </a:r>
            <a:r>
              <a:rPr lang="en-US" baseline="30000" dirty="0" smtClean="0"/>
              <a:t>-</a:t>
            </a:r>
            <a:r>
              <a:rPr lang="en-US" dirty="0" smtClean="0"/>
              <a:t>) is in the solution.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More OH</a:t>
            </a:r>
            <a:r>
              <a:rPr lang="en-US" baseline="30000" dirty="0" smtClean="0"/>
              <a:t>-</a:t>
            </a:r>
            <a:r>
              <a:rPr lang="en-US" dirty="0" smtClean="0"/>
              <a:t> = LESS acidic (more basic)</a:t>
            </a:r>
            <a:endParaRPr lang="en-US" dirty="0"/>
          </a:p>
        </p:txBody>
      </p:sp>
      <p:pic>
        <p:nvPicPr>
          <p:cNvPr id="17410" name="Picture 2" descr="http://chemwiki.ucdavis.edu/@api/deki/files/4116/=639px-PH_sca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0"/>
            <a:ext cx="46482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884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 </a:t>
            </a:r>
            <a:r>
              <a:rPr lang="en-US" dirty="0" smtClean="0">
                <a:sym typeface="Wingdings" pitchFamily="2" charset="2"/>
              </a:rPr>
              <a:t> pH		[OH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]  </a:t>
            </a:r>
            <a:r>
              <a:rPr lang="en-US" dirty="0" err="1" smtClean="0">
                <a:sym typeface="Wingdings" pitchFamily="2" charset="2"/>
              </a:rPr>
              <a:t>pOH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89566"/>
            <a:ext cx="4343400" cy="50398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pH:</a:t>
            </a:r>
          </a:p>
          <a:p>
            <a:r>
              <a:rPr lang="en-US" dirty="0" smtClean="0"/>
              <a:t>Use concentration of H</a:t>
            </a:r>
          </a:p>
          <a:p>
            <a:pPr lvl="1"/>
            <a:r>
              <a:rPr lang="en-US" dirty="0" smtClean="0"/>
              <a:t>[H</a:t>
            </a:r>
            <a:r>
              <a:rPr lang="en-US" baseline="30000" dirty="0" smtClean="0"/>
              <a:t>+</a:t>
            </a:r>
            <a:r>
              <a:rPr lang="en-US" dirty="0" smtClean="0"/>
              <a:t>] – </a:t>
            </a:r>
            <a:r>
              <a:rPr lang="en-US" dirty="0" err="1" smtClean="0"/>
              <a:t>molarity</a:t>
            </a:r>
            <a:r>
              <a:rPr lang="en-US" dirty="0" smtClean="0"/>
              <a:t> (mol/L)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pH = -log[H</a:t>
            </a:r>
            <a:r>
              <a:rPr lang="en-US" b="1" baseline="30000" dirty="0" smtClean="0"/>
              <a:t>+</a:t>
            </a:r>
            <a:r>
              <a:rPr lang="en-US" b="1" dirty="0" smtClean="0"/>
              <a:t>]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pOH</a:t>
            </a:r>
            <a:endParaRPr lang="en-US" dirty="0" smtClean="0"/>
          </a:p>
          <a:p>
            <a:r>
              <a:rPr lang="en-US" dirty="0" smtClean="0"/>
              <a:t>Use concentration of OH</a:t>
            </a:r>
          </a:p>
          <a:p>
            <a:r>
              <a:rPr lang="en-US" b="1" dirty="0" err="1" smtClean="0"/>
              <a:t>pOH</a:t>
            </a:r>
            <a:r>
              <a:rPr lang="en-US" b="1" dirty="0" smtClean="0"/>
              <a:t> = -log[OH</a:t>
            </a:r>
            <a:r>
              <a:rPr lang="en-US" b="1" baseline="30000" dirty="0" smtClean="0"/>
              <a:t>-</a:t>
            </a:r>
            <a:r>
              <a:rPr lang="en-US" b="1" dirty="0" smtClean="0"/>
              <a:t>]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44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weatherworks.com.au/wordpress/wp-content/uploads/2009/11/meter-ph-sc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371600"/>
            <a:ext cx="5410200" cy="5486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r>
              <a:rPr lang="en-US" dirty="0" smtClean="0"/>
              <a:t>pH </a:t>
            </a:r>
            <a:r>
              <a:rPr lang="en-US" dirty="0" smtClean="0">
                <a:sym typeface="Wingdings" pitchFamily="2" charset="2"/>
              </a:rPr>
              <a:t> [H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]			</a:t>
            </a:r>
            <a:r>
              <a:rPr lang="en-US" dirty="0" err="1" smtClean="0">
                <a:sym typeface="Wingdings" pitchFamily="2" charset="2"/>
              </a:rPr>
              <a:t>pOH</a:t>
            </a:r>
            <a:r>
              <a:rPr lang="en-US" dirty="0" smtClean="0">
                <a:sym typeface="Wingdings" pitchFamily="2" charset="2"/>
              </a:rPr>
              <a:t>  [OH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57912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pH = </a:t>
            </a:r>
            <a:r>
              <a:rPr lang="en-US" sz="2800" b="1" u="sng" dirty="0" smtClean="0"/>
              <a:t>p</a:t>
            </a:r>
            <a:r>
              <a:rPr lang="en-US" sz="2800" dirty="0" smtClean="0"/>
              <a:t>ower of </a:t>
            </a:r>
            <a:r>
              <a:rPr lang="en-US" sz="2800" b="1" u="sng" dirty="0" smtClean="0"/>
              <a:t>H</a:t>
            </a:r>
            <a:r>
              <a:rPr lang="en-US" sz="2800" dirty="0" smtClean="0"/>
              <a:t>ydrogen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[H</a:t>
            </a:r>
            <a:r>
              <a:rPr lang="en-US" sz="2800" b="1" baseline="30000" dirty="0" smtClean="0"/>
              <a:t>+</a:t>
            </a:r>
            <a:r>
              <a:rPr lang="en-US" sz="2800" b="1" dirty="0" smtClean="0"/>
              <a:t>]: 10</a:t>
            </a:r>
            <a:r>
              <a:rPr lang="en-US" sz="2800" b="1" baseline="30000" dirty="0" smtClean="0"/>
              <a:t>-pH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b="1" dirty="0" smtClean="0"/>
              <a:t>[OH-] = 10</a:t>
            </a:r>
            <a:r>
              <a:rPr lang="en-US" sz="2800" b="1" baseline="30000" dirty="0" smtClean="0"/>
              <a:t>-pOH</a:t>
            </a:r>
          </a:p>
          <a:p>
            <a:endParaRPr lang="en-US" sz="2800" baseline="30000" dirty="0" smtClean="0"/>
          </a:p>
          <a:p>
            <a:endParaRPr lang="en-US" sz="2800" baseline="30000" dirty="0" smtClean="0"/>
          </a:p>
          <a:p>
            <a:r>
              <a:rPr lang="en-US" sz="2800" dirty="0" smtClean="0"/>
              <a:t>pH scale = logarithmic</a:t>
            </a:r>
          </a:p>
          <a:p>
            <a:pPr lvl="1"/>
            <a:r>
              <a:rPr lang="en-US" sz="2500" dirty="0" smtClean="0"/>
              <a:t>pH of 5 is 10x more acidic than pH of 6  (100x more acidic than 7)</a:t>
            </a:r>
          </a:p>
        </p:txBody>
      </p:sp>
    </p:spTree>
    <p:extLst>
      <p:ext uri="{BB962C8B-B14F-4D97-AF65-F5344CB8AC3E}">
        <p14:creationId xmlns:p14="http://schemas.microsoft.com/office/powerpoint/2010/main" xmlns="" val="31680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pOH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466344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u="sng" dirty="0" err="1" smtClean="0"/>
              <a:t>K</a:t>
            </a:r>
            <a:r>
              <a:rPr lang="en-US" sz="3200" b="1" u="sng" baseline="-25000" dirty="0" err="1" smtClean="0"/>
              <a:t>w</a:t>
            </a:r>
            <a:r>
              <a:rPr lang="en-US" sz="3200" b="1" u="sng" dirty="0" smtClean="0"/>
              <a:t> = Water Constant </a:t>
            </a:r>
            <a:r>
              <a:rPr lang="en-US" sz="3200" dirty="0" smtClean="0"/>
              <a:t>= 14</a:t>
            </a:r>
          </a:p>
          <a:p>
            <a:endParaRPr lang="en-US" sz="3200" dirty="0" smtClean="0"/>
          </a:p>
          <a:p>
            <a:r>
              <a:rPr lang="en-US" sz="3200" dirty="0" smtClean="0"/>
              <a:t>pH + </a:t>
            </a:r>
            <a:r>
              <a:rPr lang="en-US" sz="3200" dirty="0" err="1" smtClean="0"/>
              <a:t>pOH</a:t>
            </a:r>
            <a:r>
              <a:rPr lang="en-US" sz="3200" dirty="0" smtClean="0"/>
              <a:t> = 14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Ex. Lemon Juice</a:t>
            </a:r>
          </a:p>
          <a:p>
            <a:r>
              <a:rPr lang="en-US" sz="3200" dirty="0" smtClean="0"/>
              <a:t>pH = 2</a:t>
            </a:r>
          </a:p>
          <a:p>
            <a:r>
              <a:rPr lang="en-US" sz="3200" dirty="0" err="1" smtClean="0"/>
              <a:t>pOH</a:t>
            </a:r>
            <a:r>
              <a:rPr lang="en-US" sz="3200" dirty="0" smtClean="0"/>
              <a:t> = ??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14 - 2 = </a:t>
            </a:r>
            <a:r>
              <a:rPr lang="en-US" sz="3200" b="1" u="sng" dirty="0" smtClean="0"/>
              <a:t>12 = </a:t>
            </a:r>
            <a:r>
              <a:rPr lang="en-US" sz="3200" u="sng" dirty="0" err="1" smtClean="0"/>
              <a:t>pOH</a:t>
            </a:r>
            <a:endParaRPr lang="en-US" sz="3200" u="sng" dirty="0" smtClean="0"/>
          </a:p>
          <a:p>
            <a:endParaRPr lang="en-US" sz="3200" dirty="0"/>
          </a:p>
        </p:txBody>
      </p:sp>
      <p:pic>
        <p:nvPicPr>
          <p:cNvPr id="15362" name="Picture 2" descr="http://skepticdetective.files.wordpress.com/2008/10/img-wallpapers-candle-light_water-priyadarsh-sarwade-776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057400"/>
            <a:ext cx="5638800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628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9144000" cy="4963633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Strong Acids/Bases</a:t>
            </a:r>
            <a:r>
              <a:rPr lang="en-US" dirty="0" smtClean="0"/>
              <a:t> – dissociate (break down) completely in water</a:t>
            </a:r>
          </a:p>
          <a:p>
            <a:pPr lvl="1"/>
            <a:r>
              <a:rPr lang="en-US" dirty="0" smtClean="0"/>
              <a:t>Strong Acids: </a:t>
            </a:r>
            <a:r>
              <a:rPr lang="en-US" dirty="0" err="1" smtClean="0"/>
              <a:t>HCl</a:t>
            </a:r>
            <a:r>
              <a:rPr lang="en-US" dirty="0" smtClean="0"/>
              <a:t>, </a:t>
            </a:r>
            <a:r>
              <a:rPr lang="en-US" dirty="0" err="1" smtClean="0"/>
              <a:t>HBr</a:t>
            </a:r>
            <a:r>
              <a:rPr lang="en-US" dirty="0" smtClean="0"/>
              <a:t>, HI, HNO</a:t>
            </a:r>
            <a:r>
              <a:rPr lang="en-US" baseline="-25000" dirty="0" smtClean="0"/>
              <a:t>3</a:t>
            </a:r>
            <a:r>
              <a:rPr lang="en-US" dirty="0" smtClean="0"/>
              <a:t>, HClO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Strong Bases: Any Alkali/alkaline metal with OH  (except Mg)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HCl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baseline="30000" dirty="0" smtClean="0">
                <a:sym typeface="Wingdings" pitchFamily="2" charset="2"/>
              </a:rPr>
              <a:t>-</a:t>
            </a:r>
            <a:r>
              <a:rPr lang="en-US" dirty="0" smtClean="0">
                <a:sym typeface="Wingdings" pitchFamily="2" charset="2"/>
              </a:rPr>
              <a:t>  		(</a:t>
            </a:r>
            <a:r>
              <a:rPr lang="en-US" dirty="0" err="1" smtClean="0">
                <a:sym typeface="Wingdings" pitchFamily="2" charset="2"/>
              </a:rPr>
              <a:t>HCl</a:t>
            </a:r>
            <a:r>
              <a:rPr lang="en-US" dirty="0" smtClean="0">
                <a:sym typeface="Wingdings" pitchFamily="2" charset="2"/>
              </a:rPr>
              <a:t> : H</a:t>
            </a:r>
            <a:r>
              <a:rPr lang="en-US" baseline="30000" dirty="0" smtClean="0">
                <a:sym typeface="Wingdings" pitchFamily="2" charset="2"/>
              </a:rPr>
              <a:t>+</a:t>
            </a:r>
            <a:r>
              <a:rPr lang="en-US" dirty="0" smtClean="0">
                <a:sym typeface="Wingdings" pitchFamily="2" charset="2"/>
              </a:rPr>
              <a:t> = 1 : 1 ratio)</a:t>
            </a:r>
            <a:endParaRPr lang="en-US" dirty="0" smtClean="0"/>
          </a:p>
          <a:p>
            <a:pPr lvl="2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2 H</a:t>
            </a:r>
            <a:r>
              <a:rPr lang="en-US" baseline="30000" dirty="0" smtClean="0"/>
              <a:t>+ </a:t>
            </a:r>
            <a:r>
              <a:rPr lang="en-US" dirty="0" smtClean="0"/>
              <a:t>+ 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-2  	 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: H</a:t>
            </a:r>
            <a:r>
              <a:rPr lang="en-US" baseline="30000" dirty="0" smtClean="0"/>
              <a:t>+</a:t>
            </a:r>
            <a:r>
              <a:rPr lang="en-US" dirty="0" smtClean="0"/>
              <a:t> = 1 : 2 ratio)</a:t>
            </a:r>
            <a:endParaRPr lang="en-US" baseline="30000" dirty="0" smtClean="0"/>
          </a:p>
          <a:p>
            <a:pPr>
              <a:buNone/>
            </a:pPr>
            <a:endParaRPr lang="en-US" b="1" u="sng" dirty="0" smtClean="0"/>
          </a:p>
          <a:p>
            <a:r>
              <a:rPr lang="en-US" b="1" u="sng" dirty="0" smtClean="0"/>
              <a:t>Weak Acids/Bases </a:t>
            </a:r>
            <a:r>
              <a:rPr lang="en-US" dirty="0" smtClean="0"/>
              <a:t>– do NOT break down completely in water (ex. NH</a:t>
            </a:r>
            <a:r>
              <a:rPr lang="en-US" baseline="-25000" dirty="0" smtClean="0"/>
              <a:t>3</a:t>
            </a:r>
            <a:r>
              <a:rPr lang="en-US" dirty="0" smtClean="0"/>
              <a:t> – ammonia, weak base)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30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things get (a little) tricky…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5791200" cy="5039833"/>
          </a:xfrm>
        </p:spPr>
        <p:txBody>
          <a:bodyPr/>
          <a:lstStyle/>
          <a:p>
            <a:r>
              <a:rPr lang="en-US" dirty="0" smtClean="0"/>
              <a:t>Ex. [</a:t>
            </a:r>
            <a:r>
              <a:rPr lang="en-US" dirty="0" err="1" smtClean="0"/>
              <a:t>HCl</a:t>
            </a:r>
            <a:r>
              <a:rPr lang="en-US" dirty="0" smtClean="0"/>
              <a:t>] = 4.5 M</a:t>
            </a:r>
          </a:p>
          <a:p>
            <a:pPr lvl="1"/>
            <a:r>
              <a:rPr lang="en-US" dirty="0" smtClean="0"/>
              <a:t>In this case: [H</a:t>
            </a:r>
            <a:r>
              <a:rPr lang="en-US" baseline="30000" dirty="0" smtClean="0"/>
              <a:t>+</a:t>
            </a:r>
            <a:r>
              <a:rPr lang="en-US" dirty="0" smtClean="0"/>
              <a:t>] = 4.5 M</a:t>
            </a:r>
          </a:p>
          <a:p>
            <a:pPr lvl="1"/>
            <a:r>
              <a:rPr lang="en-US" dirty="0" smtClean="0"/>
              <a:t>1 H in </a:t>
            </a:r>
            <a:r>
              <a:rPr lang="en-US" dirty="0" err="1" smtClean="0"/>
              <a:t>HCl</a:t>
            </a:r>
            <a:r>
              <a:rPr lang="en-US" dirty="0" smtClean="0"/>
              <a:t> (</a:t>
            </a:r>
            <a:r>
              <a:rPr lang="en-US" b="1" u="sng" dirty="0" err="1" smtClean="0"/>
              <a:t>monoprotic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BUT: [H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] = 4.5 M</a:t>
            </a:r>
          </a:p>
          <a:p>
            <a:pPr lvl="1"/>
            <a:r>
              <a:rPr lang="en-US" dirty="0" smtClean="0"/>
              <a:t>In this case: [H</a:t>
            </a:r>
            <a:r>
              <a:rPr lang="en-US" baseline="30000" dirty="0" smtClean="0"/>
              <a:t>+</a:t>
            </a:r>
            <a:r>
              <a:rPr lang="en-US" dirty="0" smtClean="0"/>
              <a:t>] 4.5 x 2 = </a:t>
            </a:r>
            <a:r>
              <a:rPr lang="en-US" b="1" u="sng" dirty="0" smtClean="0"/>
              <a:t>9.0 M</a:t>
            </a:r>
          </a:p>
          <a:p>
            <a:pPr lvl="1"/>
            <a:r>
              <a:rPr lang="en-US" dirty="0" smtClean="0"/>
              <a:t>2 H’s in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(</a:t>
            </a:r>
            <a:r>
              <a:rPr lang="en-US" b="1" u="sng" dirty="0" err="1" smtClean="0"/>
              <a:t>diprotic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 and Bases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Acids:</a:t>
            </a:r>
          </a:p>
          <a:p>
            <a:r>
              <a:rPr lang="en-US" dirty="0" smtClean="0"/>
              <a:t>If NOT polyatomic (</a:t>
            </a:r>
            <a:r>
              <a:rPr lang="en-US" dirty="0" err="1" smtClean="0"/>
              <a:t>HCl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S, etc)…</a:t>
            </a:r>
          </a:p>
          <a:p>
            <a:pPr lvl="1"/>
            <a:r>
              <a:rPr lang="en-US" dirty="0" err="1" smtClean="0"/>
              <a:t>Hydro_____ic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Hydrochloric acid, </a:t>
            </a:r>
            <a:r>
              <a:rPr lang="en-US" dirty="0" err="1" smtClean="0"/>
              <a:t>hydrosulfuric</a:t>
            </a:r>
            <a:r>
              <a:rPr lang="en-US" dirty="0" smtClean="0"/>
              <a:t> acid,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polyatomic (H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HNO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_____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Sulfuric acid, Nitric acid, Phosphoric acid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Bases:</a:t>
            </a:r>
          </a:p>
          <a:p>
            <a:r>
              <a:rPr lang="en-US" dirty="0" smtClean="0"/>
              <a:t>No fancy names.  Just _________ hydroxide.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836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400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Warm Up # 6</vt:lpstr>
      <vt:lpstr>19.3 - pH</vt:lpstr>
      <vt:lpstr>pH…what is it?</vt:lpstr>
      <vt:lpstr>[H+]  pH  [OH-]  pOH</vt:lpstr>
      <vt:lpstr>pH  [H+]   pOH  [OH-]</vt:lpstr>
      <vt:lpstr>pH  pOH</vt:lpstr>
      <vt:lpstr>Strong Acids and Bases</vt:lpstr>
      <vt:lpstr>Where things get (a little) tricky…</vt:lpstr>
      <vt:lpstr>Naming Acids and Bases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6</dc:title>
  <dc:creator>GL</dc:creator>
  <cp:lastModifiedBy>Windows User</cp:lastModifiedBy>
  <cp:revision>3</cp:revision>
  <dcterms:created xsi:type="dcterms:W3CDTF">2013-04-15T22:26:01Z</dcterms:created>
  <dcterms:modified xsi:type="dcterms:W3CDTF">2014-04-30T19:28:11Z</dcterms:modified>
</cp:coreProperties>
</file>