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EAF677-8F58-4BE9-9AF0-8E01EB83EAB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095FD0-7C40-4942-BD03-2E2E99C5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You dissolve 56 grams of Magnesium Hydroxide into 500 milliliters of solution with water.</a:t>
            </a:r>
          </a:p>
          <a:p>
            <a:endParaRPr lang="en-US" dirty="0" smtClean="0"/>
          </a:p>
          <a:p>
            <a:r>
              <a:rPr lang="en-US" dirty="0" smtClean="0"/>
              <a:t>What is the formula for Magnesium Hydroxide?</a:t>
            </a:r>
          </a:p>
          <a:p>
            <a:endParaRPr lang="en-US" dirty="0" smtClean="0"/>
          </a:p>
          <a:p>
            <a:r>
              <a:rPr lang="en-US" dirty="0" smtClean="0"/>
              <a:t>What is the concentration (mol/L) of Magnesium Hydroxide?</a:t>
            </a:r>
          </a:p>
          <a:p>
            <a:endParaRPr lang="en-US" dirty="0" smtClean="0"/>
          </a:p>
          <a:p>
            <a:r>
              <a:rPr lang="en-US" dirty="0" smtClean="0"/>
              <a:t>Show this chemical reaction, and balance the equation if necessary.</a:t>
            </a:r>
          </a:p>
          <a:p>
            <a:endParaRPr lang="en-US" dirty="0" smtClean="0"/>
          </a:p>
          <a:p>
            <a:r>
              <a:rPr lang="en-US" dirty="0" smtClean="0"/>
              <a:t>Write the equilibrium constant expression (</a:t>
            </a:r>
            <a:r>
              <a:rPr lang="en-US" dirty="0" err="1" smtClean="0"/>
              <a:t>Keq</a:t>
            </a:r>
            <a:r>
              <a:rPr lang="en-US" dirty="0" smtClean="0"/>
              <a:t>) for the reaction that occurred.</a:t>
            </a:r>
          </a:p>
          <a:p>
            <a:endParaRPr lang="en-US" dirty="0" smtClean="0"/>
          </a:p>
          <a:p>
            <a:r>
              <a:rPr lang="en-US" dirty="0" smtClean="0"/>
              <a:t>In your chemical reaction, label your acid/base, conj. acid/conj.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83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are given 30 grams of ammonium (NH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+1</a:t>
            </a:r>
            <a:r>
              <a:rPr lang="en-US" dirty="0" smtClean="0"/>
              <a:t>), a weak acid, in a 5 L solution with water at equilibrium.  The Ka for ammonium is 5.4x10</a:t>
            </a:r>
            <a:r>
              <a:rPr lang="en-US" baseline="30000" dirty="0" smtClean="0"/>
              <a:t>-5</a:t>
            </a:r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Calculate the concentration of ammonium.  M = mol/L</a:t>
            </a:r>
          </a:p>
          <a:p>
            <a:endParaRPr lang="en-US" dirty="0" smtClean="0"/>
          </a:p>
          <a:p>
            <a:r>
              <a:rPr lang="en-US" dirty="0" smtClean="0"/>
              <a:t>Show the breakdown of ammonium in water in a chemical reaction.  Additionally, show the Ka equation.</a:t>
            </a:r>
          </a:p>
          <a:p>
            <a:endParaRPr lang="en-US" dirty="0" smtClean="0"/>
          </a:p>
          <a:p>
            <a:r>
              <a:rPr lang="en-US" dirty="0" smtClean="0"/>
              <a:t>Calculate the [H+] and the pH of this solution.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ICE Tables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/K</a:t>
            </a:r>
            <a:r>
              <a:rPr lang="en-US" baseline="-25000" dirty="0" smtClean="0"/>
              <a:t>b</a:t>
            </a:r>
            <a:r>
              <a:rPr lang="en-US" dirty="0" smtClean="0"/>
              <a:t> 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When asked to FIND K</a:t>
            </a:r>
            <a:r>
              <a:rPr lang="en-US" baseline="-25000" dirty="0" smtClean="0"/>
              <a:t>a</a:t>
            </a:r>
            <a:r>
              <a:rPr lang="en-US" dirty="0" smtClean="0"/>
              <a:t>/K</a:t>
            </a:r>
            <a:r>
              <a:rPr lang="en-US" baseline="-25000" dirty="0" smtClean="0"/>
              <a:t>b</a:t>
            </a:r>
            <a:r>
              <a:rPr lang="en-US" dirty="0" smtClean="0"/>
              <a:t>, it’s easy…</a:t>
            </a:r>
          </a:p>
          <a:p>
            <a:endParaRPr lang="en-US" dirty="0" smtClean="0"/>
          </a:p>
          <a:p>
            <a:r>
              <a:rPr lang="en-US" dirty="0" smtClean="0"/>
              <a:t>[acid]/[base] given</a:t>
            </a:r>
          </a:p>
          <a:p>
            <a:r>
              <a:rPr lang="en-US" dirty="0" smtClean="0"/>
              <a:t>[H+]/[OH-] given</a:t>
            </a:r>
          </a:p>
          <a:p>
            <a:r>
              <a:rPr lang="en-US" dirty="0" smtClean="0"/>
              <a:t>[products] are equal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Assume reaction at equilibrium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Plug into K equation…you’re done.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BUT…what if you are asked to find [H+]…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Ka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/>
          <a:lstStyle/>
          <a:p>
            <a:r>
              <a:rPr lang="en-US" dirty="0" smtClean="0"/>
              <a:t>Weak acids = INCOMPLETE breakdown</a:t>
            </a:r>
          </a:p>
          <a:p>
            <a:r>
              <a:rPr lang="en-US" dirty="0" smtClean="0"/>
              <a:t>Unless given…amount of breakdown is UNKNOWN</a:t>
            </a:r>
          </a:p>
          <a:p>
            <a:endParaRPr lang="en-US" dirty="0" smtClean="0"/>
          </a:p>
          <a:p>
            <a:r>
              <a:rPr lang="en-US" dirty="0" smtClean="0"/>
              <a:t>So…ICE Table Needed:</a:t>
            </a:r>
          </a:p>
          <a:p>
            <a:endParaRPr lang="en-US" dirty="0" smtClean="0"/>
          </a:p>
          <a:p>
            <a:r>
              <a:rPr lang="en-US" dirty="0" smtClean="0"/>
              <a:t>I  </a:t>
            </a:r>
            <a:r>
              <a:rPr lang="en-US" dirty="0" err="1" smtClean="0"/>
              <a:t>nitial</a:t>
            </a:r>
            <a:r>
              <a:rPr lang="en-US" dirty="0" smtClean="0"/>
              <a:t> concentrations (before </a:t>
            </a:r>
            <a:r>
              <a:rPr lang="en-US" dirty="0" err="1" smtClean="0"/>
              <a:t>rxn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  </a:t>
            </a:r>
            <a:r>
              <a:rPr lang="en-US" dirty="0" err="1" smtClean="0"/>
              <a:t>hange</a:t>
            </a:r>
            <a:r>
              <a:rPr lang="en-US" dirty="0" smtClean="0"/>
              <a:t> in concentration (during </a:t>
            </a:r>
            <a:r>
              <a:rPr lang="en-US" dirty="0" err="1" smtClean="0"/>
              <a:t>rxn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  </a:t>
            </a:r>
            <a:r>
              <a:rPr lang="en-US" dirty="0" err="1" smtClean="0"/>
              <a:t>quilibrium</a:t>
            </a:r>
            <a:r>
              <a:rPr lang="en-US" dirty="0" smtClean="0"/>
              <a:t> concentration (after </a:t>
            </a:r>
            <a:r>
              <a:rPr lang="en-US" dirty="0" err="1" smtClean="0"/>
              <a:t>rxn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A .03 M solution of phosphoric acid (H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PO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) is dissolved in water.  If the Ka of this acid is 7.1x10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, calculate the [H+] and the pH of this solution.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Set up K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= acid…so Ka equation</a:t>
            </a:r>
          </a:p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O+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PO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-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[H</a:t>
            </a:r>
            <a:r>
              <a:rPr lang="en-US" baseline="-25000" dirty="0" smtClean="0"/>
              <a:t>3</a:t>
            </a:r>
            <a:r>
              <a:rPr lang="en-US" dirty="0" smtClean="0"/>
              <a:t>O+][H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-]</a:t>
            </a:r>
          </a:p>
          <a:p>
            <a:pPr algn="ctr">
              <a:buNone/>
            </a:pPr>
            <a:r>
              <a:rPr lang="en-US" dirty="0" smtClean="0"/>
              <a:t>Ka =----------------</a:t>
            </a:r>
          </a:p>
          <a:p>
            <a:pPr algn="ctr">
              <a:buNone/>
            </a:pPr>
            <a:r>
              <a:rPr lang="en-US" dirty="0" smtClean="0"/>
              <a:t>[H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ICE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828800"/>
          <a:ext cx="8686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16205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PO</a:t>
                      </a:r>
                      <a:r>
                        <a:rPr lang="en-US" sz="2800" baseline="-25000" dirty="0" smtClean="0"/>
                        <a:t>4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O+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PO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.03 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-X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+X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+X</a:t>
                      </a:r>
                      <a:endParaRPr lang="en-US" sz="2800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.03</a:t>
                      </a:r>
                      <a:r>
                        <a:rPr lang="en-US" sz="2800" baseline="0" dirty="0" smtClean="0"/>
                        <a:t> – 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Plug 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[H</a:t>
            </a:r>
            <a:r>
              <a:rPr lang="en-US" baseline="-25000" dirty="0" smtClean="0"/>
              <a:t>3</a:t>
            </a:r>
            <a:r>
              <a:rPr lang="en-US" dirty="0" smtClean="0"/>
              <a:t>O+][H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-]</a:t>
            </a:r>
          </a:p>
          <a:p>
            <a:pPr algn="ctr">
              <a:buNone/>
            </a:pPr>
            <a:r>
              <a:rPr lang="en-US" dirty="0" smtClean="0"/>
              <a:t>Ka =----------------</a:t>
            </a:r>
          </a:p>
          <a:p>
            <a:pPr algn="ctr">
              <a:buNone/>
            </a:pPr>
            <a:r>
              <a:rPr lang="en-US" dirty="0" smtClean="0"/>
              <a:t>[H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]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			</a:t>
            </a:r>
            <a:r>
              <a:rPr lang="en-US" b="1" dirty="0" smtClean="0"/>
              <a:t>[x] </a:t>
            </a:r>
            <a:r>
              <a:rPr lang="en-US" dirty="0" smtClean="0"/>
              <a:t>[x]</a:t>
            </a:r>
          </a:p>
          <a:p>
            <a:pPr algn="ctr">
              <a:buNone/>
            </a:pPr>
            <a:r>
              <a:rPr lang="en-US" dirty="0" smtClean="0"/>
              <a:t>7.1x10</a:t>
            </a:r>
            <a:r>
              <a:rPr lang="en-US" baseline="30000" dirty="0" smtClean="0"/>
              <a:t>-3</a:t>
            </a:r>
            <a:r>
              <a:rPr lang="en-US" dirty="0" smtClean="0"/>
              <a:t> =	----------------</a:t>
            </a:r>
          </a:p>
          <a:p>
            <a:pPr algn="ctr">
              <a:buNone/>
            </a:pPr>
            <a:r>
              <a:rPr lang="en-US" dirty="0" smtClean="0"/>
              <a:t>			[.03-x]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Solve for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			[x] [x]</a:t>
            </a:r>
          </a:p>
          <a:p>
            <a:pPr algn="ctr">
              <a:buNone/>
            </a:pPr>
            <a:r>
              <a:rPr lang="en-US" dirty="0" smtClean="0"/>
              <a:t>7.1x10</a:t>
            </a:r>
            <a:r>
              <a:rPr lang="en-US" baseline="30000" dirty="0" smtClean="0"/>
              <a:t>-3</a:t>
            </a:r>
            <a:r>
              <a:rPr lang="en-US" dirty="0" smtClean="0"/>
              <a:t> =	----------------</a:t>
            </a:r>
          </a:p>
          <a:p>
            <a:pPr algn="ctr">
              <a:buNone/>
            </a:pPr>
            <a:r>
              <a:rPr lang="en-US" dirty="0" smtClean="0"/>
              <a:t>			[.03-x]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+ 7.1x10</a:t>
            </a:r>
            <a:r>
              <a:rPr lang="en-US" baseline="30000" dirty="0" smtClean="0"/>
              <a:t>-3</a:t>
            </a:r>
            <a:r>
              <a:rPr lang="en-US" dirty="0" smtClean="0"/>
              <a:t>x - 2.13x10</a:t>
            </a:r>
            <a:r>
              <a:rPr lang="en-US" baseline="30000" dirty="0" smtClean="0"/>
              <a:t>-4</a:t>
            </a:r>
          </a:p>
          <a:p>
            <a:pPr algn="ctr">
              <a:buNone/>
            </a:pPr>
            <a:endParaRPr lang="en-US" baseline="30000" dirty="0" smtClean="0"/>
          </a:p>
          <a:p>
            <a:pPr algn="ctr">
              <a:buNone/>
            </a:pPr>
            <a:r>
              <a:rPr lang="en-US" dirty="0" smtClean="0"/>
              <a:t>NOW WHAT TO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Quadratic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+ 7.1x10</a:t>
            </a:r>
            <a:r>
              <a:rPr lang="en-US" baseline="30000" dirty="0" smtClean="0"/>
              <a:t>-3</a:t>
            </a:r>
            <a:r>
              <a:rPr lang="en-US" dirty="0" smtClean="0"/>
              <a:t>x - 2.13x10</a:t>
            </a:r>
            <a:r>
              <a:rPr lang="en-US" baseline="30000" dirty="0" smtClean="0"/>
              <a:t>-4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= 1			x can be two answers</a:t>
            </a:r>
          </a:p>
          <a:p>
            <a:pPr>
              <a:buNone/>
            </a:pPr>
            <a:r>
              <a:rPr lang="en-US" dirty="0" smtClean="0"/>
              <a:t>B = 7.1x10</a:t>
            </a:r>
            <a:r>
              <a:rPr lang="en-US" baseline="30000" dirty="0" smtClean="0"/>
              <a:t>-3		</a:t>
            </a:r>
            <a:r>
              <a:rPr lang="en-US" b="1" u="sng" dirty="0" smtClean="0"/>
              <a:t>x = .012</a:t>
            </a:r>
          </a:p>
          <a:p>
            <a:pPr>
              <a:buNone/>
            </a:pPr>
            <a:r>
              <a:rPr lang="en-US" dirty="0" smtClean="0"/>
              <a:t>C = -2.14x10</a:t>
            </a:r>
            <a:r>
              <a:rPr lang="en-US" baseline="30000" dirty="0" smtClean="0"/>
              <a:t>-4		</a:t>
            </a:r>
            <a:r>
              <a:rPr lang="en-US" dirty="0" smtClean="0">
                <a:solidFill>
                  <a:srgbClr val="FF0000"/>
                </a:solidFill>
              </a:rPr>
              <a:t>x = -.019 (this is wrong)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upload.wikimedia.org/wikipedia/commons/7/75/Quadratic_Formu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8105775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You are given a 1.3 M concentration of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dirty="0" smtClean="0"/>
              <a:t>which is in a 500 </a:t>
            </a:r>
            <a:r>
              <a:rPr lang="en-US" dirty="0" err="1" smtClean="0"/>
              <a:t>mL</a:t>
            </a:r>
            <a:r>
              <a:rPr lang="en-US" dirty="0" smtClean="0"/>
              <a:t> solution with water.</a:t>
            </a:r>
          </a:p>
          <a:p>
            <a:endParaRPr lang="en-US" dirty="0" smtClean="0"/>
          </a:p>
          <a:p>
            <a:r>
              <a:rPr lang="en-US" dirty="0" smtClean="0"/>
              <a:t>What is the name of this acid?  Is it a strong or a weak acid?  </a:t>
            </a:r>
            <a:r>
              <a:rPr lang="en-US" dirty="0" smtClean="0"/>
              <a:t>What does that mean?</a:t>
            </a:r>
          </a:p>
          <a:p>
            <a:endParaRPr lang="en-US" dirty="0" smtClean="0"/>
          </a:p>
          <a:p>
            <a:r>
              <a:rPr lang="en-US" dirty="0" smtClean="0"/>
              <a:t>Given [H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], what is the [H+]?  Calculate the pH from this.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ow much of your acid do you </a:t>
            </a:r>
            <a:r>
              <a:rPr lang="en-US" dirty="0" smtClean="0"/>
              <a:t>have, in grams</a:t>
            </a:r>
            <a:r>
              <a:rPr lang="en-US" dirty="0" smtClean="0"/>
              <a:t>. (M = mol/L)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a balanced equation for the reaction described above, naming the acid/base/conj. Acid/conj. Base</a:t>
            </a:r>
          </a:p>
          <a:p>
            <a:endParaRPr lang="en-US" dirty="0" smtClean="0"/>
          </a:p>
          <a:p>
            <a:r>
              <a:rPr lang="en-US" dirty="0" smtClean="0"/>
              <a:t>Write the </a:t>
            </a:r>
            <a:r>
              <a:rPr lang="en-US" dirty="0" smtClean="0"/>
              <a:t>K equation </a:t>
            </a:r>
            <a:r>
              <a:rPr lang="en-US" dirty="0" smtClean="0"/>
              <a:t>for the above reaction.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8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x = .012, this means [H+] = .012</a:t>
            </a:r>
          </a:p>
          <a:p>
            <a:endParaRPr lang="en-US" dirty="0" smtClean="0"/>
          </a:p>
          <a:p>
            <a:r>
              <a:rPr lang="en-US" dirty="0" smtClean="0"/>
              <a:t>pH = -log [H+]</a:t>
            </a:r>
          </a:p>
          <a:p>
            <a:endParaRPr lang="en-US" dirty="0" smtClean="0"/>
          </a:p>
          <a:p>
            <a:r>
              <a:rPr lang="en-US" dirty="0" smtClean="0"/>
              <a:t>pH = -log (.012)</a:t>
            </a:r>
          </a:p>
          <a:p>
            <a:endParaRPr lang="en-US" dirty="0" smtClean="0"/>
          </a:p>
          <a:p>
            <a:r>
              <a:rPr lang="en-US" dirty="0" smtClean="0"/>
              <a:t>pH = 1.92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19.4 - K</a:t>
            </a:r>
            <a:r>
              <a:rPr lang="en-US" baseline="-25000" dirty="0" smtClean="0"/>
              <a:t>a</a:t>
            </a:r>
            <a:r>
              <a:rPr lang="en-US" dirty="0" smtClean="0"/>
              <a:t> and K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1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Keq</a:t>
            </a:r>
            <a:r>
              <a:rPr lang="en-US" dirty="0" smtClean="0"/>
              <a:t> = [products]/[reactants]  ( [ ] = concentration - M)</a:t>
            </a:r>
          </a:p>
          <a:p>
            <a:endParaRPr lang="en-US" dirty="0" smtClean="0"/>
          </a:p>
          <a:p>
            <a:r>
              <a:rPr lang="en-US" dirty="0" smtClean="0"/>
              <a:t>pH + </a:t>
            </a:r>
            <a:r>
              <a:rPr lang="en-US" dirty="0" err="1" smtClean="0"/>
              <a:t>pOH</a:t>
            </a:r>
            <a:r>
              <a:rPr lang="en-US" dirty="0" smtClean="0"/>
              <a:t> = 14</a:t>
            </a:r>
          </a:p>
          <a:p>
            <a:r>
              <a:rPr lang="en-US" dirty="0" err="1" smtClean="0"/>
              <a:t>Kw</a:t>
            </a:r>
            <a:r>
              <a:rPr lang="en-US" dirty="0" smtClean="0"/>
              <a:t> = water constant (1.0x10</a:t>
            </a:r>
            <a:r>
              <a:rPr lang="en-US" baseline="30000" dirty="0" smtClean="0"/>
              <a:t>-14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pH = how much H+ is in the solution (-log[H+])</a:t>
            </a:r>
          </a:p>
          <a:p>
            <a:pPr lvl="1"/>
            <a:r>
              <a:rPr lang="en-US" dirty="0" smtClean="0"/>
              <a:t>More H+ means pH goes down (acidic)</a:t>
            </a:r>
          </a:p>
          <a:p>
            <a:r>
              <a:rPr lang="en-US" dirty="0" err="1" smtClean="0"/>
              <a:t>pOH</a:t>
            </a:r>
            <a:r>
              <a:rPr lang="en-US" dirty="0" smtClean="0"/>
              <a:t> = how much OH- is in the solution (-log[OH-])</a:t>
            </a:r>
          </a:p>
          <a:p>
            <a:pPr lvl="1"/>
            <a:r>
              <a:rPr lang="en-US" dirty="0" smtClean="0"/>
              <a:t>More OH- means pH goes up (basic)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0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 and K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 – acid </a:t>
            </a:r>
            <a:r>
              <a:rPr lang="en-US" dirty="0" smtClean="0"/>
              <a:t>breakdown constant</a:t>
            </a:r>
            <a:endParaRPr lang="en-US" dirty="0" smtClean="0"/>
          </a:p>
          <a:p>
            <a:pPr lvl="1"/>
            <a:r>
              <a:rPr lang="en-US" dirty="0" smtClean="0"/>
              <a:t>How much did your acid dissociate/breakdown in H</a:t>
            </a:r>
            <a:r>
              <a:rPr lang="en-US" baseline="-25000" dirty="0" smtClean="0"/>
              <a:t>2</a:t>
            </a:r>
            <a:r>
              <a:rPr lang="en-US" dirty="0" smtClean="0"/>
              <a:t>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– base dissociation constant</a:t>
            </a:r>
          </a:p>
          <a:p>
            <a:pPr lvl="1"/>
            <a:r>
              <a:rPr lang="en-US" dirty="0" smtClean="0"/>
              <a:t>How much did your base dissociate/breakdown in H</a:t>
            </a:r>
            <a:r>
              <a:rPr lang="en-US" baseline="-25000" dirty="0" smtClean="0"/>
              <a:t>2</a:t>
            </a:r>
            <a:r>
              <a:rPr lang="en-US" dirty="0" smtClean="0"/>
              <a:t>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applies to weak acids/bases</a:t>
            </a:r>
          </a:p>
          <a:p>
            <a:pPr lvl="1"/>
            <a:r>
              <a:rPr lang="en-US" dirty="0" smtClean="0"/>
              <a:t>Strong acids/bases completely dissociate.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Larger the K</a:t>
            </a:r>
            <a:r>
              <a:rPr lang="en-US" baseline="-25000" dirty="0" smtClean="0"/>
              <a:t>a</a:t>
            </a:r>
            <a:r>
              <a:rPr lang="en-US" dirty="0" smtClean="0"/>
              <a:t>, stronger the acid.  Larger the K</a:t>
            </a:r>
            <a:r>
              <a:rPr lang="en-US" baseline="-25000" dirty="0" smtClean="0"/>
              <a:t>b</a:t>
            </a:r>
            <a:r>
              <a:rPr lang="en-US" dirty="0" smtClean="0"/>
              <a:t>, stronger the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7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, K</a:t>
            </a:r>
            <a:r>
              <a:rPr lang="en-US" baseline="-25000" dirty="0" smtClean="0"/>
              <a:t>b</a:t>
            </a:r>
            <a:r>
              <a:rPr lang="en-US" dirty="0" smtClean="0"/>
              <a:t>, and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endParaRPr lang="en-US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 = water constant (1.0x10</a:t>
            </a:r>
            <a:r>
              <a:rPr lang="en-US" baseline="30000" dirty="0" smtClean="0"/>
              <a:t>-14</a:t>
            </a:r>
            <a:r>
              <a:rPr lang="en-US" dirty="0" smtClean="0"/>
              <a:t>) (pH = 14)</a:t>
            </a:r>
          </a:p>
          <a:p>
            <a:endParaRPr lang="en-US" dirty="0" smtClean="0"/>
          </a:p>
          <a:p>
            <a:r>
              <a:rPr lang="en-US" dirty="0" smtClean="0"/>
              <a:t>For a specific substance, you’ll have a K</a:t>
            </a:r>
            <a:r>
              <a:rPr lang="en-US" baseline="-25000" dirty="0" smtClean="0"/>
              <a:t>a</a:t>
            </a:r>
            <a:r>
              <a:rPr lang="en-US" dirty="0" smtClean="0"/>
              <a:t> and a K</a:t>
            </a:r>
            <a:r>
              <a:rPr lang="en-US" baseline="-25000" dirty="0" smtClean="0"/>
              <a:t>b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Like H and OH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 = K</a:t>
            </a:r>
            <a:r>
              <a:rPr lang="en-US" baseline="-25000" dirty="0" smtClean="0"/>
              <a:t>a</a:t>
            </a:r>
            <a:r>
              <a:rPr lang="en-US" dirty="0" smtClean="0"/>
              <a:t> x K</a:t>
            </a:r>
            <a:r>
              <a:rPr lang="en-US" baseline="-25000" dirty="0" smtClean="0"/>
              <a:t>b </a:t>
            </a:r>
            <a:r>
              <a:rPr lang="en-US" dirty="0" smtClean="0"/>
              <a:t>(1.0x10</a:t>
            </a:r>
            <a:r>
              <a:rPr lang="en-US" baseline="30000" dirty="0" smtClean="0"/>
              <a:t>-14</a:t>
            </a:r>
            <a:r>
              <a:rPr lang="en-US" dirty="0" smtClean="0"/>
              <a:t> = K</a:t>
            </a:r>
            <a:r>
              <a:rPr lang="en-US" baseline="-25000" dirty="0" smtClean="0"/>
              <a:t>a</a:t>
            </a:r>
            <a:r>
              <a:rPr lang="en-US" dirty="0" smtClean="0"/>
              <a:t> x K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8929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 and </a:t>
            </a:r>
            <a:r>
              <a:rPr lang="en-US" dirty="0" err="1" smtClean="0"/>
              <a:t>pKa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like [H+] and pH</a:t>
            </a:r>
          </a:p>
          <a:p>
            <a:endParaRPr lang="en-US" dirty="0" smtClean="0"/>
          </a:p>
          <a:p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= -log[K</a:t>
            </a:r>
            <a:r>
              <a:rPr lang="en-US" baseline="-25000" dirty="0" smtClean="0"/>
              <a:t>a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+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 = 14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and pH ARE NOT THE SAME!!</a:t>
            </a:r>
          </a:p>
          <a:p>
            <a:pPr lvl="1"/>
            <a:r>
              <a:rPr lang="en-US" dirty="0" smtClean="0"/>
              <a:t>pH ONLY measures [H+], </a:t>
            </a:r>
            <a:r>
              <a:rPr lang="en-US" dirty="0" err="1" smtClean="0"/>
              <a:t>pKa</a:t>
            </a:r>
            <a:r>
              <a:rPr lang="en-US" dirty="0" smtClean="0"/>
              <a:t> measures breakdown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22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dirty="0" smtClean="0">
                <a:sym typeface="Wingdings" pitchFamily="2" charset="2"/>
              </a:rPr>
              <a:t>H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+A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u="sng" dirty="0" smtClean="0"/>
              <a:t>Assumptions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dissociation, products formed </a:t>
            </a:r>
            <a:r>
              <a:rPr lang="en-US" b="1" u="sng" dirty="0" smtClean="0"/>
              <a:t>equally</a:t>
            </a:r>
            <a:r>
              <a:rPr lang="en-US" dirty="0" smtClean="0"/>
              <a:t>, unless otherwise stated.</a:t>
            </a:r>
          </a:p>
          <a:p>
            <a:pPr lvl="1"/>
            <a:r>
              <a:rPr lang="en-US" dirty="0" smtClean="0"/>
              <a:t>Meaning,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[A</a:t>
            </a:r>
            <a:r>
              <a:rPr lang="en-US" baseline="30000" dirty="0" smtClean="0"/>
              <a:t>-</a:t>
            </a:r>
            <a:r>
              <a:rPr lang="en-US" dirty="0" smtClean="0"/>
              <a:t>] at equilibrium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So use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when finding </a:t>
            </a:r>
            <a:r>
              <a:rPr lang="en-US" dirty="0" err="1" smtClean="0"/>
              <a:t>pH.</a:t>
            </a:r>
            <a:r>
              <a:rPr lang="en-US" dirty="0" smtClean="0"/>
              <a:t> (-log[H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Everything (except for water) is aqueous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568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.03 M solution of phosphoric acid (H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 is dissolved in water.  Assume the reaction is at equilibrium.</a:t>
            </a:r>
          </a:p>
          <a:p>
            <a:endParaRPr lang="en-US" dirty="0" smtClean="0"/>
          </a:p>
          <a:p>
            <a:r>
              <a:rPr lang="en-US" dirty="0" smtClean="0"/>
              <a:t>If the reaction was in a 5L solution, how many moles/grams of phosphoric acid were used.  (M = mol/L)</a:t>
            </a:r>
          </a:p>
          <a:p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a balanced chemical equation, followed by an equilibrium constant expression, including the given numbers.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 concentration of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is 7.3x10</a:t>
            </a:r>
            <a:r>
              <a:rPr lang="en-US" baseline="30000" dirty="0" smtClean="0"/>
              <a:t>-3</a:t>
            </a:r>
            <a:r>
              <a:rPr lang="en-US" dirty="0" smtClean="0"/>
              <a:t>, use this number to calculate the </a:t>
            </a:r>
            <a:r>
              <a:rPr lang="en-US" dirty="0" smtClean="0"/>
              <a:t>pH</a:t>
            </a:r>
            <a:r>
              <a:rPr lang="en-US" dirty="0" smtClean="0"/>
              <a:t> </a:t>
            </a:r>
            <a:r>
              <a:rPr lang="en-US" dirty="0" smtClean="0"/>
              <a:t>of your </a:t>
            </a:r>
            <a:r>
              <a:rPr lang="en-US" dirty="0" smtClean="0"/>
              <a:t>acid.  Assume </a:t>
            </a:r>
            <a:r>
              <a:rPr lang="en-US" dirty="0" smtClean="0"/>
              <a:t>that </a:t>
            </a:r>
            <a:r>
              <a:rPr lang="en-US" dirty="0" smtClean="0"/>
              <a:t>[H3O+] is the same as [H+].  Also, calculate Ka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7984</TotalTime>
  <Words>905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Warm Up #4</vt:lpstr>
      <vt:lpstr>Warm Up #6</vt:lpstr>
      <vt:lpstr>19.4 - Ka and Kb</vt:lpstr>
      <vt:lpstr>Review</vt:lpstr>
      <vt:lpstr>Ka and Kb</vt:lpstr>
      <vt:lpstr>Ka, Kb, and Kw</vt:lpstr>
      <vt:lpstr>Ka and pKa</vt:lpstr>
      <vt:lpstr>HA+H2OH3O++A-</vt:lpstr>
      <vt:lpstr>Quick Quiz #1:</vt:lpstr>
      <vt:lpstr>Warm Up #8</vt:lpstr>
      <vt:lpstr>ICE Tables</vt:lpstr>
      <vt:lpstr>Ka/Kb problems…</vt:lpstr>
      <vt:lpstr>Difficult Ka Problems</vt:lpstr>
      <vt:lpstr>Example Problem</vt:lpstr>
      <vt:lpstr>Step 1: Set up K equation.</vt:lpstr>
      <vt:lpstr>Step 2: ICE TABLE</vt:lpstr>
      <vt:lpstr>Step 3: Plug In Numbers</vt:lpstr>
      <vt:lpstr>Step 4: Solve for X</vt:lpstr>
      <vt:lpstr>Step 5: Quadratic Formula</vt:lpstr>
      <vt:lpstr>So…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#9</dc:title>
  <dc:creator>GL</dc:creator>
  <cp:lastModifiedBy>Windows User</cp:lastModifiedBy>
  <cp:revision>12</cp:revision>
  <dcterms:created xsi:type="dcterms:W3CDTF">2013-05-02T19:33:39Z</dcterms:created>
  <dcterms:modified xsi:type="dcterms:W3CDTF">2014-05-05T23:14:39Z</dcterms:modified>
</cp:coreProperties>
</file>