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93" r:id="rId2"/>
    <p:sldId id="256" r:id="rId3"/>
    <p:sldId id="298" r:id="rId4"/>
    <p:sldId id="259" r:id="rId5"/>
    <p:sldId id="260" r:id="rId6"/>
    <p:sldId id="261" r:id="rId7"/>
    <p:sldId id="262" r:id="rId8"/>
    <p:sldId id="294" r:id="rId9"/>
    <p:sldId id="295" r:id="rId10"/>
    <p:sldId id="296" r:id="rId11"/>
    <p:sldId id="297" r:id="rId12"/>
    <p:sldId id="268" r:id="rId13"/>
    <p:sldId id="299" r:id="rId14"/>
    <p:sldId id="312" r:id="rId15"/>
    <p:sldId id="300" r:id="rId16"/>
    <p:sldId id="275" r:id="rId17"/>
    <p:sldId id="276" r:id="rId18"/>
    <p:sldId id="313" r:id="rId19"/>
    <p:sldId id="278" r:id="rId20"/>
    <p:sldId id="277" r:id="rId21"/>
    <p:sldId id="287" r:id="rId22"/>
    <p:sldId id="303" r:id="rId23"/>
    <p:sldId id="301" r:id="rId24"/>
    <p:sldId id="283" r:id="rId25"/>
    <p:sldId id="284" r:id="rId26"/>
    <p:sldId id="285" r:id="rId27"/>
    <p:sldId id="314" r:id="rId28"/>
    <p:sldId id="282" r:id="rId29"/>
    <p:sldId id="281" r:id="rId30"/>
    <p:sldId id="286" r:id="rId31"/>
    <p:sldId id="302" r:id="rId32"/>
    <p:sldId id="304" r:id="rId33"/>
    <p:sldId id="280" r:id="rId34"/>
    <p:sldId id="306" r:id="rId35"/>
    <p:sldId id="311" r:id="rId36"/>
    <p:sldId id="307" r:id="rId37"/>
    <p:sldId id="310" r:id="rId38"/>
    <p:sldId id="309" r:id="rId39"/>
    <p:sldId id="308" r:id="rId40"/>
    <p:sldId id="288" r:id="rId41"/>
    <p:sldId id="289" r:id="rId42"/>
    <p:sldId id="257" r:id="rId43"/>
    <p:sldId id="266" r:id="rId44"/>
    <p:sldId id="271" r:id="rId45"/>
    <p:sldId id="291" r:id="rId46"/>
    <p:sldId id="272" r:id="rId47"/>
    <p:sldId id="267" r:id="rId48"/>
    <p:sldId id="290" r:id="rId49"/>
    <p:sldId id="292"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42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1651CA1-5F34-46D1-9489-E2429831BE4A}" type="datetimeFigureOut">
              <a:rPr lang="en-US" smtClean="0"/>
              <a:pPr/>
              <a:t>8/28/2014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6BFC20-CD47-4F6D-AD49-5946475D36C2}"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651CA1-5F34-46D1-9489-E2429831BE4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6BFC20-CD47-4F6D-AD49-5946475D36C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76BFC20-CD47-4F6D-AD49-5946475D36C2}"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651CA1-5F34-46D1-9489-E2429831BE4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1651CA1-5F34-46D1-9489-E2429831BE4A}" type="datetimeFigureOut">
              <a:rPr lang="en-US" smtClean="0"/>
              <a:pPr/>
              <a:t>8/28/2014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76BFC20-CD47-4F6D-AD49-5946475D36C2}"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1651CA1-5F34-46D1-9489-E2429831BE4A}" type="datetimeFigureOut">
              <a:rPr lang="en-US" smtClean="0"/>
              <a:pPr/>
              <a:t>8/28/2014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6BFC20-CD47-4F6D-AD49-5946475D36C2}"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E1651CA1-5F34-46D1-9489-E2429831BE4A}" type="datetimeFigureOut">
              <a:rPr lang="en-US" smtClean="0"/>
              <a:pPr/>
              <a:t>8/28/2014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6BFC20-CD47-4F6D-AD49-5946475D36C2}"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1651CA1-5F34-46D1-9489-E2429831BE4A}" type="datetimeFigureOut">
              <a:rPr lang="en-US" smtClean="0"/>
              <a:pPr/>
              <a:t>8/28/2014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76BFC20-CD47-4F6D-AD49-5946475D36C2}"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651CA1-5F34-46D1-9489-E2429831BE4A}" type="datetimeFigureOut">
              <a:rPr lang="en-US" smtClean="0"/>
              <a:pPr/>
              <a:t>8/28/2014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76BFC20-CD47-4F6D-AD49-5946475D36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1651CA1-5F34-46D1-9489-E2429831BE4A}" type="datetimeFigureOut">
              <a:rPr lang="en-US" smtClean="0"/>
              <a:pPr/>
              <a:t>8/28/2014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6BFC20-CD47-4F6D-AD49-5946475D36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6BFC20-CD47-4F6D-AD49-5946475D36C2}"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1651CA1-5F34-46D1-9489-E2429831BE4A}" type="datetimeFigureOut">
              <a:rPr lang="en-US" smtClean="0"/>
              <a:pPr/>
              <a:t>8/28/2014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76BFC20-CD47-4F6D-AD49-5946475D36C2}"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E1651CA1-5F34-46D1-9489-E2429831BE4A}" type="datetimeFigureOut">
              <a:rPr lang="en-US" smtClean="0"/>
              <a:pPr/>
              <a:t>8/28/2014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1651CA1-5F34-46D1-9489-E2429831BE4A}" type="datetimeFigureOut">
              <a:rPr lang="en-US" smtClean="0"/>
              <a:pPr/>
              <a:t>8/28/2014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6BFC20-CD47-4F6D-AD49-5946475D36C2}"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Warm Up # </a:t>
            </a:r>
            <a:endParaRPr lang="en-US" dirty="0"/>
          </a:p>
        </p:txBody>
      </p:sp>
      <p:sp>
        <p:nvSpPr>
          <p:cNvPr id="5" name="Content Placeholder 4"/>
          <p:cNvSpPr>
            <a:spLocks noGrp="1"/>
          </p:cNvSpPr>
          <p:nvPr>
            <p:ph sz="quarter" idx="1"/>
          </p:nvPr>
        </p:nvSpPr>
        <p:spPr>
          <a:xfrm>
            <a:off x="301752" y="1527048"/>
            <a:ext cx="8503920" cy="5026152"/>
          </a:xfrm>
        </p:spPr>
        <p:txBody>
          <a:bodyPr>
            <a:normAutofit fontScale="92500" lnSpcReduction="20000"/>
          </a:bodyPr>
          <a:lstStyle/>
          <a:p>
            <a:pPr lvl="0"/>
            <a:r>
              <a:rPr lang="en-US" sz="2800" dirty="0" smtClean="0"/>
              <a:t>In order to produce one shirt for the new J. Crew campaign, workers need to pick 1.0x10</a:t>
            </a:r>
            <a:r>
              <a:rPr lang="en-US" sz="2800" baseline="30000" dirty="0" smtClean="0"/>
              <a:t>4</a:t>
            </a:r>
            <a:r>
              <a:rPr lang="en-US" sz="2800" dirty="0" smtClean="0"/>
              <a:t> grams of raw cotton.  Of that amount, 40% of the cotton is utilized for the shirt, while the rest is discarded as waste.  Of that 40% that is used, 90% of it is processed and treated with dye, while the remaining percentage is discarded as additional waste.</a:t>
            </a:r>
          </a:p>
          <a:p>
            <a:pPr lvl="1"/>
            <a:r>
              <a:rPr lang="en-US" sz="2400" dirty="0" smtClean="0"/>
              <a:t>How much cotton, in kilograms, is actually used to make this T-Shirt?</a:t>
            </a:r>
          </a:p>
          <a:p>
            <a:pPr lvl="1"/>
            <a:endParaRPr lang="en-US" sz="2400" dirty="0" smtClean="0"/>
          </a:p>
          <a:p>
            <a:pPr lvl="1"/>
            <a:r>
              <a:rPr lang="en-US" sz="2400" dirty="0" smtClean="0"/>
              <a:t>How much cotton, in decagrams, is discarded as waste?</a:t>
            </a:r>
          </a:p>
          <a:p>
            <a:pPr lvl="1"/>
            <a:endParaRPr lang="en-US" sz="2400" dirty="0" smtClean="0"/>
          </a:p>
          <a:p>
            <a:pPr lvl="1"/>
            <a:r>
              <a:rPr lang="en-US" sz="2400" dirty="0" smtClean="0"/>
              <a:t>If the cost of treating the cotton with dye is $25/lb.  How much does it cost to dye and treat 5 cotton shirts (1 kg = 2.2lbs)?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 Theory vs. Law</a:t>
            </a:r>
            <a:endParaRPr lang="en-US" dirty="0"/>
          </a:p>
        </p:txBody>
      </p:sp>
      <p:sp>
        <p:nvSpPr>
          <p:cNvPr id="3" name="Content Placeholder 2"/>
          <p:cNvSpPr>
            <a:spLocks noGrp="1"/>
          </p:cNvSpPr>
          <p:nvPr>
            <p:ph sz="quarter" idx="1"/>
          </p:nvPr>
        </p:nvSpPr>
        <p:spPr>
          <a:xfrm>
            <a:off x="228600" y="1447800"/>
            <a:ext cx="4572000" cy="5181600"/>
          </a:xfrm>
        </p:spPr>
        <p:txBody>
          <a:bodyPr/>
          <a:lstStyle/>
          <a:p>
            <a:r>
              <a:rPr lang="en-US" b="1" u="sng" dirty="0" smtClean="0"/>
              <a:t>Theory</a:t>
            </a:r>
            <a:r>
              <a:rPr lang="en-US" dirty="0" smtClean="0"/>
              <a:t> – a hypothesis supported by repeated testing</a:t>
            </a:r>
          </a:p>
          <a:p>
            <a:pPr lvl="1"/>
            <a:r>
              <a:rPr lang="en-US" dirty="0" smtClean="0"/>
              <a:t>Theory of Evolution</a:t>
            </a:r>
          </a:p>
          <a:p>
            <a:pPr lvl="1"/>
            <a:r>
              <a:rPr lang="en-US" dirty="0" smtClean="0"/>
              <a:t>CAN be disproven, although HIGHLY UNLIKELY</a:t>
            </a:r>
          </a:p>
          <a:p>
            <a:pPr lvl="1"/>
            <a:endParaRPr lang="en-US" dirty="0"/>
          </a:p>
          <a:p>
            <a:r>
              <a:rPr lang="en-US" b="1" u="sng" dirty="0" smtClean="0"/>
              <a:t>Law</a:t>
            </a:r>
            <a:r>
              <a:rPr lang="en-US" dirty="0" smtClean="0"/>
              <a:t> – generalized observations with NO exceptions</a:t>
            </a:r>
          </a:p>
          <a:p>
            <a:pPr lvl="1"/>
            <a:r>
              <a:rPr lang="en-US" dirty="0" smtClean="0"/>
              <a:t>Law of Gravity</a:t>
            </a:r>
          </a:p>
          <a:p>
            <a:pPr lvl="1"/>
            <a:r>
              <a:rPr lang="en-US" dirty="0" smtClean="0"/>
              <a:t>Something that just “is.”</a:t>
            </a:r>
            <a:endParaRPr lang="en-US" dirty="0"/>
          </a:p>
        </p:txBody>
      </p:sp>
      <p:pic>
        <p:nvPicPr>
          <p:cNvPr id="9218" name="Picture 2" descr="http://bp0.blogger.com/_Q0MBsmpdtmM/R5zNN-8_LEI/AAAAAAAAAGM/nrxP1PSIYVM/s320/gravity.gif"/>
          <p:cNvPicPr>
            <a:picLocks noChangeAspect="1" noChangeArrowheads="1"/>
          </p:cNvPicPr>
          <p:nvPr/>
        </p:nvPicPr>
        <p:blipFill>
          <a:blip r:embed="rId2" cstate="print"/>
          <a:srcRect/>
          <a:stretch>
            <a:fillRect/>
          </a:stretch>
        </p:blipFill>
        <p:spPr bwMode="auto">
          <a:xfrm>
            <a:off x="5257800" y="3505200"/>
            <a:ext cx="3352800" cy="304800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 # 2</a:t>
            </a:r>
            <a:endParaRPr lang="en-US" dirty="0"/>
          </a:p>
        </p:txBody>
      </p:sp>
      <p:sp>
        <p:nvSpPr>
          <p:cNvPr id="5" name="Content Placeholder 4"/>
          <p:cNvSpPr>
            <a:spLocks noGrp="1"/>
          </p:cNvSpPr>
          <p:nvPr>
            <p:ph sz="quarter" idx="1"/>
          </p:nvPr>
        </p:nvSpPr>
        <p:spPr/>
        <p:txBody>
          <a:bodyPr>
            <a:normAutofit fontScale="92500" lnSpcReduction="10000"/>
          </a:bodyPr>
          <a:lstStyle/>
          <a:p>
            <a:pPr>
              <a:buNone/>
            </a:pPr>
            <a:r>
              <a:rPr lang="en-US" dirty="0" smtClean="0"/>
              <a:t>Caffeine appears to have a profound effect on most people.  I am designing an experiment to test the effects of caffeinated coffee on test subjects.  Half the samples receive decaffeinated coffee, and the other half receive caffeinated coffee.  Upon ingestion of the substance, the caffeinated subjects performed 50% better on their test than those who drank the placebo.</a:t>
            </a:r>
          </a:p>
          <a:p>
            <a:r>
              <a:rPr lang="en-US" dirty="0" smtClean="0"/>
              <a:t>What is the control?  Why?</a:t>
            </a:r>
          </a:p>
          <a:p>
            <a:r>
              <a:rPr lang="en-US" dirty="0" smtClean="0"/>
              <a:t>What is the dependent variable? Why?</a:t>
            </a:r>
          </a:p>
          <a:p>
            <a:r>
              <a:rPr lang="en-US" dirty="0" smtClean="0"/>
              <a:t>What is the independent variable?  Why?</a:t>
            </a:r>
          </a:p>
          <a:p>
            <a:r>
              <a:rPr lang="en-US" dirty="0" smtClean="0"/>
              <a:t>What conclusion can be made?  What can be done to improve this experiment?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101</a:t>
            </a:r>
            <a:endParaRPr lang="en-US" dirty="0"/>
          </a:p>
        </p:txBody>
      </p:sp>
      <p:sp>
        <p:nvSpPr>
          <p:cNvPr id="3" name="Content Placeholder 2"/>
          <p:cNvSpPr>
            <a:spLocks noGrp="1"/>
          </p:cNvSpPr>
          <p:nvPr>
            <p:ph sz="half" idx="1"/>
          </p:nvPr>
        </p:nvSpPr>
        <p:spPr>
          <a:xfrm>
            <a:off x="228600" y="1600200"/>
            <a:ext cx="4953000" cy="4876800"/>
          </a:xfrm>
        </p:spPr>
        <p:txBody>
          <a:bodyPr/>
          <a:lstStyle/>
          <a:p>
            <a:pPr>
              <a:buNone/>
            </a:pPr>
            <a:r>
              <a:rPr lang="en-US" dirty="0" smtClean="0"/>
              <a:t>6 Steps for a Perfect Score</a:t>
            </a:r>
          </a:p>
          <a:p>
            <a:pPr>
              <a:buNone/>
            </a:pPr>
            <a:endParaRPr lang="en-US" dirty="0"/>
          </a:p>
          <a:p>
            <a:pPr marL="514350" indent="-514350">
              <a:buAutoNum type="arabicPeriod"/>
            </a:pPr>
            <a:r>
              <a:rPr lang="en-US" dirty="0" smtClean="0"/>
              <a:t>Draw X and Y Axis</a:t>
            </a:r>
          </a:p>
          <a:p>
            <a:pPr marL="514350" indent="-514350">
              <a:buAutoNum type="arabicPeriod"/>
            </a:pPr>
            <a:r>
              <a:rPr lang="en-US" dirty="0" smtClean="0"/>
              <a:t>LABEL Title, X and Y Axis </a:t>
            </a:r>
          </a:p>
          <a:p>
            <a:pPr marL="514350" indent="-514350">
              <a:buAutoNum type="arabicPeriod"/>
            </a:pPr>
            <a:r>
              <a:rPr lang="en-US" dirty="0" smtClean="0"/>
              <a:t>0 in bottom left corner</a:t>
            </a:r>
          </a:p>
          <a:p>
            <a:pPr marL="514350" indent="-514350">
              <a:buAutoNum type="arabicPeriod"/>
            </a:pPr>
            <a:r>
              <a:rPr lang="en-US" dirty="0" smtClean="0"/>
              <a:t>EVEN SPACING</a:t>
            </a:r>
          </a:p>
          <a:p>
            <a:pPr marL="914400" lvl="1" indent="-514350"/>
            <a:r>
              <a:rPr lang="en-US" dirty="0" smtClean="0"/>
              <a:t>Go up by same amt. each time</a:t>
            </a:r>
          </a:p>
          <a:p>
            <a:pPr marL="514350" indent="-514350">
              <a:buAutoNum type="arabicPeriod"/>
            </a:pPr>
            <a:r>
              <a:rPr lang="en-US" dirty="0" smtClean="0"/>
              <a:t>Plot points, connect dots</a:t>
            </a:r>
          </a:p>
          <a:p>
            <a:pPr marL="514350" indent="-514350">
              <a:buAutoNum type="arabicPeriod"/>
            </a:pPr>
            <a:r>
              <a:rPr lang="en-US" dirty="0" smtClean="0"/>
              <a:t>KEY (if necessary)</a:t>
            </a:r>
          </a:p>
          <a:p>
            <a:pPr>
              <a:buNone/>
            </a:pPr>
            <a:endParaRPr lang="en-US" dirty="0"/>
          </a:p>
          <a:p>
            <a:pPr>
              <a:buNone/>
            </a:pPr>
            <a:endParaRPr lang="en-US" dirty="0"/>
          </a:p>
        </p:txBody>
      </p:sp>
      <p:pic>
        <p:nvPicPr>
          <p:cNvPr id="2051" name="Picture 3"/>
          <p:cNvPicPr>
            <a:picLocks noGrp="1" noChangeAspect="1" noChangeArrowheads="1"/>
          </p:cNvPicPr>
          <p:nvPr>
            <p:ph sz="half" idx="2"/>
          </p:nvPr>
        </p:nvPicPr>
        <p:blipFill>
          <a:blip r:embed="rId2" cstate="print"/>
          <a:stretch>
            <a:fillRect/>
          </a:stretch>
        </p:blipFill>
        <p:spPr bwMode="auto">
          <a:xfrm>
            <a:off x="5029200" y="1600200"/>
            <a:ext cx="4114800" cy="4343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a:t>
            </a:r>
            <a:r>
              <a:rPr lang="en-US" dirty="0" smtClean="0"/>
              <a:t>Up #7</a:t>
            </a:r>
            <a:endParaRPr lang="en-US" dirty="0"/>
          </a:p>
        </p:txBody>
      </p:sp>
      <p:sp>
        <p:nvSpPr>
          <p:cNvPr id="5" name="Content Placeholder 4"/>
          <p:cNvSpPr>
            <a:spLocks noGrp="1"/>
          </p:cNvSpPr>
          <p:nvPr>
            <p:ph sz="quarter" idx="1"/>
          </p:nvPr>
        </p:nvSpPr>
        <p:spPr>
          <a:xfrm>
            <a:off x="0" y="1295400"/>
            <a:ext cx="9144000" cy="5562600"/>
          </a:xfrm>
        </p:spPr>
        <p:txBody>
          <a:bodyPr>
            <a:normAutofit/>
          </a:bodyPr>
          <a:lstStyle/>
          <a:p>
            <a:pPr>
              <a:buNone/>
            </a:pPr>
            <a:r>
              <a:rPr lang="en-US" dirty="0" smtClean="0"/>
              <a:t>In your warm-up, list examples of things/places that are PUBLICALLY OWNED.  Discuss what being “publically owned” means to you.  </a:t>
            </a:r>
          </a:p>
          <a:p>
            <a:pPr>
              <a:buNone/>
            </a:pPr>
            <a:endParaRPr lang="en-US" dirty="0" smtClean="0"/>
          </a:p>
          <a:p>
            <a:pPr>
              <a:buNone/>
            </a:pPr>
            <a:r>
              <a:rPr lang="en-US" dirty="0" smtClean="0"/>
              <a:t>Include how publically owned institutions make you feel (seriously), especially when compared to privately owned things/places similar to what you listed.</a:t>
            </a:r>
          </a:p>
          <a:p>
            <a:pPr>
              <a:buNone/>
            </a:pPr>
            <a:endParaRPr lang="en-US" dirty="0" smtClean="0"/>
          </a:p>
          <a:p>
            <a:pPr>
              <a:buNone/>
            </a:pPr>
            <a:r>
              <a:rPr lang="en-US" dirty="0" smtClean="0"/>
              <a:t>In your answers, think about the level of </a:t>
            </a:r>
            <a:r>
              <a:rPr lang="en-US" b="1" u="sng" dirty="0" smtClean="0"/>
              <a:t>cleanliness</a:t>
            </a:r>
            <a:r>
              <a:rPr lang="en-US" dirty="0" smtClean="0"/>
              <a:t>, </a:t>
            </a:r>
            <a:r>
              <a:rPr lang="en-US" b="1" u="sng" dirty="0" smtClean="0"/>
              <a:t>accessibility</a:t>
            </a:r>
            <a:r>
              <a:rPr lang="en-US" dirty="0" smtClean="0"/>
              <a:t>, overall </a:t>
            </a:r>
            <a:r>
              <a:rPr lang="en-US" b="1" u="sng" dirty="0" smtClean="0"/>
              <a:t>maintenance</a:t>
            </a:r>
            <a:r>
              <a:rPr lang="en-US" dirty="0" smtClean="0"/>
              <a:t> and, most importantly, </a:t>
            </a:r>
            <a:r>
              <a:rPr lang="en-US" b="1" u="sng" dirty="0" smtClean="0"/>
              <a:t>WHY</a:t>
            </a:r>
            <a:r>
              <a:rPr lang="en-US" dirty="0" smtClean="0"/>
              <a:t> you think there is a difference between publically and privately owned things/places.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#8</a:t>
            </a:r>
            <a:endParaRPr lang="en-US" dirty="0"/>
          </a:p>
        </p:txBody>
      </p:sp>
      <p:sp>
        <p:nvSpPr>
          <p:cNvPr id="3" name="Content Placeholder 2"/>
          <p:cNvSpPr>
            <a:spLocks noGrp="1"/>
          </p:cNvSpPr>
          <p:nvPr>
            <p:ph sz="quarter" idx="1"/>
          </p:nvPr>
        </p:nvSpPr>
        <p:spPr/>
        <p:txBody>
          <a:bodyPr>
            <a:noAutofit/>
          </a:bodyPr>
          <a:lstStyle/>
          <a:p>
            <a:r>
              <a:rPr lang="en-US" sz="3200" dirty="0" smtClean="0"/>
              <a:t>What does the word “sustainability” mean to you?</a:t>
            </a:r>
          </a:p>
          <a:p>
            <a:pPr>
              <a:buNone/>
            </a:pPr>
            <a:endParaRPr lang="en-US" sz="3200" dirty="0" smtClean="0"/>
          </a:p>
          <a:p>
            <a:r>
              <a:rPr lang="en-US" sz="3200" dirty="0" smtClean="0"/>
              <a:t>Why do YOU think the environment is not in good shape currently?  Identify and describe at least 3 reasons.</a:t>
            </a:r>
          </a:p>
          <a:p>
            <a:endParaRPr lang="en-US" sz="3200" dirty="0" smtClean="0"/>
          </a:p>
          <a:p>
            <a:r>
              <a:rPr lang="en-US" sz="3200" dirty="0" smtClean="0"/>
              <a:t>How does supply and demand work in relation to cost? Use a relevant example when explaining this relationship?</a:t>
            </a:r>
            <a:endParaRPr lang="en-US" sz="32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Environmental Science: </a:t>
            </a:r>
            <a:br>
              <a:rPr lang="en-US" dirty="0" smtClean="0"/>
            </a:br>
            <a:r>
              <a:rPr lang="en-US" dirty="0" smtClean="0"/>
              <a:t>An Introduction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Environmental Science?</a:t>
            </a:r>
            <a:endParaRPr lang="en-US" dirty="0"/>
          </a:p>
        </p:txBody>
      </p:sp>
      <p:sp>
        <p:nvSpPr>
          <p:cNvPr id="3" name="Content Placeholder 2"/>
          <p:cNvSpPr>
            <a:spLocks noGrp="1"/>
          </p:cNvSpPr>
          <p:nvPr>
            <p:ph sz="half" idx="1"/>
          </p:nvPr>
        </p:nvSpPr>
        <p:spPr>
          <a:xfrm>
            <a:off x="152400" y="1371600"/>
            <a:ext cx="4495800" cy="5105400"/>
          </a:xfrm>
        </p:spPr>
        <p:txBody>
          <a:bodyPr>
            <a:normAutofit lnSpcReduction="10000"/>
          </a:bodyPr>
          <a:lstStyle/>
          <a:p>
            <a:r>
              <a:rPr lang="en-US" b="1" u="sng" dirty="0" smtClean="0"/>
              <a:t>Environmental Science </a:t>
            </a:r>
            <a:r>
              <a:rPr lang="en-US" dirty="0" smtClean="0"/>
              <a:t>– study of the environment, how it is used and solutions to environmental problems:</a:t>
            </a:r>
          </a:p>
          <a:p>
            <a:pPr lvl="1"/>
            <a:r>
              <a:rPr lang="en-US" dirty="0" smtClean="0"/>
              <a:t>Overcrowding</a:t>
            </a:r>
          </a:p>
          <a:p>
            <a:pPr lvl="1"/>
            <a:r>
              <a:rPr lang="en-US" dirty="0" smtClean="0"/>
              <a:t>Pollution</a:t>
            </a:r>
          </a:p>
          <a:p>
            <a:pPr lvl="1"/>
            <a:r>
              <a:rPr lang="en-US" dirty="0" smtClean="0"/>
              <a:t>Habitat Disruption</a:t>
            </a:r>
          </a:p>
          <a:p>
            <a:pPr lvl="1"/>
            <a:endParaRPr lang="en-US" dirty="0" smtClean="0"/>
          </a:p>
          <a:p>
            <a:pPr>
              <a:buNone/>
            </a:pPr>
            <a:r>
              <a:rPr lang="en-US" dirty="0" smtClean="0"/>
              <a:t>Blends:</a:t>
            </a:r>
          </a:p>
          <a:p>
            <a:r>
              <a:rPr lang="en-US" dirty="0" smtClean="0"/>
              <a:t>Biology, chemistry, ecology, physics, earth science, economics, politics, philosophy, etc.</a:t>
            </a:r>
          </a:p>
          <a:p>
            <a:pPr lvl="1"/>
            <a:endParaRPr lang="en-US" dirty="0" smtClean="0"/>
          </a:p>
          <a:p>
            <a:endParaRPr lang="en-US" dirty="0" smtClean="0"/>
          </a:p>
          <a:p>
            <a:pPr lvl="1"/>
            <a:endParaRPr lang="en-US" dirty="0"/>
          </a:p>
        </p:txBody>
      </p:sp>
      <p:pic>
        <p:nvPicPr>
          <p:cNvPr id="34818" name="Picture 2" descr="http://blog.accredited-online-colleges.com/wp-content/uploads/2012/02/Environmental-Science-TS.jpg"/>
          <p:cNvPicPr>
            <a:picLocks noChangeAspect="1" noChangeArrowheads="1"/>
          </p:cNvPicPr>
          <p:nvPr/>
        </p:nvPicPr>
        <p:blipFill>
          <a:blip r:embed="rId2" cstate="print"/>
          <a:srcRect/>
          <a:stretch>
            <a:fillRect/>
          </a:stretch>
        </p:blipFill>
        <p:spPr bwMode="auto">
          <a:xfrm>
            <a:off x="4648200" y="1524000"/>
            <a:ext cx="4495800" cy="46482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Environmental Terms</a:t>
            </a:r>
            <a:endParaRPr lang="en-US" dirty="0"/>
          </a:p>
        </p:txBody>
      </p:sp>
      <p:sp>
        <p:nvSpPr>
          <p:cNvPr id="3" name="Content Placeholder 2"/>
          <p:cNvSpPr>
            <a:spLocks noGrp="1"/>
          </p:cNvSpPr>
          <p:nvPr>
            <p:ph sz="half" idx="1"/>
          </p:nvPr>
        </p:nvSpPr>
        <p:spPr>
          <a:xfrm>
            <a:off x="0" y="1371600"/>
            <a:ext cx="4572000" cy="5257800"/>
          </a:xfrm>
        </p:spPr>
        <p:txBody>
          <a:bodyPr>
            <a:noAutofit/>
          </a:bodyPr>
          <a:lstStyle/>
          <a:p>
            <a:r>
              <a:rPr lang="en-US" sz="2800" b="1" u="sng" dirty="0" smtClean="0"/>
              <a:t>Sustainability</a:t>
            </a:r>
            <a:r>
              <a:rPr lang="en-US" sz="2800" dirty="0" smtClean="0"/>
              <a:t> – </a:t>
            </a:r>
            <a:r>
              <a:rPr lang="en-US" sz="2800" dirty="0" smtClean="0"/>
              <a:t>ability to meet current human resource needs WITHOUT compromising needs of future generations.</a:t>
            </a:r>
          </a:p>
          <a:p>
            <a:pPr lvl="1"/>
            <a:endParaRPr lang="en-US" sz="2400" dirty="0" smtClean="0"/>
          </a:p>
          <a:p>
            <a:pPr lvl="1"/>
            <a:endParaRPr lang="en-US" sz="2400" dirty="0" smtClean="0"/>
          </a:p>
          <a:p>
            <a:r>
              <a:rPr lang="en-US" sz="2800" b="1" u="sng" dirty="0" smtClean="0"/>
              <a:t>Stewardship</a:t>
            </a:r>
            <a:r>
              <a:rPr lang="en-US" sz="2800" dirty="0" smtClean="0"/>
              <a:t> – taking care of resources we are </a:t>
            </a:r>
            <a:r>
              <a:rPr lang="en-US" sz="2800" dirty="0" smtClean="0"/>
              <a:t>given</a:t>
            </a:r>
            <a:endParaRPr lang="en-US" sz="2800" dirty="0" smtClean="0"/>
          </a:p>
        </p:txBody>
      </p:sp>
      <p:pic>
        <p:nvPicPr>
          <p:cNvPr id="33796" name="Picture 4" descr="http://www.townofeagle.org/images/pages/N254/sustainability2.gif"/>
          <p:cNvPicPr>
            <a:picLocks noChangeAspect="1" noChangeArrowheads="1"/>
          </p:cNvPicPr>
          <p:nvPr/>
        </p:nvPicPr>
        <p:blipFill>
          <a:blip r:embed="rId2" cstate="print"/>
          <a:srcRect/>
          <a:stretch>
            <a:fillRect/>
          </a:stretch>
        </p:blipFill>
        <p:spPr bwMode="auto">
          <a:xfrm>
            <a:off x="4648200" y="1447800"/>
            <a:ext cx="4495800" cy="51053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Bluefin</a:t>
            </a:r>
            <a:r>
              <a:rPr lang="en-US" dirty="0" smtClean="0"/>
              <a:t> Tuna</a:t>
            </a:r>
            <a:endParaRPr lang="en-US" dirty="0"/>
          </a:p>
        </p:txBody>
      </p:sp>
      <p:sp>
        <p:nvSpPr>
          <p:cNvPr id="5" name="Content Placeholder 4"/>
          <p:cNvSpPr>
            <a:spLocks noGrp="1"/>
          </p:cNvSpPr>
          <p:nvPr>
            <p:ph sz="quarter" idx="1"/>
          </p:nvPr>
        </p:nvSpPr>
        <p:spPr>
          <a:xfrm>
            <a:off x="2514600" y="1447800"/>
            <a:ext cx="6324600" cy="4879848"/>
          </a:xfrm>
        </p:spPr>
        <p:txBody>
          <a:bodyPr>
            <a:noAutofit/>
          </a:bodyPr>
          <a:lstStyle/>
          <a:p>
            <a:pPr>
              <a:buNone/>
            </a:pPr>
            <a:r>
              <a:rPr lang="en-US" sz="3200" i="1" dirty="0" smtClean="0"/>
              <a:t>Sushi </a:t>
            </a:r>
            <a:r>
              <a:rPr lang="en-US" sz="3200" i="1" dirty="0" smtClean="0"/>
              <a:t>restaurateur Kiyoshi Kimura paid 7.36 million yen (about $70,000) for a 507-pound (230-kilogram) </a:t>
            </a:r>
            <a:r>
              <a:rPr lang="en-US" sz="3200" i="1" dirty="0" err="1" smtClean="0"/>
              <a:t>bluefin</a:t>
            </a:r>
            <a:r>
              <a:rPr lang="en-US" sz="3200" i="1" dirty="0" smtClean="0"/>
              <a:t> tuna in the year's celebratory first auction at Tokyo's </a:t>
            </a:r>
            <a:r>
              <a:rPr lang="en-US" sz="3200" i="1" dirty="0" err="1" smtClean="0"/>
              <a:t>Tsukiji</a:t>
            </a:r>
            <a:r>
              <a:rPr lang="en-US" sz="3200" i="1" dirty="0" smtClean="0"/>
              <a:t> market on Sunday, just 5 percent of what he paid a year earlier </a:t>
            </a:r>
            <a:r>
              <a:rPr lang="en-US" sz="3200" i="1" dirty="0" smtClean="0"/>
              <a:t>(about $1.8 million) despite </a:t>
            </a:r>
            <a:r>
              <a:rPr lang="en-US" sz="3200" i="1" dirty="0" smtClean="0"/>
              <a:t>signs that the species is in serious decline.</a:t>
            </a:r>
            <a:endParaRPr lang="en-US" sz="3200" i="1" dirty="0"/>
          </a:p>
        </p:txBody>
      </p:sp>
      <p:pic>
        <p:nvPicPr>
          <p:cNvPr id="1028" name="Picture 4" descr="http://southernboating.com/blog/wp-content/uploads/2011/04/Abaco-Beach-Resort-Bluefin-Tuna-2.jpg"/>
          <p:cNvPicPr>
            <a:picLocks noChangeAspect="1" noChangeArrowheads="1"/>
          </p:cNvPicPr>
          <p:nvPr/>
        </p:nvPicPr>
        <p:blipFill>
          <a:blip r:embed="rId2" cstate="print"/>
          <a:srcRect/>
          <a:stretch>
            <a:fillRect/>
          </a:stretch>
        </p:blipFill>
        <p:spPr bwMode="auto">
          <a:xfrm>
            <a:off x="-1752600" y="409574"/>
            <a:ext cx="4298950" cy="64484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Economics </a:t>
            </a:r>
            <a:endParaRPr lang="en-US" dirty="0"/>
          </a:p>
        </p:txBody>
      </p:sp>
      <p:sp>
        <p:nvSpPr>
          <p:cNvPr id="3" name="Content Placeholder 2"/>
          <p:cNvSpPr>
            <a:spLocks noGrp="1"/>
          </p:cNvSpPr>
          <p:nvPr>
            <p:ph sz="half" idx="1"/>
          </p:nvPr>
        </p:nvSpPr>
        <p:spPr>
          <a:xfrm>
            <a:off x="0" y="1219200"/>
            <a:ext cx="4724400" cy="5638800"/>
          </a:xfrm>
        </p:spPr>
        <p:txBody>
          <a:bodyPr>
            <a:normAutofit/>
          </a:bodyPr>
          <a:lstStyle/>
          <a:p>
            <a:endParaRPr lang="en-US" b="1" u="sng" dirty="0" smtClean="0"/>
          </a:p>
          <a:p>
            <a:pPr>
              <a:buNone/>
            </a:pPr>
            <a:r>
              <a:rPr lang="en-US" sz="3200" dirty="0" smtClean="0"/>
              <a:t>Internal vs. External Costs</a:t>
            </a:r>
          </a:p>
          <a:p>
            <a:r>
              <a:rPr lang="en-US" sz="3200" b="1" u="sng" dirty="0" smtClean="0"/>
              <a:t>Internal</a:t>
            </a:r>
            <a:r>
              <a:rPr lang="en-US" sz="3200" dirty="0" smtClean="0"/>
              <a:t> – visible costs (labor, supplies, etc)</a:t>
            </a:r>
          </a:p>
          <a:p>
            <a:r>
              <a:rPr lang="en-US" sz="3200" b="1" u="sng" dirty="0" smtClean="0"/>
              <a:t>External</a:t>
            </a:r>
            <a:r>
              <a:rPr lang="en-US" sz="3200" dirty="0" smtClean="0"/>
              <a:t> – invisible costs (health, </a:t>
            </a:r>
            <a:r>
              <a:rPr lang="en-US" sz="3200" dirty="0" err="1" smtClean="0"/>
              <a:t>enviro</a:t>
            </a:r>
            <a:r>
              <a:rPr lang="en-US" sz="3200" dirty="0" smtClean="0"/>
              <a:t>., pollution, disposal)</a:t>
            </a:r>
          </a:p>
          <a:p>
            <a:pPr lvl="1"/>
            <a:r>
              <a:rPr lang="en-US" sz="2800" b="1" u="sng" dirty="0" smtClean="0"/>
              <a:t>Fast food vs. Produce</a:t>
            </a:r>
          </a:p>
          <a:p>
            <a:endParaRPr lang="en-US" b="1" u="sng" dirty="0" smtClean="0"/>
          </a:p>
          <a:p>
            <a:endParaRPr lang="en-US" dirty="0"/>
          </a:p>
        </p:txBody>
      </p:sp>
      <p:pic>
        <p:nvPicPr>
          <p:cNvPr id="1026" name="Picture 2" descr="http://espin086.files.wordpress.com/2010/04/supply_and_demand.gif"/>
          <p:cNvPicPr>
            <a:picLocks noChangeAspect="1" noChangeArrowheads="1"/>
          </p:cNvPicPr>
          <p:nvPr/>
        </p:nvPicPr>
        <p:blipFill>
          <a:blip r:embed="rId2" cstate="print"/>
          <a:srcRect/>
          <a:stretch>
            <a:fillRect/>
          </a:stretch>
        </p:blipFill>
        <p:spPr bwMode="auto">
          <a:xfrm>
            <a:off x="4724400" y="990600"/>
            <a:ext cx="4191000" cy="2971800"/>
          </a:xfrm>
          <a:prstGeom prst="rect">
            <a:avLst/>
          </a:prstGeom>
          <a:noFill/>
        </p:spPr>
      </p:pic>
      <p:pic>
        <p:nvPicPr>
          <p:cNvPr id="1028" name="Picture 4" descr="External costs vs internal costs"/>
          <p:cNvPicPr>
            <a:picLocks noChangeAspect="1" noChangeArrowheads="1"/>
          </p:cNvPicPr>
          <p:nvPr/>
        </p:nvPicPr>
        <p:blipFill>
          <a:blip r:embed="rId3" cstate="print"/>
          <a:srcRect/>
          <a:stretch>
            <a:fillRect/>
          </a:stretch>
        </p:blipFill>
        <p:spPr bwMode="auto">
          <a:xfrm>
            <a:off x="4724400" y="3962400"/>
            <a:ext cx="4191000" cy="2895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Welcome to APES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Nature Have Value?</a:t>
            </a:r>
            <a:endParaRPr lang="en-US" dirty="0"/>
          </a:p>
        </p:txBody>
      </p:sp>
      <p:sp>
        <p:nvSpPr>
          <p:cNvPr id="3" name="Content Placeholder 2"/>
          <p:cNvSpPr>
            <a:spLocks noGrp="1"/>
          </p:cNvSpPr>
          <p:nvPr>
            <p:ph sz="half" idx="1"/>
          </p:nvPr>
        </p:nvSpPr>
        <p:spPr>
          <a:xfrm>
            <a:off x="228600" y="1371600"/>
            <a:ext cx="4343400" cy="5257800"/>
          </a:xfrm>
        </p:spPr>
        <p:txBody>
          <a:bodyPr/>
          <a:lstStyle/>
          <a:p>
            <a:r>
              <a:rPr lang="en-US" dirty="0" smtClean="0"/>
              <a:t>Inherent vs. Instrumental Value</a:t>
            </a:r>
          </a:p>
          <a:p>
            <a:endParaRPr lang="en-US" dirty="0" smtClean="0"/>
          </a:p>
          <a:p>
            <a:r>
              <a:rPr lang="en-US" b="1" u="sng" dirty="0" smtClean="0"/>
              <a:t>Inherent</a:t>
            </a:r>
            <a:r>
              <a:rPr lang="en-US" dirty="0" smtClean="0"/>
              <a:t> </a:t>
            </a:r>
            <a:r>
              <a:rPr lang="en-US" b="1" u="sng" dirty="0" smtClean="0"/>
              <a:t>Value</a:t>
            </a:r>
            <a:r>
              <a:rPr lang="en-US" dirty="0" smtClean="0"/>
              <a:t> – value simply for existing</a:t>
            </a:r>
          </a:p>
          <a:p>
            <a:pPr lvl="1"/>
            <a:r>
              <a:rPr lang="en-US" dirty="0" smtClean="0"/>
              <a:t>Not directly affecting humans</a:t>
            </a:r>
          </a:p>
          <a:p>
            <a:endParaRPr lang="en-US" dirty="0" smtClean="0"/>
          </a:p>
          <a:p>
            <a:r>
              <a:rPr lang="en-US" b="1" u="sng" dirty="0" smtClean="0"/>
              <a:t>Instrumental</a:t>
            </a:r>
            <a:r>
              <a:rPr lang="en-US" dirty="0" smtClean="0"/>
              <a:t> </a:t>
            </a:r>
            <a:r>
              <a:rPr lang="en-US" b="1" u="sng" dirty="0" smtClean="0"/>
              <a:t>Value</a:t>
            </a:r>
            <a:r>
              <a:rPr lang="en-US" dirty="0" smtClean="0"/>
              <a:t> – value due to something serving a purpose FOR HUMANS DIRECTLY</a:t>
            </a:r>
          </a:p>
          <a:p>
            <a:endParaRPr lang="en-US" dirty="0" smtClean="0"/>
          </a:p>
          <a:p>
            <a:endParaRPr lang="en-US" dirty="0" smtClean="0"/>
          </a:p>
          <a:p>
            <a:endParaRPr lang="en-US" dirty="0"/>
          </a:p>
        </p:txBody>
      </p:sp>
      <p:pic>
        <p:nvPicPr>
          <p:cNvPr id="25602" name="Picture 2" descr="http://chzmemeanimals.files.wordpress.com/2011/12/advice-animals-memes-you-have-inherent-value.jpg"/>
          <p:cNvPicPr>
            <a:picLocks noChangeAspect="1" noChangeArrowheads="1"/>
          </p:cNvPicPr>
          <p:nvPr/>
        </p:nvPicPr>
        <p:blipFill>
          <a:blip r:embed="rId2" cstate="print"/>
          <a:srcRect/>
          <a:stretch>
            <a:fillRect/>
          </a:stretch>
        </p:blipFill>
        <p:spPr bwMode="auto">
          <a:xfrm>
            <a:off x="4381500" y="1143000"/>
            <a:ext cx="4762500" cy="2971800"/>
          </a:xfrm>
          <a:prstGeom prst="rect">
            <a:avLst/>
          </a:prstGeom>
          <a:noFill/>
        </p:spPr>
      </p:pic>
      <p:pic>
        <p:nvPicPr>
          <p:cNvPr id="25604" name="Picture 4" descr="http://t0.gstatic.com/images?q=tbn:ANd9GcRe5ASJtbJgPkBnBIcNvJbHiUtyfjFU3o7nVm9CdZBhhW8KOfgVEeA8IHIy"/>
          <p:cNvPicPr>
            <a:picLocks noChangeAspect="1" noChangeArrowheads="1"/>
          </p:cNvPicPr>
          <p:nvPr/>
        </p:nvPicPr>
        <p:blipFill>
          <a:blip r:embed="rId3" cstate="print"/>
          <a:srcRect/>
          <a:stretch>
            <a:fillRect/>
          </a:stretch>
        </p:blipFill>
        <p:spPr bwMode="auto">
          <a:xfrm>
            <a:off x="4343400" y="4191000"/>
            <a:ext cx="4800600" cy="26670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a:xfrm>
            <a:off x="609600" y="3352800"/>
            <a:ext cx="7772400" cy="1752600"/>
          </a:xfrm>
        </p:spPr>
        <p:txBody>
          <a:bodyPr>
            <a:normAutofit fontScale="90000"/>
          </a:bodyPr>
          <a:lstStyle/>
          <a:p>
            <a:r>
              <a:rPr lang="en-US" dirty="0" smtClean="0"/>
              <a:t>Is it possible to be an economically successful country…WITHOUT destroying the environment?  Explain your reasoning.</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Warm Up </a:t>
            </a:r>
            <a:r>
              <a:rPr lang="en-US" dirty="0" smtClean="0"/>
              <a:t>#9</a:t>
            </a:r>
            <a:endParaRPr lang="en-US" dirty="0"/>
          </a:p>
        </p:txBody>
      </p:sp>
      <p:sp>
        <p:nvSpPr>
          <p:cNvPr id="3" name="Content Placeholder 2"/>
          <p:cNvSpPr>
            <a:spLocks noGrp="1"/>
          </p:cNvSpPr>
          <p:nvPr>
            <p:ph sz="quarter" idx="1"/>
          </p:nvPr>
        </p:nvSpPr>
        <p:spPr>
          <a:xfrm>
            <a:off x="0" y="1219200"/>
            <a:ext cx="9144000" cy="5638800"/>
          </a:xfrm>
        </p:spPr>
        <p:txBody>
          <a:bodyPr>
            <a:normAutofit/>
          </a:bodyPr>
          <a:lstStyle/>
          <a:p>
            <a:r>
              <a:rPr lang="en-US" dirty="0" smtClean="0"/>
              <a:t>How does a thermostat work (obviously not in this building…but in normal, non-public school buildings)?</a:t>
            </a:r>
          </a:p>
          <a:p>
            <a:endParaRPr lang="en-US" dirty="0" smtClean="0"/>
          </a:p>
          <a:p>
            <a:r>
              <a:rPr lang="en-US" dirty="0" smtClean="0"/>
              <a:t>Describe the Industrial Revolution in America.  </a:t>
            </a:r>
            <a:r>
              <a:rPr lang="en-US" dirty="0" smtClean="0"/>
              <a:t>Identify and describe three reasons why this paradigm shift could have adverse effects on the environment?</a:t>
            </a:r>
          </a:p>
          <a:p>
            <a:endParaRPr lang="en-US" dirty="0" smtClean="0"/>
          </a:p>
          <a:p>
            <a:r>
              <a:rPr lang="en-US" dirty="0" smtClean="0"/>
              <a:t>Is it possible to be an economically successful country…WITHOUT destroying the environment?  Explain your </a:t>
            </a:r>
            <a:r>
              <a:rPr lang="en-US" dirty="0" smtClean="0"/>
              <a:t>reasoning</a:t>
            </a:r>
            <a:r>
              <a:rPr lang="en-US" dirty="0" smtClean="0"/>
              <a:t> </a:t>
            </a:r>
            <a:r>
              <a:rPr lang="en-US" dirty="0" smtClean="0"/>
              <a:t>(what other things COULD contribute to environmental impact, other than just consumerism?)</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Loops</a:t>
            </a:r>
            <a:endParaRPr lang="en-US" dirty="0"/>
          </a:p>
        </p:txBody>
      </p:sp>
      <p:sp>
        <p:nvSpPr>
          <p:cNvPr id="3" name="Content Placeholder 2"/>
          <p:cNvSpPr>
            <a:spLocks noGrp="1"/>
          </p:cNvSpPr>
          <p:nvPr>
            <p:ph sz="half" idx="1"/>
          </p:nvPr>
        </p:nvSpPr>
        <p:spPr/>
        <p:txBody>
          <a:bodyPr/>
          <a:lstStyle/>
          <a:p>
            <a:r>
              <a:rPr lang="en-US" b="1" u="sng" dirty="0" smtClean="0"/>
              <a:t>Negative Feedback </a:t>
            </a:r>
            <a:r>
              <a:rPr lang="en-US" dirty="0" smtClean="0"/>
              <a:t>– when a system is balanced (homeostasis)</a:t>
            </a:r>
          </a:p>
          <a:p>
            <a:pPr lvl="1"/>
            <a:r>
              <a:rPr lang="en-US" dirty="0" smtClean="0"/>
              <a:t>Ex. Thermostat, Predator-Prey relationship, etc.</a:t>
            </a:r>
          </a:p>
          <a:p>
            <a:pPr lvl="1"/>
            <a:endParaRPr lang="en-US" dirty="0" smtClean="0"/>
          </a:p>
          <a:p>
            <a:r>
              <a:rPr lang="en-US" b="1" u="sng" dirty="0" smtClean="0"/>
              <a:t>Positive Feedback </a:t>
            </a:r>
            <a:r>
              <a:rPr lang="en-US" dirty="0" smtClean="0"/>
              <a:t>– exponential growth/decline</a:t>
            </a:r>
          </a:p>
          <a:p>
            <a:pPr lvl="1"/>
            <a:r>
              <a:rPr lang="en-US" dirty="0" smtClean="0"/>
              <a:t>Ex. Global warming, cancer cells, </a:t>
            </a:r>
            <a:endParaRPr lang="en-US" dirty="0"/>
          </a:p>
        </p:txBody>
      </p:sp>
      <p:pic>
        <p:nvPicPr>
          <p:cNvPr id="54274" name="Picture 2" descr="http://3.bp.blogspot.com/_xLMlOkDLU30/TImZ8jqRRnI/AAAAAAAAAXM/Eop11O0ztc0/s1600/positivefeedbackloopglobalwarming.jpg"/>
          <p:cNvPicPr>
            <a:picLocks noChangeAspect="1" noChangeArrowheads="1"/>
          </p:cNvPicPr>
          <p:nvPr/>
        </p:nvPicPr>
        <p:blipFill>
          <a:blip r:embed="rId2" cstate="print"/>
          <a:srcRect/>
          <a:stretch>
            <a:fillRect/>
          </a:stretch>
        </p:blipFill>
        <p:spPr bwMode="auto">
          <a:xfrm>
            <a:off x="4343400" y="3733800"/>
            <a:ext cx="4800600" cy="3124200"/>
          </a:xfrm>
          <a:prstGeom prst="rect">
            <a:avLst/>
          </a:prstGeom>
          <a:noFill/>
        </p:spPr>
      </p:pic>
      <p:pic>
        <p:nvPicPr>
          <p:cNvPr id="54278" name="Picture 6" descr="http://www.occc.edu/biologylabs/Images/Homeostasis%20Images/Negatiave_feedback.gif"/>
          <p:cNvPicPr>
            <a:picLocks noChangeAspect="1" noChangeArrowheads="1"/>
          </p:cNvPicPr>
          <p:nvPr/>
        </p:nvPicPr>
        <p:blipFill>
          <a:blip r:embed="rId3" cstate="print"/>
          <a:srcRect/>
          <a:stretch>
            <a:fillRect/>
          </a:stretch>
        </p:blipFill>
        <p:spPr bwMode="auto">
          <a:xfrm>
            <a:off x="6019801" y="0"/>
            <a:ext cx="3124200" cy="36671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Changes in Sustainability over Time</a:t>
            </a:r>
            <a:endParaRPr lang="en-US" dirty="0"/>
          </a:p>
        </p:txBody>
      </p:sp>
      <p:sp>
        <p:nvSpPr>
          <p:cNvPr id="3" name="Content Placeholder 2"/>
          <p:cNvSpPr>
            <a:spLocks noGrp="1"/>
          </p:cNvSpPr>
          <p:nvPr>
            <p:ph sz="half" idx="1"/>
          </p:nvPr>
        </p:nvSpPr>
        <p:spPr/>
        <p:txBody>
          <a:bodyPr/>
          <a:lstStyle/>
          <a:p>
            <a:r>
              <a:rPr lang="en-US" b="1" u="sng" dirty="0" smtClean="0"/>
              <a:t>Hunting/Gathering</a:t>
            </a:r>
            <a:r>
              <a:rPr lang="en-US" dirty="0" smtClean="0"/>
              <a:t> – moving to find food and survive</a:t>
            </a:r>
          </a:p>
          <a:p>
            <a:pPr lvl="1"/>
            <a:r>
              <a:rPr lang="en-US" dirty="0" smtClean="0"/>
              <a:t>60,000 years ago</a:t>
            </a:r>
          </a:p>
          <a:p>
            <a:endParaRPr lang="en-US" dirty="0" smtClean="0"/>
          </a:p>
          <a:p>
            <a:r>
              <a:rPr lang="en-US" b="1" u="sng" dirty="0" smtClean="0"/>
              <a:t>Nomadic lifestyle </a:t>
            </a:r>
            <a:r>
              <a:rPr lang="en-US" dirty="0" smtClean="0"/>
              <a:t>– no conservation, extinctions of large animals</a:t>
            </a:r>
          </a:p>
          <a:p>
            <a:endParaRPr lang="en-US" dirty="0" smtClean="0"/>
          </a:p>
          <a:p>
            <a:endParaRPr lang="en-US" dirty="0" smtClean="0"/>
          </a:p>
          <a:p>
            <a:endParaRPr lang="en-US" dirty="0"/>
          </a:p>
        </p:txBody>
      </p:sp>
      <p:pic>
        <p:nvPicPr>
          <p:cNvPr id="12290" name="Picture 2" descr="http://kenmore.org/ferryfarm/archaeology/arch_special/images/Hunters/saras_ridge.jpg"/>
          <p:cNvPicPr>
            <a:picLocks noChangeAspect="1" noChangeArrowheads="1"/>
          </p:cNvPicPr>
          <p:nvPr/>
        </p:nvPicPr>
        <p:blipFill>
          <a:blip r:embed="rId2" cstate="print"/>
          <a:srcRect/>
          <a:stretch>
            <a:fillRect/>
          </a:stretch>
        </p:blipFill>
        <p:spPr bwMode="auto">
          <a:xfrm>
            <a:off x="5105400" y="1600200"/>
            <a:ext cx="3429000" cy="4724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Agricultural Revolution</a:t>
            </a:r>
            <a:r>
              <a:rPr lang="en-US" dirty="0" smtClean="0"/>
              <a:t/>
            </a:r>
            <a:br>
              <a:rPr lang="en-US" dirty="0" smtClean="0"/>
            </a:br>
            <a:r>
              <a:rPr lang="en-US" dirty="0" smtClean="0"/>
              <a:t>approx. 10,000 years ago</a:t>
            </a:r>
            <a:endParaRPr lang="en-US" dirty="0"/>
          </a:p>
        </p:txBody>
      </p:sp>
      <p:sp>
        <p:nvSpPr>
          <p:cNvPr id="3" name="Content Placeholder 2"/>
          <p:cNvSpPr>
            <a:spLocks noGrp="1"/>
          </p:cNvSpPr>
          <p:nvPr>
            <p:ph sz="half" idx="1"/>
          </p:nvPr>
        </p:nvSpPr>
        <p:spPr>
          <a:xfrm>
            <a:off x="228600" y="1600200"/>
            <a:ext cx="4495800" cy="4953000"/>
          </a:xfrm>
        </p:spPr>
        <p:txBody>
          <a:bodyPr>
            <a:normAutofit/>
          </a:bodyPr>
          <a:lstStyle/>
          <a:p>
            <a:r>
              <a:rPr lang="en-US" dirty="0" smtClean="0"/>
              <a:t>Animal domestication, plant cultivation</a:t>
            </a:r>
          </a:p>
          <a:p>
            <a:endParaRPr lang="en-US" dirty="0" smtClean="0"/>
          </a:p>
          <a:p>
            <a:r>
              <a:rPr lang="en-US" b="1" u="sng" dirty="0" smtClean="0"/>
              <a:t>Shifting Cultivation </a:t>
            </a:r>
            <a:r>
              <a:rPr lang="en-US" dirty="0" smtClean="0"/>
              <a:t>– shifting areas after plot dries up</a:t>
            </a:r>
          </a:p>
          <a:p>
            <a:endParaRPr lang="en-US" dirty="0" smtClean="0"/>
          </a:p>
          <a:p>
            <a:r>
              <a:rPr lang="en-US" dirty="0" smtClean="0"/>
              <a:t>Increase in birth rates, energy, urbanization, irrigation, disinterest in plant/animal survival</a:t>
            </a:r>
            <a:endParaRPr lang="en-US" dirty="0"/>
          </a:p>
        </p:txBody>
      </p:sp>
      <p:pic>
        <p:nvPicPr>
          <p:cNvPr id="11266" name="Picture 2" descr="http://withfriendship.com/images/h/36992/agricultural-revolution-to.jpg"/>
          <p:cNvPicPr>
            <a:picLocks noChangeAspect="1" noChangeArrowheads="1"/>
          </p:cNvPicPr>
          <p:nvPr/>
        </p:nvPicPr>
        <p:blipFill>
          <a:blip r:embed="rId2" cstate="print"/>
          <a:srcRect/>
          <a:stretch>
            <a:fillRect/>
          </a:stretch>
        </p:blipFill>
        <p:spPr bwMode="auto">
          <a:xfrm>
            <a:off x="4648200" y="1676400"/>
            <a:ext cx="4063645" cy="4572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Industrial Revolution</a:t>
            </a:r>
            <a:br>
              <a:rPr lang="en-US" dirty="0" smtClean="0"/>
            </a:br>
            <a:r>
              <a:rPr lang="en-US" dirty="0" smtClean="0"/>
              <a:t>approx 300 years ago</a:t>
            </a:r>
            <a:endParaRPr lang="en-US" dirty="0"/>
          </a:p>
        </p:txBody>
      </p:sp>
      <p:sp>
        <p:nvSpPr>
          <p:cNvPr id="3" name="Content Placeholder 2"/>
          <p:cNvSpPr>
            <a:spLocks noGrp="1"/>
          </p:cNvSpPr>
          <p:nvPr>
            <p:ph sz="half" idx="1"/>
          </p:nvPr>
        </p:nvSpPr>
        <p:spPr>
          <a:xfrm>
            <a:off x="228600" y="1600200"/>
            <a:ext cx="4267200" cy="4953000"/>
          </a:xfrm>
        </p:spPr>
        <p:txBody>
          <a:bodyPr>
            <a:normAutofit lnSpcReduction="10000"/>
          </a:bodyPr>
          <a:lstStyle/>
          <a:p>
            <a:r>
              <a:rPr lang="en-US" dirty="0" smtClean="0"/>
              <a:t>Shift from renewable to non-renewable resources</a:t>
            </a:r>
          </a:p>
          <a:p>
            <a:pPr lvl="1"/>
            <a:r>
              <a:rPr lang="en-US" dirty="0" smtClean="0"/>
              <a:t>Wood and water </a:t>
            </a:r>
            <a:r>
              <a:rPr lang="en-US" dirty="0" smtClean="0">
                <a:sym typeface="Wingdings" pitchFamily="2" charset="2"/>
              </a:rPr>
              <a:t> fossil fuels</a:t>
            </a:r>
          </a:p>
          <a:p>
            <a:pPr lvl="1"/>
            <a:endParaRPr lang="en-US" dirty="0" smtClean="0">
              <a:sym typeface="Wingdings" pitchFamily="2" charset="2"/>
            </a:endParaRPr>
          </a:p>
          <a:p>
            <a:r>
              <a:rPr lang="en-US" dirty="0" smtClean="0">
                <a:sym typeface="Wingdings" pitchFamily="2" charset="2"/>
              </a:rPr>
              <a:t>Increase urbanization, decrease rural</a:t>
            </a:r>
          </a:p>
          <a:p>
            <a:endParaRPr lang="en-US" dirty="0" smtClean="0">
              <a:sym typeface="Wingdings" pitchFamily="2" charset="2"/>
            </a:endParaRPr>
          </a:p>
          <a:p>
            <a:r>
              <a:rPr lang="en-US" dirty="0" smtClean="0">
                <a:sym typeface="Wingdings" pitchFamily="2" charset="2"/>
              </a:rPr>
              <a:t>Increased productivity, size, pollution, information</a:t>
            </a:r>
          </a:p>
          <a:p>
            <a:endParaRPr lang="en-US" dirty="0" smtClean="0">
              <a:sym typeface="Wingdings" pitchFamily="2" charset="2"/>
            </a:endParaRPr>
          </a:p>
          <a:p>
            <a:r>
              <a:rPr lang="en-US" dirty="0" smtClean="0">
                <a:sym typeface="Wingdings" pitchFamily="2" charset="2"/>
              </a:rPr>
              <a:t>Too much?</a:t>
            </a:r>
            <a:endParaRPr lang="en-US" dirty="0"/>
          </a:p>
        </p:txBody>
      </p:sp>
      <p:pic>
        <p:nvPicPr>
          <p:cNvPr id="10242" name="Picture 2" descr="http://www.mtholyoke.edu/courses/rschwart/ind_rev/images/IR36GR21x1.jpg"/>
          <p:cNvPicPr>
            <a:picLocks noChangeAspect="1" noChangeArrowheads="1"/>
          </p:cNvPicPr>
          <p:nvPr/>
        </p:nvPicPr>
        <p:blipFill>
          <a:blip r:embed="rId2" cstate="print"/>
          <a:srcRect/>
          <a:stretch>
            <a:fillRect/>
          </a:stretch>
        </p:blipFill>
        <p:spPr bwMode="auto">
          <a:xfrm>
            <a:off x="4724400" y="1752600"/>
            <a:ext cx="4419600" cy="45720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IPAT Model of Impact</a:t>
            </a:r>
            <a:endParaRPr lang="en-US" dirty="0"/>
          </a:p>
        </p:txBody>
      </p:sp>
      <p:sp>
        <p:nvSpPr>
          <p:cNvPr id="5" name="Content Placeholder 4"/>
          <p:cNvSpPr>
            <a:spLocks noGrp="1"/>
          </p:cNvSpPr>
          <p:nvPr>
            <p:ph sz="quarter" idx="1"/>
          </p:nvPr>
        </p:nvSpPr>
        <p:spPr/>
        <p:txBody>
          <a:bodyPr/>
          <a:lstStyle/>
          <a:p>
            <a:r>
              <a:rPr lang="en-US" dirty="0" smtClean="0"/>
              <a:t>I = Impact</a:t>
            </a:r>
          </a:p>
          <a:p>
            <a:r>
              <a:rPr lang="en-US" dirty="0" smtClean="0"/>
              <a:t>P = Population (high in developing countries)</a:t>
            </a:r>
          </a:p>
          <a:p>
            <a:r>
              <a:rPr lang="en-US" dirty="0" smtClean="0"/>
              <a:t>A = Affluence (high in developed countries)</a:t>
            </a:r>
          </a:p>
          <a:p>
            <a:r>
              <a:rPr lang="en-US" dirty="0" smtClean="0"/>
              <a:t>T = Technology</a:t>
            </a:r>
          </a:p>
          <a:p>
            <a:endParaRPr lang="en-US" dirty="0" smtClean="0"/>
          </a:p>
          <a:p>
            <a:r>
              <a:rPr lang="en-US" b="1" u="sng" dirty="0" smtClean="0"/>
              <a:t>I = P x A x T</a:t>
            </a:r>
          </a:p>
          <a:p>
            <a:endParaRPr lang="en-US" dirty="0" smtClean="0"/>
          </a:p>
          <a:p>
            <a:r>
              <a:rPr lang="en-US" dirty="0" smtClean="0"/>
              <a:t>Developed Countries – a LOT of affluence, but also many environment-friendly options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Environment is in Bad Shape</a:t>
            </a:r>
            <a:endParaRPr lang="en-US" dirty="0"/>
          </a:p>
        </p:txBody>
      </p:sp>
      <p:sp>
        <p:nvSpPr>
          <p:cNvPr id="3" name="Content Placeholder 2"/>
          <p:cNvSpPr>
            <a:spLocks noGrp="1"/>
          </p:cNvSpPr>
          <p:nvPr>
            <p:ph sz="half" idx="1"/>
          </p:nvPr>
        </p:nvSpPr>
        <p:spPr>
          <a:xfrm>
            <a:off x="0" y="1219200"/>
            <a:ext cx="5334000" cy="5638800"/>
          </a:xfrm>
        </p:spPr>
        <p:txBody>
          <a:bodyPr>
            <a:normAutofit/>
          </a:bodyPr>
          <a:lstStyle/>
          <a:p>
            <a:r>
              <a:rPr lang="en-US" dirty="0" smtClean="0"/>
              <a:t>Non-renewable resources</a:t>
            </a:r>
          </a:p>
          <a:p>
            <a:endParaRPr lang="en-US" dirty="0" smtClean="0"/>
          </a:p>
          <a:p>
            <a:r>
              <a:rPr lang="en-US" dirty="0" smtClean="0"/>
              <a:t>Convenience of goods and services (instant)</a:t>
            </a:r>
          </a:p>
          <a:p>
            <a:endParaRPr lang="en-US" dirty="0" smtClean="0"/>
          </a:p>
          <a:p>
            <a:r>
              <a:rPr lang="en-US" b="1" u="sng" dirty="0" smtClean="0"/>
              <a:t>Laissez-Faire Capitalism</a:t>
            </a:r>
            <a:r>
              <a:rPr lang="en-US" dirty="0" smtClean="0"/>
              <a:t> </a:t>
            </a:r>
            <a:r>
              <a:rPr lang="en-US" dirty="0" smtClean="0"/>
              <a:t>– </a:t>
            </a:r>
            <a:r>
              <a:rPr lang="en-US" dirty="0" smtClean="0"/>
              <a:t>Unregulated consumerism</a:t>
            </a:r>
            <a:endParaRPr lang="en-US" dirty="0" smtClean="0"/>
          </a:p>
          <a:p>
            <a:endParaRPr lang="en-US" dirty="0" smtClean="0"/>
          </a:p>
          <a:p>
            <a:r>
              <a:rPr lang="en-US" b="1" u="sng" dirty="0" smtClean="0"/>
              <a:t>Gross Domestic Product </a:t>
            </a:r>
            <a:r>
              <a:rPr lang="en-US" dirty="0" smtClean="0"/>
              <a:t>– total amount of stuff your country buys</a:t>
            </a:r>
          </a:p>
          <a:p>
            <a:pPr lvl="1"/>
            <a:r>
              <a:rPr lang="en-US" dirty="0" smtClean="0"/>
              <a:t>More stuff = more successful</a:t>
            </a:r>
          </a:p>
          <a:p>
            <a:endParaRPr lang="en-US" dirty="0"/>
          </a:p>
        </p:txBody>
      </p:sp>
      <p:pic>
        <p:nvPicPr>
          <p:cNvPr id="29698" name="Picture 2" descr="http://yearof1989.files.wordpress.com/2012/01/capitalism11.jpg"/>
          <p:cNvPicPr>
            <a:picLocks noChangeAspect="1" noChangeArrowheads="1"/>
          </p:cNvPicPr>
          <p:nvPr/>
        </p:nvPicPr>
        <p:blipFill>
          <a:blip r:embed="rId2" cstate="print"/>
          <a:srcRect/>
          <a:stretch>
            <a:fillRect/>
          </a:stretch>
        </p:blipFill>
        <p:spPr bwMode="auto">
          <a:xfrm>
            <a:off x="5410200" y="1447800"/>
            <a:ext cx="3733800" cy="46482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Countries</a:t>
            </a:r>
            <a:endParaRPr lang="en-US" dirty="0"/>
          </a:p>
        </p:txBody>
      </p:sp>
      <p:sp>
        <p:nvSpPr>
          <p:cNvPr id="3" name="Content Placeholder 2"/>
          <p:cNvSpPr>
            <a:spLocks noGrp="1"/>
          </p:cNvSpPr>
          <p:nvPr>
            <p:ph sz="half" idx="1"/>
          </p:nvPr>
        </p:nvSpPr>
        <p:spPr>
          <a:xfrm>
            <a:off x="301752" y="3962400"/>
            <a:ext cx="8308848" cy="2743200"/>
          </a:xfrm>
        </p:spPr>
        <p:txBody>
          <a:bodyPr>
            <a:normAutofit fontScale="85000" lnSpcReduction="20000"/>
          </a:bodyPr>
          <a:lstStyle/>
          <a:p>
            <a:r>
              <a:rPr lang="en-US" b="1" u="sng" dirty="0" smtClean="0"/>
              <a:t>Developing Countries </a:t>
            </a:r>
            <a:r>
              <a:rPr lang="en-US" dirty="0" smtClean="0"/>
              <a:t>= third-world countries</a:t>
            </a:r>
          </a:p>
          <a:p>
            <a:endParaRPr lang="en-US" dirty="0" smtClean="0"/>
          </a:p>
          <a:p>
            <a:r>
              <a:rPr lang="en-US" dirty="0" smtClean="0"/>
              <a:t>Goal: to become capitalistic / successful</a:t>
            </a:r>
          </a:p>
          <a:p>
            <a:endParaRPr lang="en-US" dirty="0" smtClean="0"/>
          </a:p>
          <a:p>
            <a:r>
              <a:rPr lang="en-US" b="1" u="sng" dirty="0" smtClean="0"/>
              <a:t>World Bank </a:t>
            </a:r>
            <a:r>
              <a:rPr lang="en-US" dirty="0" smtClean="0"/>
              <a:t>– will give out low-interest for third world countries</a:t>
            </a:r>
          </a:p>
          <a:p>
            <a:pPr lvl="1"/>
            <a:r>
              <a:rPr lang="en-US" dirty="0" smtClean="0"/>
              <a:t>Goal : to end poverty</a:t>
            </a:r>
          </a:p>
          <a:p>
            <a:pPr lvl="1"/>
            <a:endParaRPr lang="en-US" dirty="0" smtClean="0"/>
          </a:p>
          <a:p>
            <a:r>
              <a:rPr lang="en-US" dirty="0" smtClean="0"/>
              <a:t>Consequences?</a:t>
            </a:r>
            <a:endParaRPr lang="en-US" dirty="0"/>
          </a:p>
        </p:txBody>
      </p:sp>
      <p:pic>
        <p:nvPicPr>
          <p:cNvPr id="28674" name="Picture 2" descr="http://blogs-images.forbes.com/evapereira/files/2011/01/Developed_and_developing_countries3.png"/>
          <p:cNvPicPr>
            <a:picLocks noChangeAspect="1" noChangeArrowheads="1"/>
          </p:cNvPicPr>
          <p:nvPr/>
        </p:nvPicPr>
        <p:blipFill>
          <a:blip r:embed="rId2" cstate="print"/>
          <a:srcRect/>
          <a:stretch>
            <a:fillRect/>
          </a:stretch>
        </p:blipFill>
        <p:spPr bwMode="auto">
          <a:xfrm>
            <a:off x="0" y="1143000"/>
            <a:ext cx="9144000" cy="2743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Lab 101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A History</a:t>
            </a:r>
            <a:endParaRPr lang="en-US" dirty="0"/>
          </a:p>
        </p:txBody>
      </p:sp>
      <p:sp>
        <p:nvSpPr>
          <p:cNvPr id="3" name="Content Placeholder 2"/>
          <p:cNvSpPr>
            <a:spLocks noGrp="1"/>
          </p:cNvSpPr>
          <p:nvPr>
            <p:ph sz="half" idx="1"/>
          </p:nvPr>
        </p:nvSpPr>
        <p:spPr>
          <a:xfrm>
            <a:off x="152400" y="1371600"/>
            <a:ext cx="4724400" cy="5257800"/>
          </a:xfrm>
        </p:spPr>
        <p:txBody>
          <a:bodyPr>
            <a:normAutofit lnSpcReduction="10000"/>
          </a:bodyPr>
          <a:lstStyle/>
          <a:p>
            <a:r>
              <a:rPr lang="en-US" dirty="0" smtClean="0"/>
              <a:t>Since 1940’s – China = industrial revolution</a:t>
            </a:r>
          </a:p>
          <a:p>
            <a:pPr lvl="1"/>
            <a:r>
              <a:rPr lang="en-US" dirty="0" smtClean="0"/>
              <a:t>Mao Zedong – Great Leap Forward</a:t>
            </a:r>
          </a:p>
          <a:p>
            <a:endParaRPr lang="en-US" dirty="0" smtClean="0"/>
          </a:p>
          <a:p>
            <a:r>
              <a:rPr lang="en-US" dirty="0" smtClean="0"/>
              <a:t>Second biggest power in world BUT…</a:t>
            </a:r>
          </a:p>
          <a:p>
            <a:endParaRPr lang="en-US" dirty="0" smtClean="0"/>
          </a:p>
          <a:p>
            <a:r>
              <a:rPr lang="en-US" dirty="0" smtClean="0"/>
              <a:t>Most polluted place on Earth</a:t>
            </a:r>
          </a:p>
          <a:p>
            <a:pPr lvl="1"/>
            <a:r>
              <a:rPr lang="en-US" dirty="0" smtClean="0"/>
              <a:t>Most energy = coal (dirty)</a:t>
            </a:r>
          </a:p>
          <a:p>
            <a:pPr lvl="1"/>
            <a:r>
              <a:rPr lang="en-US" dirty="0" smtClean="0"/>
              <a:t>Lax </a:t>
            </a:r>
            <a:r>
              <a:rPr lang="en-US" dirty="0" err="1" smtClean="0"/>
              <a:t>enviro</a:t>
            </a:r>
            <a:r>
              <a:rPr lang="en-US" dirty="0" smtClean="0"/>
              <a:t>. Regulations</a:t>
            </a:r>
          </a:p>
          <a:p>
            <a:pPr lvl="1"/>
            <a:endParaRPr lang="en-US" dirty="0" smtClean="0"/>
          </a:p>
          <a:p>
            <a:r>
              <a:rPr lang="en-US" dirty="0" smtClean="0"/>
              <a:t>Why? To make more money!</a:t>
            </a:r>
            <a:endParaRPr lang="en-US" dirty="0"/>
          </a:p>
        </p:txBody>
      </p:sp>
      <p:pic>
        <p:nvPicPr>
          <p:cNvPr id="27650" name="Picture 2" descr="http://t2.gstatic.com/images?q=tbn:ANd9GcTqDhvl7c0Wjw91UtBFsyph_pex_5dIISVfdHqqel_-dYCYVSrOFtETeVnw3w"/>
          <p:cNvPicPr>
            <a:picLocks noChangeAspect="1" noChangeArrowheads="1"/>
          </p:cNvPicPr>
          <p:nvPr/>
        </p:nvPicPr>
        <p:blipFill>
          <a:blip r:embed="rId2" cstate="print"/>
          <a:srcRect/>
          <a:stretch>
            <a:fillRect/>
          </a:stretch>
        </p:blipFill>
        <p:spPr bwMode="auto">
          <a:xfrm>
            <a:off x="4648200" y="4267200"/>
            <a:ext cx="4495800" cy="2362200"/>
          </a:xfrm>
          <a:prstGeom prst="rect">
            <a:avLst/>
          </a:prstGeom>
          <a:noFill/>
        </p:spPr>
      </p:pic>
      <p:pic>
        <p:nvPicPr>
          <p:cNvPr id="27652" name="Picture 4" descr="http://thomaspmbarnett.com/storage/pollution%20-%20china%20digital%20times.jpg?__SQUARESPACE_CACHEVERSION=1276093804692"/>
          <p:cNvPicPr>
            <a:picLocks noChangeAspect="1" noChangeArrowheads="1"/>
          </p:cNvPicPr>
          <p:nvPr/>
        </p:nvPicPr>
        <p:blipFill>
          <a:blip r:embed="rId3" cstate="print"/>
          <a:srcRect/>
          <a:stretch>
            <a:fillRect/>
          </a:stretch>
        </p:blipFill>
        <p:spPr bwMode="auto">
          <a:xfrm>
            <a:off x="4381500" y="1066800"/>
            <a:ext cx="4762500" cy="3124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Cont’d</a:t>
            </a:r>
            <a:endParaRPr lang="en-US" dirty="0"/>
          </a:p>
        </p:txBody>
      </p:sp>
      <p:sp>
        <p:nvSpPr>
          <p:cNvPr id="3" name="Content Placeholder 2"/>
          <p:cNvSpPr>
            <a:spLocks noGrp="1"/>
          </p:cNvSpPr>
          <p:nvPr>
            <p:ph sz="half" idx="1"/>
          </p:nvPr>
        </p:nvSpPr>
        <p:spPr>
          <a:xfrm>
            <a:off x="152400" y="1371600"/>
            <a:ext cx="4419600" cy="5257800"/>
          </a:xfrm>
        </p:spPr>
        <p:txBody>
          <a:bodyPr>
            <a:normAutofit/>
          </a:bodyPr>
          <a:lstStyle/>
          <a:p>
            <a:r>
              <a:rPr lang="en-US" b="1" u="sng" dirty="0" smtClean="0"/>
              <a:t>Point Source Pollution </a:t>
            </a:r>
            <a:r>
              <a:rPr lang="en-US" dirty="0" smtClean="0"/>
              <a:t>– pollution coming from ONE discernable source</a:t>
            </a:r>
          </a:p>
          <a:p>
            <a:pPr lvl="1"/>
            <a:r>
              <a:rPr lang="en-US" dirty="0" smtClean="0"/>
              <a:t>Ex. ONE factory</a:t>
            </a:r>
          </a:p>
          <a:p>
            <a:endParaRPr lang="en-US" dirty="0" smtClean="0"/>
          </a:p>
          <a:p>
            <a:r>
              <a:rPr lang="en-US" b="1" u="sng" dirty="0" smtClean="0"/>
              <a:t>Non-Point Source Pollution </a:t>
            </a:r>
            <a:r>
              <a:rPr lang="en-US" dirty="0" smtClean="0"/>
              <a:t>– pollution coming from various sources, not one particular epicenter.</a:t>
            </a:r>
          </a:p>
          <a:p>
            <a:pPr lvl="1"/>
            <a:r>
              <a:rPr lang="en-US" dirty="0" smtClean="0"/>
              <a:t>Ex. A city</a:t>
            </a:r>
            <a:endParaRPr lang="en-US" dirty="0"/>
          </a:p>
        </p:txBody>
      </p:sp>
      <p:pic>
        <p:nvPicPr>
          <p:cNvPr id="18434" name="Picture 2" descr="http://www.overbyte.org/images/non_point_source_pollution.jpg"/>
          <p:cNvPicPr>
            <a:picLocks noChangeAspect="1" noChangeArrowheads="1"/>
          </p:cNvPicPr>
          <p:nvPr/>
        </p:nvPicPr>
        <p:blipFill>
          <a:blip r:embed="rId2" cstate="print"/>
          <a:srcRect/>
          <a:stretch>
            <a:fillRect/>
          </a:stretch>
        </p:blipFill>
        <p:spPr bwMode="auto">
          <a:xfrm>
            <a:off x="4648200" y="3581400"/>
            <a:ext cx="4267200" cy="2857500"/>
          </a:xfrm>
          <a:prstGeom prst="rect">
            <a:avLst/>
          </a:prstGeom>
          <a:noFill/>
        </p:spPr>
      </p:pic>
      <p:pic>
        <p:nvPicPr>
          <p:cNvPr id="18436" name="Picture 4" descr="http://upload.wikimedia.org/wikipedia/commons/b/b9/AirPollutionSource.jpg"/>
          <p:cNvPicPr>
            <a:picLocks noChangeAspect="1" noChangeArrowheads="1"/>
          </p:cNvPicPr>
          <p:nvPr/>
        </p:nvPicPr>
        <p:blipFill>
          <a:blip r:embed="rId3" cstate="print"/>
          <a:srcRect/>
          <a:stretch>
            <a:fillRect/>
          </a:stretch>
        </p:blipFill>
        <p:spPr bwMode="auto">
          <a:xfrm>
            <a:off x="7239000" y="685800"/>
            <a:ext cx="1666875" cy="2847976"/>
          </a:xfrm>
          <a:prstGeom prst="rect">
            <a:avLst/>
          </a:prstGeom>
          <a:noFill/>
        </p:spPr>
      </p:pic>
      <p:pic>
        <p:nvPicPr>
          <p:cNvPr id="18438" name="Picture 6" descr="http://upload.wikimedia.org/wikipedia/commons/thumb/3/3c/Qantas_b747_over_houses_arp.jpg/220px-Qantas_b747_over_houses_arp.jpg"/>
          <p:cNvPicPr>
            <a:picLocks noChangeAspect="1" noChangeArrowheads="1"/>
          </p:cNvPicPr>
          <p:nvPr/>
        </p:nvPicPr>
        <p:blipFill>
          <a:blip r:embed="rId4" cstate="print"/>
          <a:srcRect/>
          <a:stretch>
            <a:fillRect/>
          </a:stretch>
        </p:blipFill>
        <p:spPr bwMode="auto">
          <a:xfrm>
            <a:off x="4419600" y="1143000"/>
            <a:ext cx="2667000" cy="233362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Something Old…Something New…</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Tragedy of the Commons</a:t>
            </a:r>
            <a:endParaRPr lang="en-US" dirty="0"/>
          </a:p>
        </p:txBody>
      </p:sp>
      <p:sp>
        <p:nvSpPr>
          <p:cNvPr id="3" name="Content Placeholder 2"/>
          <p:cNvSpPr>
            <a:spLocks noGrp="1"/>
          </p:cNvSpPr>
          <p:nvPr>
            <p:ph sz="half" idx="1"/>
          </p:nvPr>
        </p:nvSpPr>
        <p:spPr>
          <a:xfrm>
            <a:off x="0" y="1295400"/>
            <a:ext cx="5181600" cy="5562600"/>
          </a:xfrm>
        </p:spPr>
        <p:txBody>
          <a:bodyPr>
            <a:normAutofit lnSpcReduction="10000"/>
          </a:bodyPr>
          <a:lstStyle/>
          <a:p>
            <a:r>
              <a:rPr lang="en-US" b="1" u="sng" dirty="0" smtClean="0"/>
              <a:t>Commons</a:t>
            </a:r>
            <a:r>
              <a:rPr lang="en-US" dirty="0" smtClean="0"/>
              <a:t> = water, air, animals and minerals (i.e. things of monetary “value”)</a:t>
            </a:r>
          </a:p>
          <a:p>
            <a:endParaRPr lang="en-US" dirty="0" smtClean="0"/>
          </a:p>
          <a:p>
            <a:r>
              <a:rPr lang="en-US" dirty="0" smtClean="0"/>
              <a:t>Short term profits &gt; long term profits</a:t>
            </a:r>
          </a:p>
          <a:p>
            <a:pPr lvl="1"/>
            <a:r>
              <a:rPr lang="en-US" dirty="0" smtClean="0"/>
              <a:t>Economy = short-term, Environment = long-term</a:t>
            </a:r>
          </a:p>
          <a:p>
            <a:endParaRPr lang="en-US" dirty="0" smtClean="0"/>
          </a:p>
          <a:p>
            <a:r>
              <a:rPr lang="en-US" dirty="0" smtClean="0"/>
              <a:t>Commons not created equal</a:t>
            </a:r>
          </a:p>
          <a:p>
            <a:pPr lvl="1"/>
            <a:r>
              <a:rPr lang="en-US" dirty="0" smtClean="0"/>
              <a:t>Commons owned by diff. people/nations (diff. rules and </a:t>
            </a:r>
            <a:r>
              <a:rPr lang="en-US" dirty="0" err="1" smtClean="0"/>
              <a:t>regs</a:t>
            </a:r>
            <a:r>
              <a:rPr lang="en-US" dirty="0" smtClean="0"/>
              <a:t>)</a:t>
            </a:r>
          </a:p>
          <a:p>
            <a:pPr lvl="1"/>
            <a:r>
              <a:rPr lang="en-US" dirty="0" smtClean="0"/>
              <a:t>Land, lakes easier to regulate than air, oceans </a:t>
            </a:r>
          </a:p>
          <a:p>
            <a:pPr lvl="1"/>
            <a:endParaRPr lang="en-US" dirty="0"/>
          </a:p>
        </p:txBody>
      </p:sp>
      <p:pic>
        <p:nvPicPr>
          <p:cNvPr id="22530" name="Picture 2" descr="http://media.economist.com/sites/default/files/cf_images/20080802/D3108FN0.jpg"/>
          <p:cNvPicPr>
            <a:picLocks noChangeAspect="1" noChangeArrowheads="1"/>
          </p:cNvPicPr>
          <p:nvPr/>
        </p:nvPicPr>
        <p:blipFill>
          <a:blip r:embed="rId2" cstate="print"/>
          <a:srcRect/>
          <a:stretch>
            <a:fillRect/>
          </a:stretch>
        </p:blipFill>
        <p:spPr bwMode="auto">
          <a:xfrm>
            <a:off x="5029200" y="1752600"/>
            <a:ext cx="3810000" cy="4648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4400" cy="758952"/>
          </a:xfrm>
        </p:spPr>
        <p:txBody>
          <a:bodyPr/>
          <a:lstStyle/>
          <a:p>
            <a:r>
              <a:rPr lang="en-US" dirty="0" smtClean="0"/>
              <a:t>T of C Explained: Cows Grazing</a:t>
            </a:r>
            <a:endParaRPr lang="en-US" dirty="0"/>
          </a:p>
        </p:txBody>
      </p:sp>
      <p:sp>
        <p:nvSpPr>
          <p:cNvPr id="3" name="Content Placeholder 2"/>
          <p:cNvSpPr>
            <a:spLocks noGrp="1"/>
          </p:cNvSpPr>
          <p:nvPr>
            <p:ph sz="half" idx="1"/>
          </p:nvPr>
        </p:nvSpPr>
        <p:spPr>
          <a:xfrm>
            <a:off x="152400" y="1371600"/>
            <a:ext cx="4876800" cy="5181600"/>
          </a:xfrm>
        </p:spPr>
        <p:txBody>
          <a:bodyPr>
            <a:normAutofit/>
          </a:bodyPr>
          <a:lstStyle/>
          <a:p>
            <a:r>
              <a:rPr lang="en-US" dirty="0" smtClean="0"/>
              <a:t>Dilemma 1: shared land, grazing cows owned by different farmers</a:t>
            </a:r>
          </a:p>
          <a:p>
            <a:pPr lvl="1"/>
            <a:r>
              <a:rPr lang="en-US" dirty="0" smtClean="0"/>
              <a:t>Goal: graze the most (most $ - short term)</a:t>
            </a:r>
          </a:p>
          <a:p>
            <a:pPr lvl="1"/>
            <a:r>
              <a:rPr lang="en-US" dirty="0" smtClean="0"/>
              <a:t>Problem: overgrazing (long-term)</a:t>
            </a:r>
          </a:p>
          <a:p>
            <a:pPr lvl="1"/>
            <a:endParaRPr lang="en-US" dirty="0" smtClean="0"/>
          </a:p>
          <a:p>
            <a:r>
              <a:rPr lang="en-US" dirty="0" smtClean="0"/>
              <a:t>Dilemma 2: </a:t>
            </a:r>
            <a:r>
              <a:rPr lang="en-US" dirty="0" err="1" smtClean="0"/>
              <a:t>gov’t</a:t>
            </a:r>
            <a:r>
              <a:rPr lang="en-US" dirty="0" smtClean="0"/>
              <a:t> control of land</a:t>
            </a:r>
          </a:p>
          <a:p>
            <a:pPr lvl="1"/>
            <a:r>
              <a:rPr lang="en-US" dirty="0" smtClean="0"/>
              <a:t>Goal: prevent overgrazing</a:t>
            </a:r>
          </a:p>
          <a:p>
            <a:pPr lvl="1"/>
            <a:r>
              <a:rPr lang="en-US" dirty="0" smtClean="0"/>
              <a:t>Problem: abuse power, why control “commons?”, outsider</a:t>
            </a:r>
            <a:endParaRPr lang="en-US" dirty="0"/>
          </a:p>
        </p:txBody>
      </p:sp>
      <p:pic>
        <p:nvPicPr>
          <p:cNvPr id="56322" name="Picture 2" descr="http://www.shangri-la-river-expeditions.com/wchinaeco/overgrazing.jpg"/>
          <p:cNvPicPr>
            <a:picLocks noChangeAspect="1" noChangeArrowheads="1"/>
          </p:cNvPicPr>
          <p:nvPr/>
        </p:nvPicPr>
        <p:blipFill>
          <a:blip r:embed="rId2" cstate="print"/>
          <a:srcRect/>
          <a:stretch>
            <a:fillRect/>
          </a:stretch>
        </p:blipFill>
        <p:spPr bwMode="auto">
          <a:xfrm>
            <a:off x="4648200" y="1219200"/>
            <a:ext cx="4267200" cy="52578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Aral Sea</a:t>
            </a:r>
            <a:endParaRPr lang="en-US" dirty="0"/>
          </a:p>
        </p:txBody>
      </p:sp>
      <p:sp>
        <p:nvSpPr>
          <p:cNvPr id="3" name="Content Placeholder 2"/>
          <p:cNvSpPr>
            <a:spLocks noGrp="1"/>
          </p:cNvSpPr>
          <p:nvPr>
            <p:ph sz="half" idx="1"/>
          </p:nvPr>
        </p:nvSpPr>
        <p:spPr>
          <a:xfrm>
            <a:off x="301752" y="1371600"/>
            <a:ext cx="4346448" cy="5181600"/>
          </a:xfrm>
        </p:spPr>
        <p:txBody>
          <a:bodyPr/>
          <a:lstStyle/>
          <a:p>
            <a:r>
              <a:rPr lang="en-US" dirty="0" smtClean="0"/>
              <a:t>Soviet irrigation (1960s) </a:t>
            </a:r>
            <a:r>
              <a:rPr lang="en-US" dirty="0" smtClean="0">
                <a:sym typeface="Wingdings" pitchFamily="2" charset="2"/>
              </a:rPr>
              <a:t> aqueducts from sea.</a:t>
            </a:r>
          </a:p>
          <a:p>
            <a:endParaRPr lang="en-US" dirty="0" smtClean="0">
              <a:sym typeface="Wingdings" pitchFamily="2" charset="2"/>
            </a:endParaRPr>
          </a:p>
          <a:p>
            <a:r>
              <a:rPr lang="en-US" dirty="0" smtClean="0">
                <a:sym typeface="Wingdings" pitchFamily="2" charset="2"/>
              </a:rPr>
              <a:t>Overuse = depletion of Aral Sea</a:t>
            </a:r>
          </a:p>
          <a:p>
            <a:endParaRPr lang="en-US" dirty="0" smtClean="0">
              <a:sym typeface="Wingdings" pitchFamily="2" charset="2"/>
            </a:endParaRPr>
          </a:p>
          <a:p>
            <a:r>
              <a:rPr lang="en-US" dirty="0" smtClean="0">
                <a:sym typeface="Wingdings" pitchFamily="2" charset="2"/>
              </a:rPr>
              <a:t>Environmental Effects?</a:t>
            </a:r>
          </a:p>
          <a:p>
            <a:pPr lvl="1"/>
            <a:r>
              <a:rPr lang="en-US" dirty="0" smtClean="0">
                <a:sym typeface="Wingdings" pitchFamily="2" charset="2"/>
              </a:rPr>
              <a:t>Health</a:t>
            </a:r>
          </a:p>
          <a:p>
            <a:pPr lvl="1"/>
            <a:r>
              <a:rPr lang="en-US" dirty="0" smtClean="0">
                <a:sym typeface="Wingdings" pitchFamily="2" charset="2"/>
              </a:rPr>
              <a:t>Wildlife</a:t>
            </a:r>
          </a:p>
          <a:p>
            <a:pPr lvl="1"/>
            <a:r>
              <a:rPr lang="en-US" dirty="0" smtClean="0">
                <a:sym typeface="Wingdings" pitchFamily="2" charset="2"/>
              </a:rPr>
              <a:t>Toxicity</a:t>
            </a:r>
          </a:p>
          <a:p>
            <a:pPr lvl="1"/>
            <a:r>
              <a:rPr lang="en-US" dirty="0" smtClean="0">
                <a:sym typeface="Wingdings" pitchFamily="2" charset="2"/>
              </a:rPr>
              <a:t>Economic Problems</a:t>
            </a:r>
          </a:p>
          <a:p>
            <a:endParaRPr lang="en-US" dirty="0" smtClean="0">
              <a:sym typeface="Wingdings" pitchFamily="2" charset="2"/>
            </a:endParaRPr>
          </a:p>
          <a:p>
            <a:endParaRPr lang="en-US" dirty="0"/>
          </a:p>
        </p:txBody>
      </p:sp>
      <p:pic>
        <p:nvPicPr>
          <p:cNvPr id="7" name="Content Placeholder 6" descr="Aral Sea (APES).gif"/>
          <p:cNvPicPr>
            <a:picLocks noGrp="1" noChangeAspect="1"/>
          </p:cNvPicPr>
          <p:nvPr>
            <p:ph sz="half" idx="2"/>
          </p:nvPr>
        </p:nvPicPr>
        <p:blipFill>
          <a:blip r:embed="rId2" cstate="print"/>
          <a:stretch>
            <a:fillRect/>
          </a:stretch>
        </p:blipFill>
        <p:spPr>
          <a:xfrm>
            <a:off x="4800600" y="1371600"/>
            <a:ext cx="4191000" cy="51054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Part 1</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Sustainability</a:t>
            </a:r>
          </a:p>
          <a:p>
            <a:r>
              <a:rPr lang="en-US" dirty="0" smtClean="0"/>
              <a:t>Stewardship</a:t>
            </a:r>
          </a:p>
          <a:p>
            <a:endParaRPr lang="en-US" dirty="0" smtClean="0"/>
          </a:p>
          <a:p>
            <a:r>
              <a:rPr lang="en-US" dirty="0" smtClean="0"/>
              <a:t>Positive Feedback</a:t>
            </a:r>
          </a:p>
          <a:p>
            <a:r>
              <a:rPr lang="en-US" dirty="0" smtClean="0"/>
              <a:t>Negative Feedback</a:t>
            </a:r>
          </a:p>
          <a:p>
            <a:endParaRPr lang="en-US" dirty="0" smtClean="0"/>
          </a:p>
          <a:p>
            <a:r>
              <a:rPr lang="en-US" dirty="0" smtClean="0"/>
              <a:t>Point Source Pollution</a:t>
            </a:r>
          </a:p>
          <a:p>
            <a:r>
              <a:rPr lang="en-US" dirty="0" smtClean="0"/>
              <a:t>Non-Point Source Pollution</a:t>
            </a:r>
          </a:p>
          <a:p>
            <a:endParaRPr lang="en-US" dirty="0" smtClean="0"/>
          </a:p>
          <a:p>
            <a:r>
              <a:rPr lang="en-US" dirty="0" smtClean="0"/>
              <a:t>Inherent Value</a:t>
            </a:r>
          </a:p>
          <a:p>
            <a:r>
              <a:rPr lang="en-US" dirty="0" smtClean="0"/>
              <a:t>Instrumental Value</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Part 2</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Developed Countries </a:t>
            </a:r>
            <a:r>
              <a:rPr lang="en-US" dirty="0" smtClean="0">
                <a:sym typeface="Wingdings" pitchFamily="2" charset="2"/>
              </a:rPr>
              <a:t> World Bank</a:t>
            </a:r>
          </a:p>
          <a:p>
            <a:endParaRPr lang="en-US" dirty="0" smtClean="0">
              <a:sym typeface="Wingdings" pitchFamily="2" charset="2"/>
            </a:endParaRPr>
          </a:p>
          <a:p>
            <a:r>
              <a:rPr lang="en-US" dirty="0" smtClean="0">
                <a:sym typeface="Wingdings" pitchFamily="2" charset="2"/>
              </a:rPr>
              <a:t>Capitalism (Laissez-Faire) and environmental effects</a:t>
            </a:r>
          </a:p>
          <a:p>
            <a:endParaRPr lang="en-US" dirty="0" smtClean="0">
              <a:sym typeface="Wingdings" pitchFamily="2" charset="2"/>
            </a:endParaRPr>
          </a:p>
          <a:p>
            <a:r>
              <a:rPr lang="en-US" dirty="0" smtClean="0">
                <a:sym typeface="Wingdings" pitchFamily="2" charset="2"/>
              </a:rPr>
              <a:t>Hunters/Gatherers  Agriculture  Industrial</a:t>
            </a:r>
          </a:p>
          <a:p>
            <a:endParaRPr lang="en-US" dirty="0" smtClean="0">
              <a:sym typeface="Wingdings" pitchFamily="2" charset="2"/>
            </a:endParaRPr>
          </a:p>
          <a:p>
            <a:r>
              <a:rPr lang="en-US" dirty="0" smtClean="0"/>
              <a:t>John Muir and Sierra Club (Preservation of environment)</a:t>
            </a:r>
          </a:p>
          <a:p>
            <a:endParaRPr lang="en-US" dirty="0" smtClean="0"/>
          </a:p>
          <a:p>
            <a:r>
              <a:rPr lang="en-US" dirty="0" smtClean="0"/>
              <a:t>Internal vs. External Costs…Supply and Demand</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Multiplying and Dividing with Sci. Notation</a:t>
            </a:r>
            <a:endParaRPr lang="en-US" dirty="0"/>
          </a:p>
        </p:txBody>
      </p:sp>
      <p:sp>
        <p:nvSpPr>
          <p:cNvPr id="5" name="Content Placeholder 4"/>
          <p:cNvSpPr>
            <a:spLocks noGrp="1"/>
          </p:cNvSpPr>
          <p:nvPr>
            <p:ph sz="quarter" idx="1"/>
          </p:nvPr>
        </p:nvSpPr>
        <p:spPr/>
        <p:txBody>
          <a:bodyPr/>
          <a:lstStyle/>
          <a:p>
            <a:pPr>
              <a:buNone/>
            </a:pPr>
            <a:r>
              <a:rPr lang="pt-BR" dirty="0" smtClean="0"/>
              <a:t>To Multiply </a:t>
            </a:r>
            <a:r>
              <a:rPr lang="pt-BR" dirty="0" smtClean="0">
                <a:sym typeface="Wingdings" pitchFamily="2" charset="2"/>
              </a:rPr>
              <a:t> ADD exponents</a:t>
            </a:r>
            <a:endParaRPr lang="pt-BR" dirty="0" smtClean="0"/>
          </a:p>
          <a:p>
            <a:r>
              <a:rPr lang="pt-BR" dirty="0" smtClean="0"/>
              <a:t>(</a:t>
            </a:r>
            <a:r>
              <a:rPr lang="pt-BR" i="1" dirty="0" smtClean="0"/>
              <a:t>n</a:t>
            </a:r>
            <a:r>
              <a:rPr lang="pt-BR" dirty="0" smtClean="0"/>
              <a:t> x 10</a:t>
            </a:r>
            <a:r>
              <a:rPr lang="pt-BR" i="1" baseline="30000" dirty="0" smtClean="0"/>
              <a:t>a</a:t>
            </a:r>
            <a:r>
              <a:rPr lang="pt-BR" dirty="0" smtClean="0"/>
              <a:t>) • (</a:t>
            </a:r>
            <a:r>
              <a:rPr lang="pt-BR" i="1" dirty="0" smtClean="0"/>
              <a:t>m</a:t>
            </a:r>
            <a:r>
              <a:rPr lang="pt-BR" dirty="0" smtClean="0"/>
              <a:t> x 10</a:t>
            </a:r>
            <a:r>
              <a:rPr lang="pt-BR" i="1" baseline="30000" dirty="0" smtClean="0"/>
              <a:t>b</a:t>
            </a:r>
            <a:r>
              <a:rPr lang="pt-BR" dirty="0" smtClean="0"/>
              <a:t>) = (</a:t>
            </a:r>
            <a:r>
              <a:rPr lang="pt-BR" i="1" dirty="0" smtClean="0"/>
              <a:t>n</a:t>
            </a:r>
            <a:r>
              <a:rPr lang="pt-BR" dirty="0" smtClean="0"/>
              <a:t> · </a:t>
            </a:r>
            <a:r>
              <a:rPr lang="pt-BR" i="1" dirty="0" smtClean="0"/>
              <a:t>m</a:t>
            </a:r>
            <a:r>
              <a:rPr lang="pt-BR" dirty="0" smtClean="0"/>
              <a:t>) x 10</a:t>
            </a:r>
            <a:r>
              <a:rPr lang="pt-BR" i="1" baseline="30000" dirty="0" smtClean="0"/>
              <a:t>a</a:t>
            </a:r>
            <a:r>
              <a:rPr lang="pt-BR" baseline="30000" dirty="0" smtClean="0"/>
              <a:t>+</a:t>
            </a:r>
            <a:r>
              <a:rPr lang="pt-BR" i="1" baseline="30000" dirty="0" smtClean="0"/>
              <a:t>b</a:t>
            </a:r>
            <a:r>
              <a:rPr lang="pt-BR" dirty="0" smtClean="0"/>
              <a:t> </a:t>
            </a:r>
          </a:p>
          <a:p>
            <a:endParaRPr lang="pt-BR" b="1" dirty="0" smtClean="0"/>
          </a:p>
          <a:p>
            <a:r>
              <a:rPr lang="pt-BR" dirty="0" smtClean="0"/>
              <a:t>Ex. (5.0 x</a:t>
            </a:r>
            <a:r>
              <a:rPr lang="pt-BR" u="sng" dirty="0" smtClean="0"/>
              <a:t>10</a:t>
            </a:r>
            <a:r>
              <a:rPr lang="pt-BR" b="1" u="sng" baseline="30000" dirty="0" smtClean="0">
                <a:solidFill>
                  <a:srgbClr val="00B050"/>
                </a:solidFill>
              </a:rPr>
              <a:t>4</a:t>
            </a:r>
            <a:r>
              <a:rPr lang="pt-BR" dirty="0" smtClean="0"/>
              <a:t>) • (2.5 x</a:t>
            </a:r>
            <a:r>
              <a:rPr lang="pt-BR" u="sng" dirty="0" smtClean="0"/>
              <a:t>10</a:t>
            </a:r>
            <a:r>
              <a:rPr lang="pt-BR" b="1" u="sng" baseline="30000" dirty="0" smtClean="0">
                <a:solidFill>
                  <a:srgbClr val="00B050"/>
                </a:solidFill>
              </a:rPr>
              <a:t>3</a:t>
            </a:r>
            <a:r>
              <a:rPr lang="pt-BR" dirty="0" smtClean="0"/>
              <a:t> ) = </a:t>
            </a:r>
            <a:r>
              <a:rPr lang="pt-BR" b="1" dirty="0" smtClean="0">
                <a:solidFill>
                  <a:srgbClr val="FF0000"/>
                </a:solidFill>
              </a:rPr>
              <a:t>12</a:t>
            </a:r>
            <a:r>
              <a:rPr lang="pt-BR" dirty="0" smtClean="0"/>
              <a:t> x</a:t>
            </a:r>
            <a:r>
              <a:rPr lang="pt-BR" u="sng" dirty="0" smtClean="0"/>
              <a:t>10</a:t>
            </a:r>
            <a:r>
              <a:rPr lang="pt-BR" b="1" u="sng" baseline="30000" dirty="0" smtClean="0">
                <a:solidFill>
                  <a:srgbClr val="00B050"/>
                </a:solidFill>
              </a:rPr>
              <a:t>7</a:t>
            </a:r>
            <a:r>
              <a:rPr lang="pt-BR" b="1" dirty="0" smtClean="0">
                <a:solidFill>
                  <a:srgbClr val="00B050"/>
                </a:solidFill>
              </a:rPr>
              <a:t> </a:t>
            </a:r>
            <a:r>
              <a:rPr lang="pt-BR" dirty="0" smtClean="0">
                <a:sym typeface="Wingdings" pitchFamily="2" charset="2"/>
              </a:rPr>
              <a:t></a:t>
            </a:r>
            <a:r>
              <a:rPr lang="pt-BR" dirty="0" smtClean="0"/>
              <a:t> 1.2 x10</a:t>
            </a:r>
            <a:r>
              <a:rPr lang="pt-BR" baseline="30000" dirty="0" smtClean="0"/>
              <a:t>8</a:t>
            </a:r>
            <a:r>
              <a:rPr lang="pt-BR" b="1" dirty="0" smtClean="0"/>
              <a:t/>
            </a:r>
            <a:br>
              <a:rPr lang="pt-BR" b="1" dirty="0" smtClean="0"/>
            </a:br>
            <a:endParaRPr lang="pt-BR" dirty="0" smtClean="0"/>
          </a:p>
          <a:p>
            <a:pPr>
              <a:buNone/>
            </a:pPr>
            <a:r>
              <a:rPr lang="en-US" dirty="0" smtClean="0"/>
              <a:t>To Divide </a:t>
            </a:r>
            <a:r>
              <a:rPr lang="en-US" dirty="0" smtClean="0">
                <a:sym typeface="Wingdings" pitchFamily="2" charset="2"/>
              </a:rPr>
              <a:t> SUBTRACT exponents</a:t>
            </a:r>
            <a:endParaRPr lang="en-US" dirty="0" smtClean="0"/>
          </a:p>
          <a:p>
            <a:r>
              <a:rPr lang="en-US" dirty="0" smtClean="0"/>
              <a:t>(n x 10</a:t>
            </a:r>
            <a:r>
              <a:rPr lang="en-US" baseline="30000" dirty="0" smtClean="0"/>
              <a:t>a</a:t>
            </a:r>
            <a:r>
              <a:rPr lang="en-US" dirty="0" smtClean="0"/>
              <a:t>)  ÷ (m x 10</a:t>
            </a:r>
            <a:r>
              <a:rPr lang="en-US" baseline="30000" dirty="0" smtClean="0"/>
              <a:t>b</a:t>
            </a:r>
            <a:r>
              <a:rPr lang="en-US" dirty="0" smtClean="0"/>
              <a:t>) = (n ÷ m) x 10</a:t>
            </a:r>
            <a:r>
              <a:rPr lang="en-US" baseline="30000" dirty="0" smtClean="0"/>
              <a:t>a-b</a:t>
            </a:r>
          </a:p>
          <a:p>
            <a:endParaRPr lang="en-US" baseline="30000" dirty="0" smtClean="0"/>
          </a:p>
          <a:p>
            <a:r>
              <a:rPr lang="en-US" dirty="0" smtClean="0"/>
              <a:t>Ex. (6.2 x</a:t>
            </a:r>
            <a:r>
              <a:rPr lang="en-US" u="sng" dirty="0" smtClean="0"/>
              <a:t>10</a:t>
            </a:r>
            <a:r>
              <a:rPr lang="en-US" b="1" u="sng" baseline="30000" dirty="0" smtClean="0">
                <a:solidFill>
                  <a:srgbClr val="00B050"/>
                </a:solidFill>
              </a:rPr>
              <a:t>5</a:t>
            </a:r>
            <a:r>
              <a:rPr lang="en-US" dirty="0" smtClean="0"/>
              <a:t>) ÷ (3.1 x</a:t>
            </a:r>
            <a:r>
              <a:rPr lang="en-US" u="sng" dirty="0" smtClean="0"/>
              <a:t>10</a:t>
            </a:r>
            <a:r>
              <a:rPr lang="en-US" b="1" u="sng" baseline="30000" dirty="0" smtClean="0">
                <a:solidFill>
                  <a:srgbClr val="00B050"/>
                </a:solidFill>
              </a:rPr>
              <a:t>2</a:t>
            </a:r>
            <a:r>
              <a:rPr lang="en-US" dirty="0" smtClean="0"/>
              <a:t>) = 2.0 x</a:t>
            </a:r>
            <a:r>
              <a:rPr lang="en-US" u="sng" dirty="0" smtClean="0"/>
              <a:t>10</a:t>
            </a:r>
            <a:r>
              <a:rPr lang="en-US" b="1" u="sng" baseline="30000" dirty="0" smtClean="0">
                <a:solidFill>
                  <a:srgbClr val="00B050"/>
                </a:solidFill>
              </a:rPr>
              <a:t>3</a:t>
            </a:r>
            <a:endParaRPr lang="en-US" b="1" u="sng" baseline="30000" dirty="0">
              <a:solidFill>
                <a:srgbClr val="00B05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Scientific Method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b="1" u="sng" dirty="0" smtClean="0"/>
              <a:t>Hypothesis</a:t>
            </a:r>
            <a:r>
              <a:rPr lang="en-US" dirty="0" smtClean="0"/>
              <a:t> – possible explanation of phenomena</a:t>
            </a:r>
          </a:p>
          <a:p>
            <a:endParaRPr lang="en-US" dirty="0" smtClean="0"/>
          </a:p>
          <a:p>
            <a:r>
              <a:rPr lang="en-US" b="1" u="sng" dirty="0" smtClean="0"/>
              <a:t>Multiple</a:t>
            </a:r>
            <a:r>
              <a:rPr lang="en-US" dirty="0" smtClean="0"/>
              <a:t> </a:t>
            </a:r>
            <a:r>
              <a:rPr lang="en-US" b="1" u="sng" dirty="0" smtClean="0"/>
              <a:t>Trials</a:t>
            </a:r>
            <a:r>
              <a:rPr lang="en-US" dirty="0" smtClean="0"/>
              <a:t> = ensures precision (and accuracy)</a:t>
            </a:r>
          </a:p>
          <a:p>
            <a:endParaRPr lang="en-US" dirty="0" smtClean="0"/>
          </a:p>
          <a:p>
            <a:r>
              <a:rPr lang="en-US" b="1" u="sng" dirty="0" smtClean="0"/>
              <a:t>Control</a:t>
            </a:r>
            <a:r>
              <a:rPr lang="en-US" dirty="0" smtClean="0"/>
              <a:t> – the constant (what you are comparing your experiment to)</a:t>
            </a:r>
          </a:p>
          <a:p>
            <a:endParaRPr lang="en-US" dirty="0" smtClean="0"/>
          </a:p>
          <a:p>
            <a:r>
              <a:rPr lang="en-US" b="1" u="sng" dirty="0" smtClean="0"/>
              <a:t>Independent</a:t>
            </a:r>
            <a:r>
              <a:rPr lang="en-US" dirty="0" smtClean="0"/>
              <a:t> </a:t>
            </a:r>
            <a:r>
              <a:rPr lang="en-US" b="1" u="sng" dirty="0" smtClean="0"/>
              <a:t>Variable</a:t>
            </a:r>
            <a:r>
              <a:rPr lang="en-US" dirty="0" smtClean="0"/>
              <a:t> – the thing the scientist is changing</a:t>
            </a:r>
          </a:p>
          <a:p>
            <a:endParaRPr lang="en-US" dirty="0" smtClean="0"/>
          </a:p>
          <a:p>
            <a:r>
              <a:rPr lang="en-US" b="1" u="sng" dirty="0" smtClean="0"/>
              <a:t>Dependent</a:t>
            </a:r>
            <a:r>
              <a:rPr lang="en-US" dirty="0" smtClean="0"/>
              <a:t> </a:t>
            </a:r>
            <a:r>
              <a:rPr lang="en-US" b="1" u="sng" dirty="0" smtClean="0"/>
              <a:t>Variable</a:t>
            </a:r>
            <a:r>
              <a:rPr lang="en-US" dirty="0" smtClean="0"/>
              <a:t> – “what are we trying to find?”</a:t>
            </a:r>
          </a:p>
          <a:p>
            <a:endParaRPr lang="en-US" dirty="0" smtClean="0"/>
          </a:p>
          <a:p>
            <a:r>
              <a:rPr lang="en-US" b="1" u="sng" dirty="0" smtClean="0"/>
              <a:t>Theory</a:t>
            </a:r>
            <a:r>
              <a:rPr lang="en-US" dirty="0" smtClean="0"/>
              <a:t> (proven via testing) vs. </a:t>
            </a:r>
            <a:r>
              <a:rPr lang="en-US" b="1" u="sng" dirty="0" smtClean="0"/>
              <a:t>Law</a:t>
            </a:r>
            <a:r>
              <a:rPr lang="en-US" dirty="0" smtClean="0"/>
              <a:t> (exists)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smtClean="0"/>
              <a:t>When Doing Labs</a:t>
            </a:r>
          </a:p>
        </p:txBody>
      </p:sp>
      <p:sp>
        <p:nvSpPr>
          <p:cNvPr id="3" name="Content Placeholder 2"/>
          <p:cNvSpPr>
            <a:spLocks noGrp="1"/>
          </p:cNvSpPr>
          <p:nvPr>
            <p:ph sz="quarter" idx="1"/>
          </p:nvPr>
        </p:nvSpPr>
        <p:spPr/>
        <p:txBody>
          <a:bodyPr rtlCol="0">
            <a:normAutofit/>
          </a:bodyPr>
          <a:lstStyle/>
          <a:p>
            <a:pPr fontAlgn="auto">
              <a:spcAft>
                <a:spcPts val="0"/>
              </a:spcAft>
              <a:buFont typeface="Arial" pitchFamily="34" charset="0"/>
              <a:buChar char="•"/>
              <a:defRPr/>
            </a:pPr>
            <a:r>
              <a:rPr lang="en-US" dirty="0" smtClean="0"/>
              <a:t>Use the </a:t>
            </a:r>
            <a:r>
              <a:rPr lang="en-US" b="1" u="sng" dirty="0" smtClean="0"/>
              <a:t>Scientific Method </a:t>
            </a:r>
            <a:r>
              <a:rPr lang="en-US" dirty="0" smtClean="0"/>
              <a:t>– accepted method for scientists to explain how things work</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Steps:</a:t>
            </a:r>
          </a:p>
          <a:p>
            <a:pPr fontAlgn="auto">
              <a:spcAft>
                <a:spcPts val="0"/>
              </a:spcAft>
              <a:buFont typeface="Arial" pitchFamily="34" charset="0"/>
              <a:buChar char="•"/>
              <a:defRPr/>
            </a:pPr>
            <a:endParaRPr lang="en-US" dirty="0" smtClean="0"/>
          </a:p>
          <a:p>
            <a:pPr marL="514350" indent="-514350" fontAlgn="auto">
              <a:spcAft>
                <a:spcPts val="0"/>
              </a:spcAft>
              <a:buFont typeface="+mj-lt"/>
              <a:buAutoNum type="arabicPeriod"/>
              <a:defRPr/>
            </a:pPr>
            <a:r>
              <a:rPr lang="en-US" dirty="0" smtClean="0"/>
              <a:t>State Problem and Collect Data</a:t>
            </a:r>
          </a:p>
          <a:p>
            <a:pPr marL="514350" indent="-514350" fontAlgn="auto">
              <a:spcAft>
                <a:spcPts val="0"/>
              </a:spcAft>
              <a:buFont typeface="+mj-lt"/>
              <a:buAutoNum type="arabicPeriod"/>
              <a:defRPr/>
            </a:pPr>
            <a:r>
              <a:rPr lang="en-US" dirty="0" smtClean="0"/>
              <a:t>Formulate Hypothesis</a:t>
            </a:r>
          </a:p>
          <a:p>
            <a:pPr marL="514350" indent="-514350" fontAlgn="auto">
              <a:spcAft>
                <a:spcPts val="0"/>
              </a:spcAft>
              <a:buFont typeface="+mj-lt"/>
              <a:buAutoNum type="arabicPeriod"/>
              <a:defRPr/>
            </a:pPr>
            <a:r>
              <a:rPr lang="en-US" dirty="0" smtClean="0"/>
              <a:t>Perform Experiments</a:t>
            </a:r>
          </a:p>
        </p:txBody>
      </p:sp>
      <p:pic>
        <p:nvPicPr>
          <p:cNvPr id="3077" name="Picture 5"/>
          <p:cNvPicPr>
            <a:picLocks noChangeAspect="1" noChangeArrowheads="1"/>
          </p:cNvPicPr>
          <p:nvPr/>
        </p:nvPicPr>
        <p:blipFill>
          <a:blip r:embed="rId2" cstate="print"/>
          <a:srcRect/>
          <a:stretch>
            <a:fillRect/>
          </a:stretch>
        </p:blipFill>
        <p:spPr bwMode="auto">
          <a:xfrm>
            <a:off x="6172200" y="2819400"/>
            <a:ext cx="297180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#1</a:t>
            </a:r>
            <a:endParaRPr lang="en-US" dirty="0"/>
          </a:p>
        </p:txBody>
      </p:sp>
      <p:sp>
        <p:nvSpPr>
          <p:cNvPr id="8" name="Content Placeholder 7"/>
          <p:cNvSpPr>
            <a:spLocks noGrp="1"/>
          </p:cNvSpPr>
          <p:nvPr>
            <p:ph sz="quarter" idx="1"/>
          </p:nvPr>
        </p:nvSpPr>
        <p:spPr>
          <a:xfrm>
            <a:off x="0" y="1447800"/>
            <a:ext cx="8686800" cy="5029200"/>
          </a:xfrm>
        </p:spPr>
        <p:txBody>
          <a:bodyPr>
            <a:normAutofit fontScale="85000" lnSpcReduction="20000"/>
          </a:bodyPr>
          <a:lstStyle/>
          <a:p>
            <a:r>
              <a:rPr lang="en-US" dirty="0" smtClean="0"/>
              <a:t>Graph the following: Regular vs. Catalyzed Reaction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What effect does the catalyst appear to have on the reaction?</a:t>
            </a:r>
          </a:p>
          <a:p>
            <a:endParaRPr lang="en-US" dirty="0" smtClean="0"/>
          </a:p>
          <a:p>
            <a:r>
              <a:rPr lang="en-US" dirty="0" smtClean="0"/>
              <a:t>The peak of each line graph represents “activation energy.”  Using this term, apply this to your earlier answer comparing a catalyst to a normal reaction.</a:t>
            </a:r>
          </a:p>
          <a:p>
            <a:endParaRPr lang="en-US" dirty="0" smtClean="0"/>
          </a:p>
          <a:p>
            <a:endParaRPr lang="en-US" dirty="0"/>
          </a:p>
        </p:txBody>
      </p:sp>
      <p:graphicFrame>
        <p:nvGraphicFramePr>
          <p:cNvPr id="9" name="Table 8"/>
          <p:cNvGraphicFramePr>
            <a:graphicFrameLocks noGrp="1"/>
          </p:cNvGraphicFramePr>
          <p:nvPr/>
        </p:nvGraphicFramePr>
        <p:xfrm>
          <a:off x="838200" y="1905001"/>
          <a:ext cx="8305802" cy="2514599"/>
        </p:xfrm>
        <a:graphic>
          <a:graphicData uri="http://schemas.openxmlformats.org/drawingml/2006/table">
            <a:tbl>
              <a:tblPr firstRow="1" bandRow="1">
                <a:tableStyleId>{5C22544A-7EE6-4342-B048-85BDC9FD1C3A}</a:tableStyleId>
              </a:tblPr>
              <a:tblGrid>
                <a:gridCol w="1162813"/>
                <a:gridCol w="682920"/>
                <a:gridCol w="922867"/>
                <a:gridCol w="922867"/>
                <a:gridCol w="922867"/>
                <a:gridCol w="922867"/>
                <a:gridCol w="922867"/>
                <a:gridCol w="922867"/>
                <a:gridCol w="922867"/>
              </a:tblGrid>
              <a:tr h="646611">
                <a:tc>
                  <a:txBody>
                    <a:bodyPr/>
                    <a:lstStyle/>
                    <a:p>
                      <a:r>
                        <a:rPr lang="en-US" sz="1800" dirty="0" smtClean="0"/>
                        <a:t>Time (sec)</a:t>
                      </a:r>
                      <a:endParaRPr lang="en-US" sz="1800" dirty="0"/>
                    </a:p>
                  </a:txBody>
                  <a:tcPr/>
                </a:tc>
                <a:tc>
                  <a:txBody>
                    <a:bodyPr/>
                    <a:lstStyle/>
                    <a:p>
                      <a:r>
                        <a:rPr lang="en-US" sz="2800" dirty="0" smtClean="0"/>
                        <a:t>0</a:t>
                      </a:r>
                      <a:endParaRPr lang="en-US" sz="2800" dirty="0"/>
                    </a:p>
                  </a:txBody>
                  <a:tcPr/>
                </a:tc>
                <a:tc>
                  <a:txBody>
                    <a:bodyPr/>
                    <a:lstStyle/>
                    <a:p>
                      <a:r>
                        <a:rPr lang="en-US" sz="2800" dirty="0" smtClean="0"/>
                        <a:t>2</a:t>
                      </a:r>
                      <a:endParaRPr lang="en-US" sz="2800" dirty="0"/>
                    </a:p>
                  </a:txBody>
                  <a:tcPr/>
                </a:tc>
                <a:tc>
                  <a:txBody>
                    <a:bodyPr/>
                    <a:lstStyle/>
                    <a:p>
                      <a:r>
                        <a:rPr lang="en-US" sz="2800" dirty="0" smtClean="0"/>
                        <a:t>4</a:t>
                      </a:r>
                      <a:endParaRPr lang="en-US" sz="2800" dirty="0"/>
                    </a:p>
                  </a:txBody>
                  <a:tcPr/>
                </a:tc>
                <a:tc>
                  <a:txBody>
                    <a:bodyPr/>
                    <a:lstStyle/>
                    <a:p>
                      <a:r>
                        <a:rPr lang="en-US" sz="2800" dirty="0" smtClean="0"/>
                        <a:t>6</a:t>
                      </a:r>
                      <a:endParaRPr lang="en-US" sz="2800" dirty="0"/>
                    </a:p>
                  </a:txBody>
                  <a:tcPr/>
                </a:tc>
                <a:tc>
                  <a:txBody>
                    <a:bodyPr/>
                    <a:lstStyle/>
                    <a:p>
                      <a:r>
                        <a:rPr lang="en-US" sz="2800" dirty="0" smtClean="0"/>
                        <a:t>8</a:t>
                      </a:r>
                      <a:endParaRPr lang="en-US" sz="2800" dirty="0"/>
                    </a:p>
                  </a:txBody>
                  <a:tcPr/>
                </a:tc>
                <a:tc>
                  <a:txBody>
                    <a:bodyPr/>
                    <a:lstStyle/>
                    <a:p>
                      <a:r>
                        <a:rPr lang="en-US" sz="2800" dirty="0" smtClean="0"/>
                        <a:t>10</a:t>
                      </a:r>
                      <a:endParaRPr lang="en-US" sz="2800" dirty="0"/>
                    </a:p>
                  </a:txBody>
                  <a:tcPr/>
                </a:tc>
                <a:tc>
                  <a:txBody>
                    <a:bodyPr/>
                    <a:lstStyle/>
                    <a:p>
                      <a:r>
                        <a:rPr lang="en-US" sz="2800" dirty="0" smtClean="0"/>
                        <a:t>12</a:t>
                      </a:r>
                      <a:endParaRPr lang="en-US" sz="2800" dirty="0"/>
                    </a:p>
                  </a:txBody>
                  <a:tcPr/>
                </a:tc>
                <a:tc>
                  <a:txBody>
                    <a:bodyPr/>
                    <a:lstStyle/>
                    <a:p>
                      <a:r>
                        <a:rPr lang="en-US" sz="2800" dirty="0" smtClean="0"/>
                        <a:t>14</a:t>
                      </a:r>
                      <a:endParaRPr lang="en-US" sz="2800" dirty="0"/>
                    </a:p>
                  </a:txBody>
                  <a:tcPr/>
                </a:tc>
              </a:tr>
              <a:tr h="933994">
                <a:tc>
                  <a:txBody>
                    <a:bodyPr/>
                    <a:lstStyle/>
                    <a:p>
                      <a:r>
                        <a:rPr lang="en-US" sz="1800" dirty="0" smtClean="0"/>
                        <a:t>Energy</a:t>
                      </a:r>
                      <a:r>
                        <a:rPr lang="en-US" sz="1800" baseline="0" dirty="0" smtClean="0"/>
                        <a:t> Regular (J</a:t>
                      </a:r>
                      <a:r>
                        <a:rPr lang="en-US" sz="1800" dirty="0" smtClean="0"/>
                        <a:t>)</a:t>
                      </a:r>
                      <a:endParaRPr lang="en-US" sz="1800" dirty="0"/>
                    </a:p>
                  </a:txBody>
                  <a:tcPr/>
                </a:tc>
                <a:tc>
                  <a:txBody>
                    <a:bodyPr/>
                    <a:lstStyle/>
                    <a:p>
                      <a:r>
                        <a:rPr lang="en-US" sz="2800" dirty="0" smtClean="0"/>
                        <a:t>59</a:t>
                      </a:r>
                      <a:endParaRPr lang="en-US" sz="2800" dirty="0"/>
                    </a:p>
                  </a:txBody>
                  <a:tcPr/>
                </a:tc>
                <a:tc>
                  <a:txBody>
                    <a:bodyPr/>
                    <a:lstStyle/>
                    <a:p>
                      <a:r>
                        <a:rPr lang="en-US" sz="2800" dirty="0" smtClean="0"/>
                        <a:t>76</a:t>
                      </a:r>
                      <a:endParaRPr lang="en-US" sz="2800" dirty="0"/>
                    </a:p>
                  </a:txBody>
                  <a:tcPr/>
                </a:tc>
                <a:tc>
                  <a:txBody>
                    <a:bodyPr/>
                    <a:lstStyle/>
                    <a:p>
                      <a:r>
                        <a:rPr lang="en-US" sz="2800" dirty="0" smtClean="0"/>
                        <a:t>132</a:t>
                      </a:r>
                      <a:endParaRPr lang="en-US" sz="2800" dirty="0"/>
                    </a:p>
                  </a:txBody>
                  <a:tcPr/>
                </a:tc>
                <a:tc>
                  <a:txBody>
                    <a:bodyPr/>
                    <a:lstStyle/>
                    <a:p>
                      <a:r>
                        <a:rPr lang="en-US" sz="2800" dirty="0" smtClean="0"/>
                        <a:t>167</a:t>
                      </a:r>
                      <a:endParaRPr lang="en-US" sz="2800" dirty="0"/>
                    </a:p>
                  </a:txBody>
                  <a:tcPr/>
                </a:tc>
                <a:tc>
                  <a:txBody>
                    <a:bodyPr/>
                    <a:lstStyle/>
                    <a:p>
                      <a:r>
                        <a:rPr lang="en-US" sz="2800" dirty="0" smtClean="0"/>
                        <a:t>149</a:t>
                      </a:r>
                      <a:endParaRPr lang="en-US" sz="2800" dirty="0"/>
                    </a:p>
                  </a:txBody>
                  <a:tcPr/>
                </a:tc>
                <a:tc>
                  <a:txBody>
                    <a:bodyPr/>
                    <a:lstStyle/>
                    <a:p>
                      <a:r>
                        <a:rPr lang="en-US" sz="2800" dirty="0" smtClean="0"/>
                        <a:t>47</a:t>
                      </a:r>
                      <a:endParaRPr lang="en-US" sz="2800" dirty="0"/>
                    </a:p>
                  </a:txBody>
                  <a:tcPr/>
                </a:tc>
                <a:tc>
                  <a:txBody>
                    <a:bodyPr/>
                    <a:lstStyle/>
                    <a:p>
                      <a:r>
                        <a:rPr lang="en-US" sz="2800" dirty="0" smtClean="0"/>
                        <a:t>23</a:t>
                      </a:r>
                      <a:endParaRPr lang="en-US" sz="2800" dirty="0"/>
                    </a:p>
                  </a:txBody>
                  <a:tcPr/>
                </a:tc>
                <a:tc>
                  <a:txBody>
                    <a:bodyPr/>
                    <a:lstStyle/>
                    <a:p>
                      <a:r>
                        <a:rPr lang="en-US" sz="2800" dirty="0" smtClean="0"/>
                        <a:t>9</a:t>
                      </a:r>
                      <a:endParaRPr lang="en-US" sz="2800" dirty="0"/>
                    </a:p>
                  </a:txBody>
                  <a:tcPr/>
                </a:tc>
              </a:tr>
              <a:tr h="933994">
                <a:tc>
                  <a:txBody>
                    <a:bodyPr/>
                    <a:lstStyle/>
                    <a:p>
                      <a:r>
                        <a:rPr lang="en-US" sz="1800" dirty="0" smtClean="0"/>
                        <a:t>Energy</a:t>
                      </a:r>
                      <a:r>
                        <a:rPr lang="en-US" sz="1800" baseline="0" dirty="0" smtClean="0"/>
                        <a:t> C</a:t>
                      </a:r>
                      <a:r>
                        <a:rPr lang="en-US" sz="1800" dirty="0" smtClean="0"/>
                        <a:t>atalyst (J)</a:t>
                      </a:r>
                      <a:endParaRPr lang="en-US" sz="1800" dirty="0"/>
                    </a:p>
                  </a:txBody>
                  <a:tcPr/>
                </a:tc>
                <a:tc>
                  <a:txBody>
                    <a:bodyPr/>
                    <a:lstStyle/>
                    <a:p>
                      <a:r>
                        <a:rPr lang="en-US" sz="2800" dirty="0" smtClean="0"/>
                        <a:t>59</a:t>
                      </a:r>
                      <a:endParaRPr lang="en-US" sz="2800" dirty="0"/>
                    </a:p>
                  </a:txBody>
                  <a:tcPr/>
                </a:tc>
                <a:tc>
                  <a:txBody>
                    <a:bodyPr/>
                    <a:lstStyle/>
                    <a:p>
                      <a:r>
                        <a:rPr lang="en-US" sz="2800" dirty="0" smtClean="0"/>
                        <a:t>63</a:t>
                      </a:r>
                      <a:endParaRPr lang="en-US" sz="2800" dirty="0"/>
                    </a:p>
                  </a:txBody>
                  <a:tcPr/>
                </a:tc>
                <a:tc>
                  <a:txBody>
                    <a:bodyPr/>
                    <a:lstStyle/>
                    <a:p>
                      <a:r>
                        <a:rPr lang="en-US" sz="2800" dirty="0" smtClean="0"/>
                        <a:t>78</a:t>
                      </a:r>
                      <a:endParaRPr lang="en-US" sz="2800" dirty="0"/>
                    </a:p>
                  </a:txBody>
                  <a:tcPr/>
                </a:tc>
                <a:tc>
                  <a:txBody>
                    <a:bodyPr/>
                    <a:lstStyle/>
                    <a:p>
                      <a:r>
                        <a:rPr lang="en-US" sz="2800" dirty="0" smtClean="0"/>
                        <a:t>97</a:t>
                      </a:r>
                      <a:endParaRPr lang="en-US" sz="2800" dirty="0"/>
                    </a:p>
                  </a:txBody>
                  <a:tcPr/>
                </a:tc>
                <a:tc>
                  <a:txBody>
                    <a:bodyPr/>
                    <a:lstStyle/>
                    <a:p>
                      <a:r>
                        <a:rPr lang="en-US" sz="2800" dirty="0" smtClean="0"/>
                        <a:t>82</a:t>
                      </a:r>
                      <a:endParaRPr lang="en-US" sz="2800" dirty="0"/>
                    </a:p>
                  </a:txBody>
                  <a:tcPr/>
                </a:tc>
                <a:tc>
                  <a:txBody>
                    <a:bodyPr/>
                    <a:lstStyle/>
                    <a:p>
                      <a:r>
                        <a:rPr lang="en-US" sz="2800" dirty="0" smtClean="0"/>
                        <a:t>34</a:t>
                      </a:r>
                      <a:endParaRPr lang="en-US" sz="2800" dirty="0"/>
                    </a:p>
                  </a:txBody>
                  <a:tcPr/>
                </a:tc>
                <a:tc>
                  <a:txBody>
                    <a:bodyPr/>
                    <a:lstStyle/>
                    <a:p>
                      <a:r>
                        <a:rPr lang="en-US" sz="2800" dirty="0" smtClean="0"/>
                        <a:t>15</a:t>
                      </a:r>
                      <a:endParaRPr lang="en-US" sz="2800" dirty="0"/>
                    </a:p>
                  </a:txBody>
                  <a:tcPr/>
                </a:tc>
                <a:tc>
                  <a:txBody>
                    <a:bodyPr/>
                    <a:lstStyle/>
                    <a:p>
                      <a:r>
                        <a:rPr lang="en-US" sz="2800" dirty="0" smtClean="0"/>
                        <a:t>9</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Metric System &amp; Scientific Notation</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Metric System Song!</a:t>
            </a:r>
            <a:endParaRPr lang="en-US" dirty="0"/>
          </a:p>
        </p:txBody>
      </p:sp>
      <p:sp>
        <p:nvSpPr>
          <p:cNvPr id="3" name="Content Placeholder 2"/>
          <p:cNvSpPr>
            <a:spLocks noGrp="1"/>
          </p:cNvSpPr>
          <p:nvPr>
            <p:ph sz="quarter" idx="1"/>
          </p:nvPr>
        </p:nvSpPr>
        <p:spPr>
          <a:xfrm>
            <a:off x="0" y="1219200"/>
            <a:ext cx="8686800" cy="5638800"/>
          </a:xfrm>
        </p:spPr>
        <p:txBody>
          <a:bodyPr>
            <a:normAutofit lnSpcReduction="10000"/>
          </a:bodyPr>
          <a:lstStyle/>
          <a:p>
            <a:r>
              <a:rPr lang="en-US" dirty="0" smtClean="0"/>
              <a:t>Kilo- </a:t>
            </a:r>
          </a:p>
          <a:p>
            <a:r>
              <a:rPr lang="en-US" dirty="0" err="1" smtClean="0"/>
              <a:t>Hecto</a:t>
            </a:r>
            <a:r>
              <a:rPr lang="en-US" dirty="0" smtClean="0"/>
              <a:t>-</a:t>
            </a:r>
          </a:p>
          <a:p>
            <a:r>
              <a:rPr lang="en-US" dirty="0" err="1" smtClean="0"/>
              <a:t>Deka</a:t>
            </a:r>
            <a:r>
              <a:rPr lang="en-US" dirty="0" smtClean="0"/>
              <a:t>-</a:t>
            </a:r>
          </a:p>
          <a:p>
            <a:r>
              <a:rPr lang="en-US" dirty="0" smtClean="0"/>
              <a:t>-Meter, -Liter, -Gram (yeah!)</a:t>
            </a:r>
          </a:p>
          <a:p>
            <a:r>
              <a:rPr lang="en-US" dirty="0" err="1" smtClean="0"/>
              <a:t>Deci</a:t>
            </a:r>
            <a:r>
              <a:rPr lang="en-US" dirty="0" smtClean="0"/>
              <a:t>-</a:t>
            </a:r>
          </a:p>
          <a:p>
            <a:r>
              <a:rPr lang="en-US" dirty="0" err="1" smtClean="0"/>
              <a:t>Centi</a:t>
            </a:r>
            <a:r>
              <a:rPr lang="en-US" dirty="0" smtClean="0"/>
              <a:t>-</a:t>
            </a:r>
            <a:endParaRPr lang="en-US" dirty="0"/>
          </a:p>
          <a:p>
            <a:r>
              <a:rPr lang="en-US" dirty="0" err="1" smtClean="0"/>
              <a:t>Milli</a:t>
            </a:r>
            <a:r>
              <a:rPr lang="en-US" dirty="0" smtClean="0"/>
              <a:t>-</a:t>
            </a:r>
          </a:p>
          <a:p>
            <a:r>
              <a:rPr lang="en-US" dirty="0" smtClean="0"/>
              <a:t>Now I understand!</a:t>
            </a:r>
          </a:p>
          <a:p>
            <a:endParaRPr lang="en-US" dirty="0" smtClean="0"/>
          </a:p>
          <a:p>
            <a:pPr>
              <a:buNone/>
            </a:pPr>
            <a:r>
              <a:rPr lang="en-US" b="1" u="sng" dirty="0" smtClean="0"/>
              <a:t>Others</a:t>
            </a:r>
            <a:r>
              <a:rPr lang="en-US" dirty="0" smtClean="0"/>
              <a:t>:</a:t>
            </a:r>
          </a:p>
          <a:p>
            <a:r>
              <a:rPr lang="en-US" b="1" u="sng" dirty="0" smtClean="0"/>
              <a:t>Mega-</a:t>
            </a:r>
            <a:r>
              <a:rPr lang="en-US" dirty="0" smtClean="0"/>
              <a:t> (1 million)</a:t>
            </a:r>
          </a:p>
          <a:p>
            <a:r>
              <a:rPr lang="en-US" dirty="0" smtClean="0"/>
              <a:t>Micro- (1 millionth)</a:t>
            </a:r>
          </a:p>
        </p:txBody>
      </p:sp>
      <p:pic>
        <p:nvPicPr>
          <p:cNvPr id="1026" name="Picture 2"/>
          <p:cNvPicPr>
            <a:picLocks noChangeAspect="1" noChangeArrowheads="1"/>
          </p:cNvPicPr>
          <p:nvPr/>
        </p:nvPicPr>
        <p:blipFill>
          <a:blip r:embed="rId2" cstate="print"/>
          <a:srcRect/>
          <a:stretch>
            <a:fillRect/>
          </a:stretch>
        </p:blipFill>
        <p:spPr bwMode="auto">
          <a:xfrm>
            <a:off x="5257800" y="1219200"/>
            <a:ext cx="7772400" cy="5943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Quiz</a:t>
            </a:r>
            <a:endParaRPr lang="en-US" dirty="0"/>
          </a:p>
        </p:txBody>
      </p:sp>
      <p:sp>
        <p:nvSpPr>
          <p:cNvPr id="3" name="Content Placeholder 2"/>
          <p:cNvSpPr>
            <a:spLocks noGrp="1"/>
          </p:cNvSpPr>
          <p:nvPr>
            <p:ph sz="quarter" idx="1"/>
          </p:nvPr>
        </p:nvSpPr>
        <p:spPr>
          <a:xfrm>
            <a:off x="301752" y="1527048"/>
            <a:ext cx="8503920" cy="5330952"/>
          </a:xfrm>
        </p:spPr>
        <p:txBody>
          <a:bodyPr>
            <a:normAutofit fontScale="92500"/>
          </a:bodyPr>
          <a:lstStyle/>
          <a:p>
            <a:pPr>
              <a:buNone/>
            </a:pPr>
            <a:r>
              <a:rPr lang="en-US" dirty="0" smtClean="0"/>
              <a:t>Convert:</a:t>
            </a:r>
          </a:p>
          <a:p>
            <a:endParaRPr lang="en-US" dirty="0" smtClean="0"/>
          </a:p>
          <a:p>
            <a:r>
              <a:rPr lang="en-US" dirty="0" smtClean="0"/>
              <a:t>24.5 km = ___ Mm?		34.2 </a:t>
            </a:r>
            <a:r>
              <a:rPr lang="en-US" dirty="0" err="1" smtClean="0"/>
              <a:t>cL</a:t>
            </a:r>
            <a:r>
              <a:rPr lang="en-US" dirty="0" smtClean="0"/>
              <a:t> = ____ </a:t>
            </a:r>
            <a:r>
              <a:rPr lang="en-US" dirty="0" err="1" smtClean="0"/>
              <a:t>hL</a:t>
            </a:r>
            <a:r>
              <a:rPr lang="en-US" dirty="0" smtClean="0"/>
              <a:t>?</a:t>
            </a:r>
          </a:p>
          <a:p>
            <a:endParaRPr lang="en-US" dirty="0" smtClean="0"/>
          </a:p>
          <a:p>
            <a:r>
              <a:rPr lang="en-US" dirty="0" smtClean="0"/>
              <a:t>90.00 g = ___ mg?		1 km = ___ mm?</a:t>
            </a:r>
          </a:p>
          <a:p>
            <a:endParaRPr lang="en-US" dirty="0" smtClean="0"/>
          </a:p>
          <a:p>
            <a:pPr>
              <a:buNone/>
            </a:pPr>
            <a:r>
              <a:rPr lang="en-US" dirty="0" smtClean="0"/>
              <a:t>Which is more?</a:t>
            </a:r>
          </a:p>
          <a:p>
            <a:pPr>
              <a:buNone/>
            </a:pPr>
            <a:endParaRPr lang="en-US" dirty="0" smtClean="0"/>
          </a:p>
          <a:p>
            <a:r>
              <a:rPr lang="en-US" dirty="0" smtClean="0"/>
              <a:t>4 L  ___ 517 </a:t>
            </a:r>
            <a:r>
              <a:rPr lang="en-US" dirty="0" err="1" smtClean="0"/>
              <a:t>cL</a:t>
            </a:r>
            <a:r>
              <a:rPr lang="en-US" dirty="0" smtClean="0"/>
              <a:t>?		2494g  ____ 837 hg</a:t>
            </a:r>
          </a:p>
          <a:p>
            <a:endParaRPr lang="en-US" dirty="0" smtClean="0"/>
          </a:p>
          <a:p>
            <a:r>
              <a:rPr lang="en-US" dirty="0" smtClean="0"/>
              <a:t>52 mg + 276 cg + 3881 g _______ 7 cg + 46 g + 350 kg ?</a:t>
            </a:r>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Scientific Notation: Brief Overview</a:t>
            </a:r>
            <a:endParaRPr lang="en-US" dirty="0"/>
          </a:p>
        </p:txBody>
      </p:sp>
      <p:sp>
        <p:nvSpPr>
          <p:cNvPr id="3" name="Content Placeholder 2"/>
          <p:cNvSpPr>
            <a:spLocks noGrp="1"/>
          </p:cNvSpPr>
          <p:nvPr>
            <p:ph sz="quarter" idx="1"/>
          </p:nvPr>
        </p:nvSpPr>
        <p:spPr/>
        <p:txBody>
          <a:bodyPr/>
          <a:lstStyle/>
          <a:p>
            <a:pPr>
              <a:buNone/>
            </a:pPr>
            <a:r>
              <a:rPr lang="en-US" dirty="0" smtClean="0"/>
              <a:t>General Formula: </a:t>
            </a:r>
            <a:r>
              <a:rPr lang="en-US" b="1" dirty="0" smtClean="0"/>
              <a:t>M x 10</a:t>
            </a:r>
            <a:r>
              <a:rPr lang="en-US" b="1" baseline="30000" dirty="0" smtClean="0"/>
              <a:t>n</a:t>
            </a:r>
          </a:p>
          <a:p>
            <a:pPr>
              <a:buNone/>
            </a:pPr>
            <a:r>
              <a:rPr lang="en-US" dirty="0" smtClean="0"/>
              <a:t>M = between 1 and 10	n = number of spaces moved</a:t>
            </a:r>
          </a:p>
          <a:p>
            <a:pPr>
              <a:buNone/>
            </a:pPr>
            <a:endParaRPr lang="en-US" dirty="0" smtClean="0"/>
          </a:p>
          <a:p>
            <a:pPr>
              <a:buNone/>
            </a:pPr>
            <a:r>
              <a:rPr lang="en-US" dirty="0" smtClean="0"/>
              <a:t>LARGE NUMBERS</a:t>
            </a:r>
          </a:p>
          <a:p>
            <a:r>
              <a:rPr lang="en-US" dirty="0" smtClean="0"/>
              <a:t>Move decimal behind first number (n = positive)</a:t>
            </a:r>
          </a:p>
          <a:p>
            <a:endParaRPr lang="en-US" dirty="0" smtClean="0"/>
          </a:p>
          <a:p>
            <a:pPr>
              <a:buNone/>
            </a:pPr>
            <a:r>
              <a:rPr lang="en-US" dirty="0" smtClean="0"/>
              <a:t>SMALL NUMBERS</a:t>
            </a:r>
          </a:p>
          <a:p>
            <a:r>
              <a:rPr lang="en-US" dirty="0" smtClean="0"/>
              <a:t>Move decimal behind first non-zero number (n = negative)</a:t>
            </a:r>
          </a:p>
          <a:p>
            <a:pPr>
              <a:buNone/>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#2:</a:t>
            </a:r>
            <a:endParaRPr lang="en-US" dirty="0"/>
          </a:p>
        </p:txBody>
      </p:sp>
      <p:sp>
        <p:nvSpPr>
          <p:cNvPr id="3" name="Content Placeholder 2"/>
          <p:cNvSpPr>
            <a:spLocks noGrp="1"/>
          </p:cNvSpPr>
          <p:nvPr>
            <p:ph sz="quarter" idx="1"/>
          </p:nvPr>
        </p:nvSpPr>
        <p:spPr/>
        <p:txBody>
          <a:bodyPr/>
          <a:lstStyle/>
          <a:p>
            <a:pPr>
              <a:buNone/>
            </a:pPr>
            <a:r>
              <a:rPr lang="en-US" dirty="0" smtClean="0"/>
              <a:t>Human farts release methane gas (CH4) into the atmosphere.  Let’s say 100 kg of CH4 per year per 10 people was released into the atmosphere.</a:t>
            </a:r>
          </a:p>
          <a:p>
            <a:endParaRPr lang="en-US" dirty="0" smtClean="0"/>
          </a:p>
          <a:p>
            <a:r>
              <a:rPr lang="en-US" dirty="0" smtClean="0"/>
              <a:t>Given a population density of 7.0x10</a:t>
            </a:r>
            <a:r>
              <a:rPr lang="en-US" baseline="30000" dirty="0" smtClean="0"/>
              <a:t>4</a:t>
            </a:r>
            <a:r>
              <a:rPr lang="en-US" dirty="0" smtClean="0"/>
              <a:t> humans per hectare.  Calculate the amount of methane emitted in a 3000 hectare city.</a:t>
            </a:r>
          </a:p>
          <a:p>
            <a:endParaRPr lang="en-US" dirty="0" smtClean="0"/>
          </a:p>
          <a:p>
            <a:r>
              <a:rPr lang="en-US" dirty="0" smtClean="0"/>
              <a:t>NO CALCULATOR</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Multiplying and Dividing with Sci. Notation</a:t>
            </a:r>
            <a:endParaRPr lang="en-US" dirty="0"/>
          </a:p>
        </p:txBody>
      </p:sp>
      <p:sp>
        <p:nvSpPr>
          <p:cNvPr id="5" name="Content Placeholder 4"/>
          <p:cNvSpPr>
            <a:spLocks noGrp="1"/>
          </p:cNvSpPr>
          <p:nvPr>
            <p:ph sz="quarter" idx="1"/>
          </p:nvPr>
        </p:nvSpPr>
        <p:spPr/>
        <p:txBody>
          <a:bodyPr/>
          <a:lstStyle/>
          <a:p>
            <a:pPr>
              <a:buNone/>
            </a:pPr>
            <a:r>
              <a:rPr lang="pt-BR" dirty="0" smtClean="0"/>
              <a:t>To Multiply </a:t>
            </a:r>
            <a:r>
              <a:rPr lang="pt-BR" dirty="0" smtClean="0">
                <a:sym typeface="Wingdings" pitchFamily="2" charset="2"/>
              </a:rPr>
              <a:t> ADD exponents</a:t>
            </a:r>
            <a:endParaRPr lang="pt-BR" dirty="0" smtClean="0"/>
          </a:p>
          <a:p>
            <a:r>
              <a:rPr lang="pt-BR" dirty="0" smtClean="0"/>
              <a:t>(</a:t>
            </a:r>
            <a:r>
              <a:rPr lang="pt-BR" i="1" dirty="0" smtClean="0"/>
              <a:t>n</a:t>
            </a:r>
            <a:r>
              <a:rPr lang="pt-BR" dirty="0" smtClean="0"/>
              <a:t> x 10</a:t>
            </a:r>
            <a:r>
              <a:rPr lang="pt-BR" i="1" baseline="30000" dirty="0" smtClean="0"/>
              <a:t>a</a:t>
            </a:r>
            <a:r>
              <a:rPr lang="pt-BR" dirty="0" smtClean="0"/>
              <a:t>) • (</a:t>
            </a:r>
            <a:r>
              <a:rPr lang="pt-BR" i="1" dirty="0" smtClean="0"/>
              <a:t>m</a:t>
            </a:r>
            <a:r>
              <a:rPr lang="pt-BR" dirty="0" smtClean="0"/>
              <a:t> x 10</a:t>
            </a:r>
            <a:r>
              <a:rPr lang="pt-BR" i="1" baseline="30000" dirty="0" smtClean="0"/>
              <a:t>b</a:t>
            </a:r>
            <a:r>
              <a:rPr lang="pt-BR" dirty="0" smtClean="0"/>
              <a:t>) = (</a:t>
            </a:r>
            <a:r>
              <a:rPr lang="pt-BR" i="1" dirty="0" smtClean="0"/>
              <a:t>n</a:t>
            </a:r>
            <a:r>
              <a:rPr lang="pt-BR" dirty="0" smtClean="0"/>
              <a:t> · </a:t>
            </a:r>
            <a:r>
              <a:rPr lang="pt-BR" i="1" dirty="0" smtClean="0"/>
              <a:t>m</a:t>
            </a:r>
            <a:r>
              <a:rPr lang="pt-BR" dirty="0" smtClean="0"/>
              <a:t>) x 10</a:t>
            </a:r>
            <a:r>
              <a:rPr lang="pt-BR" i="1" baseline="30000" dirty="0" smtClean="0"/>
              <a:t>a</a:t>
            </a:r>
            <a:r>
              <a:rPr lang="pt-BR" baseline="30000" dirty="0" smtClean="0"/>
              <a:t>+</a:t>
            </a:r>
            <a:r>
              <a:rPr lang="pt-BR" i="1" baseline="30000" dirty="0" smtClean="0"/>
              <a:t>b</a:t>
            </a:r>
            <a:r>
              <a:rPr lang="pt-BR" dirty="0" smtClean="0"/>
              <a:t> </a:t>
            </a:r>
          </a:p>
          <a:p>
            <a:endParaRPr lang="pt-BR" b="1" dirty="0" smtClean="0"/>
          </a:p>
          <a:p>
            <a:r>
              <a:rPr lang="pt-BR" dirty="0" smtClean="0"/>
              <a:t>Ex. (5.0 x</a:t>
            </a:r>
            <a:r>
              <a:rPr lang="pt-BR" u="sng" dirty="0" smtClean="0"/>
              <a:t>10</a:t>
            </a:r>
            <a:r>
              <a:rPr lang="pt-BR" b="1" u="sng" baseline="30000" dirty="0" smtClean="0">
                <a:solidFill>
                  <a:srgbClr val="00B050"/>
                </a:solidFill>
              </a:rPr>
              <a:t>4</a:t>
            </a:r>
            <a:r>
              <a:rPr lang="pt-BR" dirty="0" smtClean="0"/>
              <a:t>) • (2.5 x</a:t>
            </a:r>
            <a:r>
              <a:rPr lang="pt-BR" u="sng" dirty="0" smtClean="0"/>
              <a:t>10</a:t>
            </a:r>
            <a:r>
              <a:rPr lang="pt-BR" b="1" u="sng" baseline="30000" dirty="0" smtClean="0">
                <a:solidFill>
                  <a:srgbClr val="00B050"/>
                </a:solidFill>
              </a:rPr>
              <a:t>3</a:t>
            </a:r>
            <a:r>
              <a:rPr lang="pt-BR" dirty="0" smtClean="0"/>
              <a:t> ) = </a:t>
            </a:r>
            <a:r>
              <a:rPr lang="pt-BR" b="1" dirty="0" smtClean="0">
                <a:solidFill>
                  <a:srgbClr val="FF0000"/>
                </a:solidFill>
              </a:rPr>
              <a:t>12</a:t>
            </a:r>
            <a:r>
              <a:rPr lang="pt-BR" dirty="0" smtClean="0"/>
              <a:t> x</a:t>
            </a:r>
            <a:r>
              <a:rPr lang="pt-BR" u="sng" dirty="0" smtClean="0"/>
              <a:t>10</a:t>
            </a:r>
            <a:r>
              <a:rPr lang="pt-BR" b="1" u="sng" baseline="30000" dirty="0" smtClean="0">
                <a:solidFill>
                  <a:srgbClr val="00B050"/>
                </a:solidFill>
              </a:rPr>
              <a:t>7</a:t>
            </a:r>
            <a:r>
              <a:rPr lang="pt-BR" b="1" dirty="0" smtClean="0">
                <a:solidFill>
                  <a:srgbClr val="00B050"/>
                </a:solidFill>
              </a:rPr>
              <a:t> </a:t>
            </a:r>
            <a:r>
              <a:rPr lang="pt-BR" dirty="0" smtClean="0">
                <a:sym typeface="Wingdings" pitchFamily="2" charset="2"/>
              </a:rPr>
              <a:t></a:t>
            </a:r>
            <a:r>
              <a:rPr lang="pt-BR" dirty="0" smtClean="0"/>
              <a:t> 1.2 x10</a:t>
            </a:r>
            <a:r>
              <a:rPr lang="pt-BR" baseline="30000" dirty="0" smtClean="0"/>
              <a:t>8</a:t>
            </a:r>
            <a:r>
              <a:rPr lang="pt-BR" b="1" dirty="0" smtClean="0"/>
              <a:t/>
            </a:r>
            <a:br>
              <a:rPr lang="pt-BR" b="1" dirty="0" smtClean="0"/>
            </a:br>
            <a:endParaRPr lang="pt-BR" dirty="0" smtClean="0"/>
          </a:p>
          <a:p>
            <a:pPr>
              <a:buNone/>
            </a:pPr>
            <a:r>
              <a:rPr lang="en-US" dirty="0" smtClean="0"/>
              <a:t>To Divide </a:t>
            </a:r>
            <a:r>
              <a:rPr lang="en-US" dirty="0" smtClean="0">
                <a:sym typeface="Wingdings" pitchFamily="2" charset="2"/>
              </a:rPr>
              <a:t> SUBTRACT exponents</a:t>
            </a:r>
            <a:endParaRPr lang="en-US" dirty="0" smtClean="0"/>
          </a:p>
          <a:p>
            <a:r>
              <a:rPr lang="en-US" dirty="0" smtClean="0"/>
              <a:t>(n x 10</a:t>
            </a:r>
            <a:r>
              <a:rPr lang="en-US" baseline="30000" dirty="0" smtClean="0"/>
              <a:t>a</a:t>
            </a:r>
            <a:r>
              <a:rPr lang="en-US" dirty="0" smtClean="0"/>
              <a:t>)  ÷ (m x 10</a:t>
            </a:r>
            <a:r>
              <a:rPr lang="en-US" baseline="30000" dirty="0" smtClean="0"/>
              <a:t>b</a:t>
            </a:r>
            <a:r>
              <a:rPr lang="en-US" dirty="0" smtClean="0"/>
              <a:t>) = (n ÷ m) x 10</a:t>
            </a:r>
            <a:r>
              <a:rPr lang="en-US" baseline="30000" dirty="0" smtClean="0"/>
              <a:t>a-b</a:t>
            </a:r>
          </a:p>
          <a:p>
            <a:endParaRPr lang="en-US" baseline="30000" dirty="0" smtClean="0"/>
          </a:p>
          <a:p>
            <a:r>
              <a:rPr lang="en-US" dirty="0" smtClean="0"/>
              <a:t>Ex. (6.2 x</a:t>
            </a:r>
            <a:r>
              <a:rPr lang="en-US" u="sng" dirty="0" smtClean="0"/>
              <a:t>10</a:t>
            </a:r>
            <a:r>
              <a:rPr lang="en-US" b="1" u="sng" baseline="30000" dirty="0" smtClean="0">
                <a:solidFill>
                  <a:srgbClr val="00B050"/>
                </a:solidFill>
              </a:rPr>
              <a:t>5</a:t>
            </a:r>
            <a:r>
              <a:rPr lang="en-US" dirty="0" smtClean="0"/>
              <a:t>) ÷ (3.1 x</a:t>
            </a:r>
            <a:r>
              <a:rPr lang="en-US" u="sng" dirty="0" smtClean="0"/>
              <a:t>10</a:t>
            </a:r>
            <a:r>
              <a:rPr lang="en-US" b="1" u="sng" baseline="30000" dirty="0" smtClean="0">
                <a:solidFill>
                  <a:srgbClr val="00B050"/>
                </a:solidFill>
              </a:rPr>
              <a:t>2</a:t>
            </a:r>
            <a:r>
              <a:rPr lang="en-US" dirty="0" smtClean="0"/>
              <a:t>) = 2.0 x</a:t>
            </a:r>
            <a:r>
              <a:rPr lang="en-US" u="sng" dirty="0" smtClean="0"/>
              <a:t>10</a:t>
            </a:r>
            <a:r>
              <a:rPr lang="en-US" b="1" u="sng" baseline="30000" dirty="0" smtClean="0">
                <a:solidFill>
                  <a:srgbClr val="00B050"/>
                </a:solidFill>
              </a:rPr>
              <a:t>3</a:t>
            </a:r>
            <a:endParaRPr lang="en-US" b="1" u="sng" baseline="30000" dirty="0">
              <a:solidFill>
                <a:srgbClr val="00B05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Crazy APES Math</a:t>
            </a:r>
            <a:endParaRPr lang="en-US" dirty="0"/>
          </a:p>
        </p:txBody>
      </p:sp>
      <p:sp>
        <p:nvSpPr>
          <p:cNvPr id="3" name="Content Placeholder 2"/>
          <p:cNvSpPr>
            <a:spLocks noGrp="1"/>
          </p:cNvSpPr>
          <p:nvPr>
            <p:ph sz="quarter" idx="1"/>
          </p:nvPr>
        </p:nvSpPr>
        <p:spPr>
          <a:xfrm>
            <a:off x="457200" y="1371600"/>
            <a:ext cx="8229600" cy="4754563"/>
          </a:xfrm>
        </p:spPr>
        <p:txBody>
          <a:bodyPr>
            <a:normAutofit/>
          </a:bodyPr>
          <a:lstStyle/>
          <a:p>
            <a:pPr>
              <a:buNone/>
            </a:pPr>
            <a:r>
              <a:rPr lang="en-US" dirty="0" smtClean="0"/>
              <a:t>General Topics:</a:t>
            </a:r>
          </a:p>
          <a:p>
            <a:endParaRPr lang="en-US" dirty="0"/>
          </a:p>
          <a:p>
            <a:r>
              <a:rPr lang="en-US" dirty="0" smtClean="0"/>
              <a:t>Energy Conversions</a:t>
            </a:r>
          </a:p>
          <a:p>
            <a:r>
              <a:rPr lang="en-US" dirty="0" smtClean="0"/>
              <a:t>Water Treatment</a:t>
            </a:r>
          </a:p>
          <a:p>
            <a:r>
              <a:rPr lang="en-US" dirty="0" smtClean="0"/>
              <a:t>Pollution</a:t>
            </a:r>
          </a:p>
          <a:p>
            <a:r>
              <a:rPr lang="en-US" dirty="0" smtClean="0"/>
              <a:t>General Unit Conversions</a:t>
            </a:r>
          </a:p>
          <a:p>
            <a:endParaRPr lang="en-US" dirty="0"/>
          </a:p>
          <a:p>
            <a:r>
              <a:rPr lang="en-US" dirty="0" smtClean="0"/>
              <a:t>NO CALCULATORS!!!!  (jerks…)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3" name="Content Placeholder 2"/>
          <p:cNvSpPr>
            <a:spLocks noGrp="1"/>
          </p:cNvSpPr>
          <p:nvPr>
            <p:ph sz="quarter" idx="1"/>
          </p:nvPr>
        </p:nvSpPr>
        <p:spPr/>
        <p:txBody>
          <a:bodyPr/>
          <a:lstStyle/>
          <a:p>
            <a:pPr>
              <a:buNone/>
            </a:pPr>
            <a:r>
              <a:rPr lang="en-US" dirty="0" smtClean="0"/>
              <a:t>Kudzu is a menace in the southern states.  Assume that the area in the South inhabited by kudzu is 3.0x10</a:t>
            </a:r>
            <a:r>
              <a:rPr lang="en-US" baseline="30000" dirty="0" smtClean="0"/>
              <a:t>12</a:t>
            </a:r>
            <a:r>
              <a:rPr lang="en-US" dirty="0" smtClean="0"/>
              <a:t> m</a:t>
            </a:r>
            <a:r>
              <a:rPr lang="en-US" baseline="30000" dirty="0" smtClean="0"/>
              <a:t>2</a:t>
            </a:r>
            <a:r>
              <a:rPr lang="en-US" dirty="0" smtClean="0"/>
              <a:t>.  They only </a:t>
            </a:r>
            <a:r>
              <a:rPr lang="en-US" smtClean="0"/>
              <a:t>grow vertically at </a:t>
            </a:r>
            <a:r>
              <a:rPr lang="en-US" dirty="0" smtClean="0"/>
              <a:t>a rate of 3hm/year.  Assume the density of kudzu is 2.0x10</a:t>
            </a:r>
            <a:r>
              <a:rPr lang="en-US" baseline="30000" dirty="0" smtClean="0"/>
              <a:t>2</a:t>
            </a:r>
            <a:r>
              <a:rPr lang="en-US" dirty="0" smtClean="0"/>
              <a:t> kg/m</a:t>
            </a:r>
            <a:r>
              <a:rPr lang="en-US" baseline="30000" dirty="0" smtClean="0"/>
              <a:t>3</a:t>
            </a:r>
            <a:r>
              <a:rPr lang="en-US" dirty="0" smtClean="0"/>
              <a:t>.</a:t>
            </a:r>
          </a:p>
          <a:p>
            <a:endParaRPr lang="en-US" dirty="0" smtClean="0"/>
          </a:p>
          <a:p>
            <a:r>
              <a:rPr lang="en-US" dirty="0" smtClean="0"/>
              <a:t>Calculate the annual increase in volume, in m3, of kudzu.</a:t>
            </a:r>
          </a:p>
          <a:p>
            <a:r>
              <a:rPr lang="en-US" dirty="0" smtClean="0"/>
              <a:t>Calculate the current annual increase in mass, in kg, of kudzu.</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Warm Up #3</a:t>
            </a:r>
            <a:endParaRPr lang="en-US" dirty="0"/>
          </a:p>
        </p:txBody>
      </p:sp>
      <p:sp>
        <p:nvSpPr>
          <p:cNvPr id="3" name="Content Placeholder 2"/>
          <p:cNvSpPr>
            <a:spLocks noGrp="1"/>
          </p:cNvSpPr>
          <p:nvPr>
            <p:ph sz="quarter" idx="1"/>
          </p:nvPr>
        </p:nvSpPr>
        <p:spPr/>
        <p:txBody>
          <a:bodyPr/>
          <a:lstStyle/>
          <a:p>
            <a:pPr lvl="0"/>
            <a:r>
              <a:rPr lang="en-US" sz="2800" dirty="0" smtClean="0"/>
              <a:t>Estimate the potential reduction in petroleum consumption (in gallons of gasoline per year) that could be achieved in the US by introducing electric vehicles under the following assumptions:</a:t>
            </a:r>
          </a:p>
          <a:p>
            <a:pPr lvl="1"/>
            <a:r>
              <a:rPr lang="en-US" sz="2400" dirty="0" smtClean="0"/>
              <a:t>The mileage rate for the average car is 25 miles per gallon of gasoline</a:t>
            </a:r>
          </a:p>
          <a:p>
            <a:pPr lvl="1"/>
            <a:r>
              <a:rPr lang="en-US" sz="2400" dirty="0" smtClean="0"/>
              <a:t>The average car is driven 10,000 miles per year</a:t>
            </a:r>
          </a:p>
          <a:p>
            <a:pPr lvl="1"/>
            <a:r>
              <a:rPr lang="en-US" sz="2400" dirty="0" smtClean="0"/>
              <a:t>The US has 150 million cars</a:t>
            </a:r>
          </a:p>
          <a:p>
            <a:pPr lvl="1"/>
            <a:r>
              <a:rPr lang="en-US" sz="2400" dirty="0" smtClean="0"/>
              <a:t>10% of the US cars could be replaced with electric vehicles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t>Step 1: Collecting Data [Two Types]</a:t>
            </a:r>
            <a:br>
              <a:rPr lang="en-US" dirty="0" smtClean="0"/>
            </a:br>
            <a:r>
              <a:rPr lang="en-US" dirty="0" smtClean="0"/>
              <a:t>Quality vs. Quantity?</a:t>
            </a:r>
          </a:p>
        </p:txBody>
      </p:sp>
      <p:sp>
        <p:nvSpPr>
          <p:cNvPr id="4099" name="Content Placeholder 2"/>
          <p:cNvSpPr>
            <a:spLocks noGrp="1"/>
          </p:cNvSpPr>
          <p:nvPr>
            <p:ph sz="half" idx="1"/>
          </p:nvPr>
        </p:nvSpPr>
        <p:spPr/>
        <p:txBody>
          <a:bodyPr/>
          <a:lstStyle/>
          <a:p>
            <a:pPr>
              <a:buFont typeface="Arial" charset="0"/>
              <a:buNone/>
            </a:pPr>
            <a:r>
              <a:rPr lang="en-US" b="1" u="sng" smtClean="0"/>
              <a:t>Qualitative</a:t>
            </a:r>
            <a:r>
              <a:rPr lang="en-US" smtClean="0"/>
              <a:t> (Quality) </a:t>
            </a:r>
          </a:p>
          <a:p>
            <a:endParaRPr lang="en-US" u="sng" smtClean="0"/>
          </a:p>
          <a:p>
            <a:r>
              <a:rPr lang="en-US" u="sng" smtClean="0"/>
              <a:t>NO NUMBERS</a:t>
            </a:r>
            <a:r>
              <a:rPr lang="en-US" smtClean="0"/>
              <a:t> involved</a:t>
            </a:r>
          </a:p>
          <a:p>
            <a:endParaRPr lang="en-US" smtClean="0"/>
          </a:p>
          <a:p>
            <a:r>
              <a:rPr lang="en-US" smtClean="0"/>
              <a:t>Ex. The sky is blue</a:t>
            </a:r>
          </a:p>
          <a:p>
            <a:endParaRPr lang="en-US" smtClean="0"/>
          </a:p>
          <a:p>
            <a:r>
              <a:rPr lang="en-US" smtClean="0"/>
              <a:t>Ex. The solution is cloudy</a:t>
            </a:r>
          </a:p>
        </p:txBody>
      </p:sp>
      <p:sp>
        <p:nvSpPr>
          <p:cNvPr id="4100" name="Content Placeholder 3"/>
          <p:cNvSpPr>
            <a:spLocks noGrp="1"/>
          </p:cNvSpPr>
          <p:nvPr>
            <p:ph sz="half" idx="2"/>
          </p:nvPr>
        </p:nvSpPr>
        <p:spPr/>
        <p:txBody>
          <a:bodyPr/>
          <a:lstStyle/>
          <a:p>
            <a:pPr>
              <a:buFont typeface="Arial" charset="0"/>
              <a:buNone/>
            </a:pPr>
            <a:r>
              <a:rPr lang="en-US" b="1" u="sng" smtClean="0"/>
              <a:t>Quantitative </a:t>
            </a:r>
            <a:r>
              <a:rPr lang="en-US" smtClean="0"/>
              <a:t>(Quantity) </a:t>
            </a:r>
          </a:p>
          <a:p>
            <a:pPr>
              <a:buFont typeface="Arial" charset="0"/>
              <a:buNone/>
            </a:pPr>
            <a:endParaRPr lang="en-US" u="sng" smtClean="0"/>
          </a:p>
          <a:p>
            <a:r>
              <a:rPr lang="en-US" u="sng" smtClean="0"/>
              <a:t>NUMBERS</a:t>
            </a:r>
            <a:r>
              <a:rPr lang="en-US" smtClean="0"/>
              <a:t> involved</a:t>
            </a:r>
          </a:p>
          <a:p>
            <a:endParaRPr lang="en-US" smtClean="0"/>
          </a:p>
          <a:p>
            <a:r>
              <a:rPr lang="en-US" smtClean="0"/>
              <a:t>Ex. The solution is 34.50 grams</a:t>
            </a:r>
          </a:p>
          <a:p>
            <a:endParaRPr lang="en-US" smtClean="0"/>
          </a:p>
          <a:p>
            <a:r>
              <a:rPr lang="en-US" smtClean="0"/>
              <a:t>Ex. Water boils at 100 degrees</a:t>
            </a:r>
          </a:p>
          <a:p>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0"/>
            <a:ext cx="8229600" cy="1143000"/>
          </a:xfrm>
        </p:spPr>
        <p:txBody>
          <a:bodyPr/>
          <a:lstStyle/>
          <a:p>
            <a:r>
              <a:rPr lang="en-US" dirty="0" smtClean="0"/>
              <a:t>Step 2: Hypothesis</a:t>
            </a:r>
          </a:p>
        </p:txBody>
      </p:sp>
      <p:sp>
        <p:nvSpPr>
          <p:cNvPr id="3" name="Content Placeholder 2"/>
          <p:cNvSpPr>
            <a:spLocks noGrp="1"/>
          </p:cNvSpPr>
          <p:nvPr>
            <p:ph sz="half" idx="1"/>
          </p:nvPr>
        </p:nvSpPr>
        <p:spPr>
          <a:xfrm>
            <a:off x="152400" y="1219200"/>
            <a:ext cx="4343400" cy="5638800"/>
          </a:xfrm>
        </p:spPr>
        <p:txBody>
          <a:bodyPr rtlCol="0">
            <a:normAutofit/>
          </a:bodyPr>
          <a:lstStyle/>
          <a:p>
            <a:pPr fontAlgn="auto">
              <a:spcAft>
                <a:spcPts val="0"/>
              </a:spcAft>
              <a:buFont typeface="Arial" pitchFamily="34" charset="0"/>
              <a:buChar char="•"/>
              <a:defRPr/>
            </a:pPr>
            <a:r>
              <a:rPr lang="en-US" b="1" u="sng" dirty="0" smtClean="0"/>
              <a:t>Hypothesis</a:t>
            </a:r>
            <a:r>
              <a:rPr lang="en-US" dirty="0" smtClean="0"/>
              <a:t> – a </a:t>
            </a:r>
            <a:r>
              <a:rPr lang="en-US" u="sng" dirty="0" smtClean="0"/>
              <a:t>POSSIBLE</a:t>
            </a:r>
            <a:r>
              <a:rPr lang="en-US" dirty="0" smtClean="0"/>
              <a:t> explanation for why something happens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b="1" u="sng" dirty="0" smtClean="0"/>
              <a:t>Observations are NOT hypotheses</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Ex. the solution is cloudy (observation)</a:t>
            </a:r>
          </a:p>
          <a:p>
            <a:pPr fontAlgn="auto">
              <a:spcAft>
                <a:spcPts val="0"/>
              </a:spcAft>
              <a:buFont typeface="Arial" pitchFamily="34" charset="0"/>
              <a:buChar char="•"/>
              <a:defRPr/>
            </a:pPr>
            <a:r>
              <a:rPr lang="en-US" dirty="0" smtClean="0"/>
              <a:t>Ex. the solution is cloudy because it is contaminated (hypothesis)</a:t>
            </a:r>
          </a:p>
        </p:txBody>
      </p:sp>
      <p:pic>
        <p:nvPicPr>
          <p:cNvPr id="5125" name="Picture 5"/>
          <p:cNvPicPr>
            <a:picLocks noGrp="1" noChangeAspect="1" noChangeArrowheads="1"/>
          </p:cNvPicPr>
          <p:nvPr>
            <p:ph sz="half" idx="2"/>
          </p:nvPr>
        </p:nvPicPr>
        <p:blipFill>
          <a:blip r:embed="rId2" cstate="print"/>
          <a:stretch>
            <a:fillRect/>
          </a:stretch>
        </p:blipFill>
        <p:spPr bwMode="auto">
          <a:xfrm>
            <a:off x="5405437" y="2321719"/>
            <a:ext cx="2828925"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304800"/>
            <a:ext cx="8229600" cy="1143000"/>
          </a:xfrm>
        </p:spPr>
        <p:txBody>
          <a:bodyPr/>
          <a:lstStyle/>
          <a:p>
            <a:r>
              <a:rPr lang="en-US" dirty="0" smtClean="0"/>
              <a:t>Step 3: Experiments</a:t>
            </a:r>
          </a:p>
        </p:txBody>
      </p:sp>
      <p:sp>
        <p:nvSpPr>
          <p:cNvPr id="6147" name="Content Placeholder 2"/>
          <p:cNvSpPr>
            <a:spLocks noGrp="1"/>
          </p:cNvSpPr>
          <p:nvPr>
            <p:ph sz="half" idx="1"/>
          </p:nvPr>
        </p:nvSpPr>
        <p:spPr>
          <a:xfrm>
            <a:off x="152400" y="1600200"/>
            <a:ext cx="4343400" cy="5029200"/>
          </a:xfrm>
        </p:spPr>
        <p:txBody>
          <a:bodyPr>
            <a:normAutofit/>
          </a:bodyPr>
          <a:lstStyle/>
          <a:p>
            <a:r>
              <a:rPr lang="en-US" dirty="0" smtClean="0"/>
              <a:t>Use controls and variables</a:t>
            </a:r>
          </a:p>
          <a:p>
            <a:endParaRPr lang="en-US" dirty="0" smtClean="0"/>
          </a:p>
          <a:p>
            <a:r>
              <a:rPr lang="en-US" b="1" u="sng" dirty="0" smtClean="0"/>
              <a:t>Control</a:t>
            </a:r>
            <a:r>
              <a:rPr lang="en-US" dirty="0" smtClean="0"/>
              <a:t> – the constant</a:t>
            </a:r>
          </a:p>
          <a:p>
            <a:endParaRPr lang="en-US" dirty="0" smtClean="0"/>
          </a:p>
          <a:p>
            <a:r>
              <a:rPr lang="en-US" b="1" u="sng" dirty="0" smtClean="0"/>
              <a:t>Variable</a:t>
            </a:r>
            <a:r>
              <a:rPr lang="en-US" dirty="0" smtClean="0"/>
              <a:t> – the thing that changes in the experiment</a:t>
            </a:r>
          </a:p>
          <a:p>
            <a:endParaRPr lang="en-US" dirty="0" smtClean="0"/>
          </a:p>
          <a:p>
            <a:pPr lvl="1"/>
            <a:r>
              <a:rPr lang="en-US" i="1" dirty="0" smtClean="0"/>
              <a:t>Lake vs. Ocean</a:t>
            </a:r>
          </a:p>
          <a:p>
            <a:endParaRPr lang="en-US" dirty="0" smtClean="0"/>
          </a:p>
          <a:p>
            <a:r>
              <a:rPr lang="en-US" dirty="0" smtClean="0"/>
              <a:t>Perform multiple </a:t>
            </a:r>
            <a:r>
              <a:rPr lang="en-US" b="1" u="sng" dirty="0" smtClean="0"/>
              <a:t>Trials</a:t>
            </a:r>
            <a:r>
              <a:rPr lang="en-US" dirty="0" smtClean="0"/>
              <a:t> – attempts at experiment</a:t>
            </a:r>
          </a:p>
        </p:txBody>
      </p:sp>
      <p:pic>
        <p:nvPicPr>
          <p:cNvPr id="6149" name="Picture 5"/>
          <p:cNvPicPr>
            <a:picLocks noGrp="1" noChangeAspect="1" noChangeArrowheads="1"/>
          </p:cNvPicPr>
          <p:nvPr>
            <p:ph sz="half" idx="2"/>
          </p:nvPr>
        </p:nvPicPr>
        <p:blipFill>
          <a:blip r:embed="rId2" cstate="print"/>
          <a:srcRect/>
          <a:stretch>
            <a:fillRect/>
          </a:stretch>
        </p:blipFill>
        <p:spPr bwMode="auto">
          <a:xfrm>
            <a:off x="4648200" y="1371600"/>
            <a:ext cx="4038600" cy="2514600"/>
          </a:xfrm>
          <a:prstGeom prst="rect">
            <a:avLst/>
          </a:prstGeom>
          <a:noFill/>
          <a:ln w="9525">
            <a:noFill/>
            <a:miter lim="800000"/>
            <a:headEnd/>
            <a:tailEnd/>
          </a:ln>
        </p:spPr>
      </p:pic>
      <p:pic>
        <p:nvPicPr>
          <p:cNvPr id="6150" name="Picture 6"/>
          <p:cNvPicPr>
            <a:picLocks noChangeAspect="1" noChangeArrowheads="1"/>
          </p:cNvPicPr>
          <p:nvPr/>
        </p:nvPicPr>
        <p:blipFill>
          <a:blip r:embed="rId3" cstate="print"/>
          <a:srcRect/>
          <a:stretch>
            <a:fillRect/>
          </a:stretch>
        </p:blipFill>
        <p:spPr bwMode="auto">
          <a:xfrm>
            <a:off x="4648200" y="3810000"/>
            <a:ext cx="4038600" cy="2781300"/>
          </a:xfrm>
          <a:prstGeom prst="rect">
            <a:avLst/>
          </a:prstGeom>
          <a:noFill/>
          <a:ln w="9525">
            <a:noFill/>
            <a:miter lim="800000"/>
            <a:headEnd/>
            <a:tailEnd/>
          </a:ln>
        </p:spPr>
      </p:pic>
      <p:cxnSp>
        <p:nvCxnSpPr>
          <p:cNvPr id="8" name="Straight Arrow Connector 7"/>
          <p:cNvCxnSpPr/>
          <p:nvPr/>
        </p:nvCxnSpPr>
        <p:spPr>
          <a:xfrm flipV="1">
            <a:off x="2895600" y="3810000"/>
            <a:ext cx="1905000" cy="990600"/>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3.5: Types of Variables</a:t>
            </a:r>
            <a:endParaRPr lang="en-US" dirty="0"/>
          </a:p>
        </p:txBody>
      </p:sp>
      <p:sp>
        <p:nvSpPr>
          <p:cNvPr id="3" name="Content Placeholder 2"/>
          <p:cNvSpPr>
            <a:spLocks noGrp="1"/>
          </p:cNvSpPr>
          <p:nvPr>
            <p:ph sz="quarter" idx="1"/>
          </p:nvPr>
        </p:nvSpPr>
        <p:spPr>
          <a:xfrm>
            <a:off x="0" y="1295400"/>
            <a:ext cx="4495800" cy="4830763"/>
          </a:xfrm>
        </p:spPr>
        <p:txBody>
          <a:bodyPr/>
          <a:lstStyle/>
          <a:p>
            <a:r>
              <a:rPr lang="en-US" b="1" u="sng" dirty="0" smtClean="0"/>
              <a:t>Independent Variable</a:t>
            </a:r>
            <a:r>
              <a:rPr lang="en-US" dirty="0" smtClean="0"/>
              <a:t> -  controlled by the scientist</a:t>
            </a:r>
          </a:p>
          <a:p>
            <a:pPr lvl="1"/>
            <a:r>
              <a:rPr lang="en-US" dirty="0" smtClean="0"/>
              <a:t>Ex. Stirring a beaker</a:t>
            </a:r>
          </a:p>
          <a:p>
            <a:endParaRPr lang="en-US" dirty="0" smtClean="0"/>
          </a:p>
          <a:p>
            <a:endParaRPr lang="en-US" dirty="0" smtClean="0"/>
          </a:p>
          <a:p>
            <a:r>
              <a:rPr lang="en-US" b="1" u="sng" dirty="0" smtClean="0"/>
              <a:t>Dependent Variable</a:t>
            </a:r>
            <a:r>
              <a:rPr lang="en-US" dirty="0" smtClean="0"/>
              <a:t> – responds to changes made to the independent variable</a:t>
            </a:r>
          </a:p>
          <a:p>
            <a:pPr lvl="1"/>
            <a:r>
              <a:rPr lang="en-US" dirty="0" smtClean="0"/>
              <a:t>Ex. Time taken for sugar to dissolve via stirring</a:t>
            </a:r>
          </a:p>
          <a:p>
            <a:endParaRPr lang="en-US" dirty="0"/>
          </a:p>
        </p:txBody>
      </p:sp>
      <p:pic>
        <p:nvPicPr>
          <p:cNvPr id="11266" name="Picture 2" descr="http://1.bp.blogspot.com/_UwVdxwYbTSU/TUg8NvOeUGI/AAAAAAAADD0/6OtUuAfxT7c/s1600/641pxMad_scientist_svg.png"/>
          <p:cNvPicPr>
            <a:picLocks noChangeAspect="1" noChangeArrowheads="1"/>
          </p:cNvPicPr>
          <p:nvPr/>
        </p:nvPicPr>
        <p:blipFill>
          <a:blip r:embed="rId2" cstate="print"/>
          <a:srcRect/>
          <a:stretch>
            <a:fillRect/>
          </a:stretch>
        </p:blipFill>
        <p:spPr bwMode="auto">
          <a:xfrm>
            <a:off x="4343400" y="1371600"/>
            <a:ext cx="4343400" cy="5105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4: Experiment</a:t>
            </a:r>
            <a:endParaRPr lang="en-US" dirty="0"/>
          </a:p>
        </p:txBody>
      </p:sp>
      <p:sp>
        <p:nvSpPr>
          <p:cNvPr id="3" name="Content Placeholder 2"/>
          <p:cNvSpPr>
            <a:spLocks noGrp="1"/>
          </p:cNvSpPr>
          <p:nvPr>
            <p:ph sz="quarter" idx="1"/>
          </p:nvPr>
        </p:nvSpPr>
        <p:spPr>
          <a:xfrm>
            <a:off x="0" y="1371600"/>
            <a:ext cx="5029200" cy="5486400"/>
          </a:xfrm>
        </p:spPr>
        <p:txBody>
          <a:bodyPr>
            <a:normAutofit/>
          </a:bodyPr>
          <a:lstStyle/>
          <a:p>
            <a:r>
              <a:rPr lang="en-US" dirty="0" smtClean="0"/>
              <a:t>Data and Observations</a:t>
            </a:r>
          </a:p>
          <a:p>
            <a:endParaRPr lang="en-US" dirty="0"/>
          </a:p>
          <a:p>
            <a:r>
              <a:rPr lang="en-US" dirty="0" smtClean="0"/>
              <a:t>Perform </a:t>
            </a:r>
            <a:r>
              <a:rPr lang="en-US" b="1" i="1" u="sng" dirty="0" smtClean="0"/>
              <a:t>multiple trials</a:t>
            </a:r>
            <a:r>
              <a:rPr lang="en-US" dirty="0" smtClean="0"/>
              <a:t>!</a:t>
            </a:r>
            <a:endParaRPr lang="en-US" dirty="0"/>
          </a:p>
          <a:p>
            <a:pPr lvl="1"/>
            <a:r>
              <a:rPr lang="en-US" dirty="0" smtClean="0"/>
              <a:t>Ensures accuracy, less errors</a:t>
            </a:r>
          </a:p>
          <a:p>
            <a:pPr lvl="1"/>
            <a:endParaRPr lang="en-US" dirty="0"/>
          </a:p>
          <a:p>
            <a:pPr>
              <a:buNone/>
            </a:pPr>
            <a:r>
              <a:rPr lang="en-US" dirty="0" smtClean="0"/>
              <a:t>Accuracy vs. Precision</a:t>
            </a:r>
          </a:p>
          <a:p>
            <a:r>
              <a:rPr lang="en-US" b="1" u="sng" dirty="0" smtClean="0"/>
              <a:t>Accuracy</a:t>
            </a:r>
            <a:r>
              <a:rPr lang="en-US" dirty="0" smtClean="0"/>
              <a:t> – achieving goal of experiment</a:t>
            </a:r>
          </a:p>
          <a:p>
            <a:pPr lvl="1"/>
            <a:r>
              <a:rPr lang="en-US" dirty="0" smtClean="0"/>
              <a:t>Hitting bulls-eye</a:t>
            </a:r>
          </a:p>
          <a:p>
            <a:r>
              <a:rPr lang="en-US" b="1" u="sng" dirty="0" smtClean="0"/>
              <a:t>Precision</a:t>
            </a:r>
            <a:r>
              <a:rPr lang="en-US" dirty="0" smtClean="0"/>
              <a:t> – achieving same answer multiple times</a:t>
            </a:r>
          </a:p>
          <a:p>
            <a:pPr lvl="1"/>
            <a:r>
              <a:rPr lang="en-US" dirty="0" smtClean="0"/>
              <a:t>Same spot on dart board twice</a:t>
            </a:r>
          </a:p>
        </p:txBody>
      </p:sp>
      <p:pic>
        <p:nvPicPr>
          <p:cNvPr id="10242" name="Picture 2" descr="http://t1.gstatic.com/images?q=tbn:ANd9GcQZRaLzRT80k_4FfM1iOQQo3Q_XTLDMRRpM4r0lqfNogx2ZGu_h&amp;t=1"/>
          <p:cNvPicPr>
            <a:picLocks noChangeAspect="1" noChangeArrowheads="1"/>
          </p:cNvPicPr>
          <p:nvPr/>
        </p:nvPicPr>
        <p:blipFill>
          <a:blip r:embed="rId2" cstate="print"/>
          <a:srcRect/>
          <a:stretch>
            <a:fillRect/>
          </a:stretch>
        </p:blipFill>
        <p:spPr bwMode="auto">
          <a:xfrm>
            <a:off x="4876800" y="2133600"/>
            <a:ext cx="4038600" cy="32766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27482</TotalTime>
  <Words>2092</Words>
  <Application>Microsoft Office PowerPoint</Application>
  <PresentationFormat>On-screen Show (4:3)</PresentationFormat>
  <Paragraphs>395</Paragraphs>
  <Slides>49</Slides>
  <Notes>0</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Civic</vt:lpstr>
      <vt:lpstr>Warm Up # </vt:lpstr>
      <vt:lpstr>Welcome to APES</vt:lpstr>
      <vt:lpstr>Lab 101</vt:lpstr>
      <vt:lpstr>When Doing Labs</vt:lpstr>
      <vt:lpstr>Step 1: Collecting Data [Two Types] Quality vs. Quantity?</vt:lpstr>
      <vt:lpstr>Step 2: Hypothesis</vt:lpstr>
      <vt:lpstr>Step 3: Experiments</vt:lpstr>
      <vt:lpstr>Step 3.5: Types of Variables</vt:lpstr>
      <vt:lpstr>Step 4: Experiment</vt:lpstr>
      <vt:lpstr>Step 5: Theory vs. Law</vt:lpstr>
      <vt:lpstr>Quick Quiz # 2</vt:lpstr>
      <vt:lpstr>Graphing 101</vt:lpstr>
      <vt:lpstr>Warm Up #7</vt:lpstr>
      <vt:lpstr>Warm Up #8</vt:lpstr>
      <vt:lpstr>Environmental Science:  An Introduction</vt:lpstr>
      <vt:lpstr>What is Environmental Science?</vt:lpstr>
      <vt:lpstr>Key Environmental Terms</vt:lpstr>
      <vt:lpstr>Bluefin Tuna</vt:lpstr>
      <vt:lpstr>Global Economics </vt:lpstr>
      <vt:lpstr>Does Nature Have Value?</vt:lpstr>
      <vt:lpstr>Is it possible to be an economically successful country…WITHOUT destroying the environment?  Explain your reasoning.</vt:lpstr>
      <vt:lpstr>Warm Up #9</vt:lpstr>
      <vt:lpstr>Feedback Loops</vt:lpstr>
      <vt:lpstr>Changes in Sustainability over Time</vt:lpstr>
      <vt:lpstr>Agricultural Revolution approx. 10,000 years ago</vt:lpstr>
      <vt:lpstr>Industrial Revolution approx 300 years ago</vt:lpstr>
      <vt:lpstr>IPAT Model of Impact</vt:lpstr>
      <vt:lpstr>Why the Environment is in Bad Shape</vt:lpstr>
      <vt:lpstr>Developing Countries</vt:lpstr>
      <vt:lpstr>China: A History</vt:lpstr>
      <vt:lpstr>Key Terms Cont’d</vt:lpstr>
      <vt:lpstr>Something Old…Something New…</vt:lpstr>
      <vt:lpstr>Tragedy of the Commons</vt:lpstr>
      <vt:lpstr>T of C Explained: Cows Grazing</vt:lpstr>
      <vt:lpstr>Another Example: Aral Sea</vt:lpstr>
      <vt:lpstr>Review: Part 1</vt:lpstr>
      <vt:lpstr>Review: Part 2</vt:lpstr>
      <vt:lpstr>Multiplying and Dividing with Sci. Notation</vt:lpstr>
      <vt:lpstr>Review: Scientific Method</vt:lpstr>
      <vt:lpstr>Warm Up #1</vt:lpstr>
      <vt:lpstr>Metric System &amp; Scientific Notation</vt:lpstr>
      <vt:lpstr>The Metric System Song!</vt:lpstr>
      <vt:lpstr>Quick Quiz</vt:lpstr>
      <vt:lpstr>Scientific Notation: Brief Overview</vt:lpstr>
      <vt:lpstr>Warm Up #2:</vt:lpstr>
      <vt:lpstr>Multiplying and Dividing with Sci. Notation</vt:lpstr>
      <vt:lpstr>Crazy APES Math</vt:lpstr>
      <vt:lpstr>Practice Problem</vt:lpstr>
      <vt:lpstr>Warm Up #3</vt:lpstr>
    </vt:vector>
  </TitlesOfParts>
  <Company>BHUSD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APES</dc:title>
  <dc:creator>Graham Lockett</dc:creator>
  <cp:lastModifiedBy>Windows User</cp:lastModifiedBy>
  <cp:revision>94</cp:revision>
  <dcterms:created xsi:type="dcterms:W3CDTF">2012-08-14T18:57:33Z</dcterms:created>
  <dcterms:modified xsi:type="dcterms:W3CDTF">2014-09-04T15:18:00Z</dcterms:modified>
</cp:coreProperties>
</file>