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89D25-E2E8-4AAD-8BC8-2A9C8B8C74B7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89D0-66C6-4F25-B383-8132CA9956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51D6F-6FAB-4C34-8A20-30580CB80DB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EAC96E-1124-466E-8E05-AB0EEE7D7B9B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33D3E4-94BB-4385-9F6C-5F94E5EFC0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Warm Up #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have iron, and it rusts.  What is happening to the iron?  Is it still the same substance?  Why or why not?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something goes from a solid to a gas, what is happening to the molecules of the substance?  Does the substance stay the same?  Why or why not?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Something like water, H2O, is said to be a compound (as opposed to an element).  What is a compound, and how do you know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Dissolving?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Dissolving</a:t>
            </a:r>
            <a:r>
              <a:rPr lang="en-US" dirty="0" smtClean="0"/>
              <a:t> – when a substance breaks down</a:t>
            </a:r>
          </a:p>
          <a:p>
            <a:endParaRPr lang="en-US" dirty="0" smtClean="0"/>
          </a:p>
          <a:p>
            <a:r>
              <a:rPr lang="en-US" b="1" u="sng" dirty="0" smtClean="0"/>
              <a:t>Solute</a:t>
            </a:r>
            <a:r>
              <a:rPr lang="en-US" dirty="0" smtClean="0"/>
              <a:t> – the thing being dissolved</a:t>
            </a:r>
          </a:p>
          <a:p>
            <a:endParaRPr lang="en-US" dirty="0" smtClean="0"/>
          </a:p>
          <a:p>
            <a:r>
              <a:rPr lang="en-US" b="1" u="sng" dirty="0" smtClean="0"/>
              <a:t>Solvent</a:t>
            </a:r>
            <a:r>
              <a:rPr lang="en-US" dirty="0" smtClean="0"/>
              <a:t> – thing doing the dissolving</a:t>
            </a:r>
          </a:p>
          <a:p>
            <a:endParaRPr lang="en-US" dirty="0" smtClean="0"/>
          </a:p>
          <a:p>
            <a:r>
              <a:rPr lang="en-US" dirty="0" smtClean="0"/>
              <a:t>Salt water…a </a:t>
            </a:r>
            <a:r>
              <a:rPr lang="en-US" b="1" i="1" dirty="0" smtClean="0"/>
              <a:t>physical</a:t>
            </a:r>
            <a:r>
              <a:rPr lang="en-US" dirty="0" smtClean="0"/>
              <a:t> change</a:t>
            </a:r>
            <a:endParaRPr lang="en-US" dirty="0"/>
          </a:p>
        </p:txBody>
      </p:sp>
      <p:pic>
        <p:nvPicPr>
          <p:cNvPr id="57346" name="Picture 2" descr="http://images.tutorvista.com/content/chemical-reactions-equations/sugar-solutio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057400"/>
            <a:ext cx="398145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piece of aluminum foil that you wrap your sandwich with.  Has the aluminum foil gone through a physical or chemical change?  How do you know?</a:t>
            </a:r>
          </a:p>
          <a:p>
            <a:endParaRPr lang="en-US" dirty="0" smtClean="0"/>
          </a:p>
          <a:p>
            <a:r>
              <a:rPr lang="en-US" dirty="0" smtClean="0"/>
              <a:t>You are BBQ-</a:t>
            </a:r>
            <a:r>
              <a:rPr lang="en-US" dirty="0" err="1" smtClean="0"/>
              <a:t>ing</a:t>
            </a:r>
            <a:r>
              <a:rPr lang="en-US" dirty="0" smtClean="0"/>
              <a:t> some steak, which requires you to burn charcoal.  Is the charcoal going through a physical or chemical change?  How do you know?</a:t>
            </a:r>
          </a:p>
          <a:p>
            <a:endParaRPr lang="en-US" dirty="0" smtClean="0"/>
          </a:p>
          <a:p>
            <a:r>
              <a:rPr lang="en-US" dirty="0" smtClean="0"/>
              <a:t>What qualifies something to be considered a substance, rather than a mixture?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2.1-2.3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Commonly Used Chemistry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Matter? </a:t>
            </a:r>
            <a:br>
              <a:rPr lang="en-US" dirty="0" smtClean="0"/>
            </a:br>
            <a:r>
              <a:rPr lang="en-US" sz="3600" i="1" dirty="0" smtClean="0"/>
              <a:t>[And Why Does it Matter?]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648200" cy="470931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Matter</a:t>
            </a:r>
            <a:r>
              <a:rPr lang="en-US" dirty="0" smtClean="0"/>
              <a:t> – Anything with a </a:t>
            </a:r>
            <a:r>
              <a:rPr lang="en-US" b="1" u="sng" dirty="0" smtClean="0"/>
              <a:t>mass</a:t>
            </a:r>
            <a:r>
              <a:rPr lang="en-US" dirty="0" smtClean="0"/>
              <a:t>, and occupies </a:t>
            </a:r>
            <a:r>
              <a:rPr lang="en-US" b="1" u="sng" dirty="0" smtClean="0"/>
              <a:t>volume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[</a:t>
            </a:r>
            <a:r>
              <a:rPr lang="en-US" u="sng" dirty="0" smtClean="0"/>
              <a:t>Volume = Space</a:t>
            </a:r>
            <a:r>
              <a:rPr lang="en-US" dirty="0" smtClean="0"/>
              <a:t> – measured in liters, milliliters, etc]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Mass = grams, kilograms, etc</a:t>
            </a:r>
          </a:p>
          <a:p>
            <a:endParaRPr lang="en-US" dirty="0" smtClean="0"/>
          </a:p>
          <a:p>
            <a:r>
              <a:rPr lang="en-US" dirty="0" smtClean="0"/>
              <a:t>Three Main Forms: </a:t>
            </a:r>
          </a:p>
          <a:p>
            <a:pPr>
              <a:buNone/>
            </a:pPr>
            <a:r>
              <a:rPr lang="en-US" b="1" dirty="0" smtClean="0"/>
              <a:t>Solid, Liquid, Gas</a:t>
            </a:r>
          </a:p>
          <a:p>
            <a:endParaRPr lang="en-US" u="sng" dirty="0" smtClean="0"/>
          </a:p>
          <a:p>
            <a:pPr>
              <a:buNone/>
            </a:pPr>
            <a:endParaRPr lang="en-US" u="sng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04800"/>
            <a:ext cx="4495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Terms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572000" cy="470931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Substance</a:t>
            </a:r>
            <a:r>
              <a:rPr lang="en-US" dirty="0" smtClean="0"/>
              <a:t> – made up of the SAME matter uniformly (pure)</a:t>
            </a:r>
          </a:p>
          <a:p>
            <a:pPr lvl="1"/>
            <a:r>
              <a:rPr lang="en-US" dirty="0" smtClean="0"/>
              <a:t>Meat patty = substance</a:t>
            </a:r>
          </a:p>
          <a:p>
            <a:pPr lvl="1"/>
            <a:r>
              <a:rPr lang="en-US" dirty="0" smtClean="0"/>
              <a:t>Lettuce = substance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Mixture of Substances </a:t>
            </a:r>
            <a:r>
              <a:rPr lang="en-US" dirty="0" smtClean="0"/>
              <a:t>– made up of different matter</a:t>
            </a:r>
          </a:p>
          <a:p>
            <a:pPr lvl="1"/>
            <a:r>
              <a:rPr lang="en-US" dirty="0" smtClean="0"/>
              <a:t>Hamburger (whole)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www.foodnut.com/i/Umami-Burger-San-Francisco/Umami-Burger-San-Francisco-truffle-bur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14600"/>
            <a:ext cx="4286250" cy="321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Terms 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572000" cy="47855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types of substances:</a:t>
            </a:r>
          </a:p>
          <a:p>
            <a:endParaRPr lang="en-US" dirty="0" smtClean="0"/>
          </a:p>
          <a:p>
            <a:r>
              <a:rPr lang="en-US" b="1" u="sng" dirty="0" smtClean="0"/>
              <a:t>Element</a:t>
            </a:r>
            <a:r>
              <a:rPr lang="en-US" dirty="0" smtClean="0"/>
              <a:t> – simplest form of matter</a:t>
            </a:r>
          </a:p>
          <a:p>
            <a:pPr lvl="1"/>
            <a:r>
              <a:rPr lang="en-US" dirty="0" smtClean="0"/>
              <a:t>Hydrogen, oxygen, iron…anything on Periodic Table</a:t>
            </a:r>
          </a:p>
          <a:p>
            <a:pPr lvl="1"/>
            <a:r>
              <a:rPr lang="en-US" dirty="0" smtClean="0"/>
              <a:t>Can NOT be broken down further</a:t>
            </a:r>
          </a:p>
          <a:p>
            <a:endParaRPr lang="en-US" dirty="0" smtClean="0"/>
          </a:p>
          <a:p>
            <a:r>
              <a:rPr lang="en-US" b="1" u="sng" dirty="0" smtClean="0"/>
              <a:t>Compound</a:t>
            </a:r>
            <a:r>
              <a:rPr lang="en-US" dirty="0" smtClean="0"/>
              <a:t> – 2+ elements combined</a:t>
            </a:r>
          </a:p>
          <a:p>
            <a:pPr lvl="1"/>
            <a:r>
              <a:rPr lang="en-US" dirty="0" smtClean="0"/>
              <a:t>H2O = water compound</a:t>
            </a:r>
            <a:endParaRPr lang="en-US" dirty="0"/>
          </a:p>
        </p:txBody>
      </p:sp>
      <p:pic>
        <p:nvPicPr>
          <p:cNvPr id="2050" name="Picture 2" descr="http://newwater.com.au/wp-content/uploads/2011/05/waterart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419600"/>
            <a:ext cx="4267200" cy="2438400"/>
          </a:xfrm>
          <a:prstGeom prst="rect">
            <a:avLst/>
          </a:prstGeom>
          <a:noFill/>
        </p:spPr>
      </p:pic>
      <p:pic>
        <p:nvPicPr>
          <p:cNvPr id="2052" name="Picture 4" descr="http://periodictable.com/Samples/079.2/s9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990600"/>
            <a:ext cx="33909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937915"/>
          </a:xfrm>
        </p:spPr>
        <p:txBody>
          <a:bodyPr>
            <a:normAutofit/>
          </a:bodyPr>
          <a:lstStyle/>
          <a:p>
            <a:r>
              <a:rPr lang="en-US" dirty="0" smtClean="0"/>
              <a:t>Review: observations</a:t>
            </a:r>
          </a:p>
          <a:p>
            <a:pPr lvl="1"/>
            <a:r>
              <a:rPr lang="en-US" dirty="0" smtClean="0"/>
              <a:t>Qualitative vs. quantitative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Physical</a:t>
            </a:r>
            <a:r>
              <a:rPr lang="en-US" dirty="0" smtClean="0"/>
              <a:t> – any observation of a substance that doesn’t alter it permanently</a:t>
            </a:r>
          </a:p>
          <a:p>
            <a:pPr lvl="1"/>
            <a:r>
              <a:rPr lang="en-US" dirty="0" smtClean="0"/>
              <a:t>Color, hardness, conductivity</a:t>
            </a:r>
          </a:p>
          <a:p>
            <a:pPr lvl="1"/>
            <a:r>
              <a:rPr lang="en-US" b="1" u="sng" dirty="0" smtClean="0"/>
              <a:t>Malleability</a:t>
            </a:r>
            <a:r>
              <a:rPr lang="en-US" dirty="0" smtClean="0"/>
              <a:t> – how easily it can be changed</a:t>
            </a:r>
            <a:endParaRPr lang="en-US" dirty="0"/>
          </a:p>
        </p:txBody>
      </p:sp>
      <p:pic>
        <p:nvPicPr>
          <p:cNvPr id="39938" name="Picture 2" descr="http://image.shutterstock.com/display_pic_with_logo/288709/288709,1268596265,55/stock-photo-aluminum-foil-background-creative-metallic-texture-487303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038600"/>
            <a:ext cx="4286250" cy="3038476"/>
          </a:xfrm>
          <a:prstGeom prst="rect">
            <a:avLst/>
          </a:prstGeom>
          <a:noFill/>
        </p:spPr>
      </p:pic>
      <p:pic>
        <p:nvPicPr>
          <p:cNvPr id="39940" name="Picture 4" descr="http://upload.wikimedia.org/wikipedia/commons/thumb/5/51/Color_circle_(hue-sat).png/310px-Color_circle_(hue-sat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09600"/>
            <a:ext cx="2952750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5"/>
            <a:ext cx="4343400" cy="443484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Chemical Property </a:t>
            </a:r>
            <a:r>
              <a:rPr lang="en-US" dirty="0" smtClean="0"/>
              <a:t>– ability of substance to CHANGE chemically</a:t>
            </a:r>
          </a:p>
          <a:p>
            <a:pPr lvl="1"/>
            <a:r>
              <a:rPr lang="en-US" dirty="0" smtClean="0"/>
              <a:t>Iron </a:t>
            </a:r>
            <a:r>
              <a:rPr lang="en-US" i="1" u="sng" dirty="0" smtClean="0"/>
              <a:t>rusting</a:t>
            </a:r>
            <a:r>
              <a:rPr lang="en-US" dirty="0" smtClean="0"/>
              <a:t> (iron + oxygen)</a:t>
            </a:r>
          </a:p>
          <a:p>
            <a:pPr lvl="1"/>
            <a:r>
              <a:rPr lang="en-US" dirty="0" smtClean="0"/>
              <a:t>Also, </a:t>
            </a:r>
            <a:r>
              <a:rPr lang="en-US" i="1" dirty="0" smtClean="0"/>
              <a:t>burn, decompose, explode, corrode</a:t>
            </a:r>
          </a:p>
          <a:p>
            <a:endParaRPr lang="en-US" dirty="0" smtClean="0"/>
          </a:p>
          <a:p>
            <a:r>
              <a:rPr lang="en-US" dirty="0" smtClean="0"/>
              <a:t>NOT reversible </a:t>
            </a:r>
            <a:r>
              <a:rPr lang="en-US" i="1" dirty="0" smtClean="0"/>
              <a:t>(except for another chemical change)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38914" name="Picture 2" descr="http://www.rustreleasesupergel.com/images/bacharcoalstar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362200"/>
            <a:ext cx="42862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Physical vs. 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95800" cy="4907125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Physical Change </a:t>
            </a:r>
            <a:r>
              <a:rPr lang="en-US" dirty="0" smtClean="0"/>
              <a:t>– a change that doesn’t alter it’s chemical composition</a:t>
            </a:r>
          </a:p>
          <a:p>
            <a:pPr lvl="1"/>
            <a:r>
              <a:rPr lang="en-US" dirty="0" smtClean="0"/>
              <a:t>Melting, boiling, freezing, cutting, grinding, etc.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Chemical Change </a:t>
            </a:r>
            <a:r>
              <a:rPr lang="en-US" dirty="0" smtClean="0"/>
              <a:t>– DOES alter chemical composition</a:t>
            </a:r>
          </a:p>
          <a:p>
            <a:pPr lvl="1"/>
            <a:r>
              <a:rPr lang="en-US" dirty="0" smtClean="0"/>
              <a:t>Heating, electricity, chemical reaction</a:t>
            </a:r>
          </a:p>
          <a:p>
            <a:pPr lvl="1"/>
            <a:r>
              <a:rPr lang="en-US" b="1" u="sng" dirty="0" smtClean="0"/>
              <a:t>Precipitate</a:t>
            </a:r>
            <a:r>
              <a:rPr lang="en-US" dirty="0" smtClean="0"/>
              <a:t> – a solid residue forming after chem. reaction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  <p:pic>
        <p:nvPicPr>
          <p:cNvPr id="37890" name="Picture 2" descr="http://www.howtocookcornonthecob.com/images/04-steamed-corn-onthe-co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0"/>
            <a:ext cx="3810000" cy="2066925"/>
          </a:xfrm>
          <a:prstGeom prst="rect">
            <a:avLst/>
          </a:prstGeom>
          <a:noFill/>
        </p:spPr>
      </p:pic>
      <p:pic>
        <p:nvPicPr>
          <p:cNvPr id="37892" name="Picture 4" descr="http://upload.wikimedia.org/wikipedia/commons/thumb/7/78/Chemical_precipitation_diagram.svg/220px-Chemical_precipitation_diagram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038600"/>
            <a:ext cx="3657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cooking an egg?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449</Words>
  <Application>Microsoft Office PowerPoint</Application>
  <PresentationFormat>On-screen Show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Warm Up # 1</vt:lpstr>
      <vt:lpstr>Chapter 2.1-2.3</vt:lpstr>
      <vt:lpstr>What is Matter?  [And Why Does it Matter?]</vt:lpstr>
      <vt:lpstr>Common Terms Part 1</vt:lpstr>
      <vt:lpstr>Common Terms  Part 2</vt:lpstr>
      <vt:lpstr>Physical Properties</vt:lpstr>
      <vt:lpstr>Chemical Properties</vt:lpstr>
      <vt:lpstr>Physical vs. Chemical Changes</vt:lpstr>
      <vt:lpstr>What about cooking an egg?</vt:lpstr>
      <vt:lpstr>What about Dissolving?</vt:lpstr>
      <vt:lpstr>Quick Quiz #1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1</dc:title>
  <dc:creator>Graham Lockett</dc:creator>
  <cp:lastModifiedBy>Graham Lockett</cp:lastModifiedBy>
  <cp:revision>1</cp:revision>
  <dcterms:created xsi:type="dcterms:W3CDTF">2012-09-19T22:11:12Z</dcterms:created>
  <dcterms:modified xsi:type="dcterms:W3CDTF">2012-09-19T22:13:49Z</dcterms:modified>
</cp:coreProperties>
</file>