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70" r:id="rId3"/>
    <p:sldId id="280" r:id="rId4"/>
    <p:sldId id="277" r:id="rId5"/>
    <p:sldId id="278" r:id="rId6"/>
    <p:sldId id="257" r:id="rId7"/>
    <p:sldId id="258" r:id="rId8"/>
    <p:sldId id="271" r:id="rId9"/>
    <p:sldId id="259" r:id="rId10"/>
    <p:sldId id="261" r:id="rId11"/>
    <p:sldId id="262" r:id="rId12"/>
    <p:sldId id="263" r:id="rId13"/>
    <p:sldId id="264" r:id="rId14"/>
    <p:sldId id="272" r:id="rId15"/>
    <p:sldId id="286" r:id="rId16"/>
    <p:sldId id="273" r:id="rId17"/>
    <p:sldId id="265" r:id="rId18"/>
    <p:sldId id="260" r:id="rId19"/>
    <p:sldId id="266" r:id="rId20"/>
    <p:sldId id="268" r:id="rId21"/>
    <p:sldId id="267" r:id="rId22"/>
    <p:sldId id="281" r:id="rId23"/>
    <p:sldId id="282" r:id="rId24"/>
    <p:sldId id="269" r:id="rId25"/>
    <p:sldId id="274" r:id="rId26"/>
    <p:sldId id="284" r:id="rId27"/>
    <p:sldId id="279" r:id="rId28"/>
    <p:sldId id="275" r:id="rId29"/>
    <p:sldId id="276" r:id="rId30"/>
    <p:sldId id="287" r:id="rId31"/>
    <p:sldId id="283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E87AA-A24C-492F-816D-48E60E08C9C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98BD5-530D-4504-87DB-38EC657093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8BD5-530D-4504-87DB-38EC6570937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1EEED76-5793-4537-B7A1-8309EA0C1667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85FEC-3E34-43E6-8890-870901BC3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 how the sun uses nuclear fusion for energy.</a:t>
            </a:r>
          </a:p>
          <a:p>
            <a:endParaRPr lang="en-US" dirty="0" smtClean="0"/>
          </a:p>
          <a:p>
            <a:r>
              <a:rPr lang="en-US" dirty="0" smtClean="0"/>
              <a:t>Why is nuclear fusion able to be possible on the sun?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does nuclear fusion differ from nuclear fission?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1.bp.blogspot.com/-8RmV925dCkg/TX8KVEXTPwI/AAAAAAAAASc/2q_VkIt6tsY/s1600/radiation%2Blev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171451"/>
            <a:ext cx="8001000" cy="702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Effects of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50-100 REM = feeling sick</a:t>
            </a:r>
          </a:p>
          <a:p>
            <a:endParaRPr lang="en-US" dirty="0"/>
          </a:p>
          <a:p>
            <a:r>
              <a:rPr lang="en-US" dirty="0" smtClean="0"/>
              <a:t>100-500 REM = immune system damage, burns</a:t>
            </a:r>
          </a:p>
          <a:p>
            <a:endParaRPr lang="en-US" dirty="0"/>
          </a:p>
          <a:p>
            <a:r>
              <a:rPr lang="en-US" dirty="0" smtClean="0"/>
              <a:t>500-1000 REM = nausea, digestive tract damage, death within days</a:t>
            </a:r>
          </a:p>
          <a:p>
            <a:endParaRPr lang="en-US" dirty="0"/>
          </a:p>
          <a:p>
            <a:r>
              <a:rPr lang="en-US" dirty="0" smtClean="0"/>
              <a:t>1000+ REM = coma, death within hours</a:t>
            </a:r>
            <a:endParaRPr lang="en-US" dirty="0"/>
          </a:p>
        </p:txBody>
      </p:sp>
      <p:pic>
        <p:nvPicPr>
          <p:cNvPr id="26626" name="Picture 2" descr="http://4.bp.blogspot.com/_1hUjmVHr3Ho/TQfGJV2_u4I/AAAAAAAAAOc/vbwPwT-zX4w/s1600/naus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-304800"/>
            <a:ext cx="2362200" cy="4724547"/>
          </a:xfrm>
          <a:prstGeom prst="rect">
            <a:avLst/>
          </a:prstGeom>
          <a:noFill/>
        </p:spPr>
      </p:pic>
      <p:pic>
        <p:nvPicPr>
          <p:cNvPr id="26628" name="Picture 4" descr="http://www.newsalertstodays.com/wp-content/uploads/2011/03/radiation-poisoning-from-The-Ringworm-Children-document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724400"/>
            <a:ext cx="3886200" cy="1952625"/>
          </a:xfrm>
          <a:prstGeom prst="rect">
            <a:avLst/>
          </a:prstGeom>
          <a:noFill/>
        </p:spPr>
      </p:pic>
      <p:pic>
        <p:nvPicPr>
          <p:cNvPr id="26630" name="Picture 6" descr="http://www.springtimehomes.com/files/image/nuclea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371600"/>
            <a:ext cx="27432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florg.com/sciencenews/images/imscn030606_0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305300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 -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Used to treat cancer patients</a:t>
            </a:r>
          </a:p>
          <a:p>
            <a:endParaRPr lang="en-US" dirty="0"/>
          </a:p>
          <a:p>
            <a:r>
              <a:rPr lang="en-US" dirty="0" smtClean="0"/>
              <a:t>Inject radioactive drugs into body, killing A LOT of cells (including cancer cells)</a:t>
            </a:r>
          </a:p>
          <a:p>
            <a:endParaRPr lang="en-US" dirty="0"/>
          </a:p>
          <a:p>
            <a:r>
              <a:rPr lang="en-US" dirty="0" smtClean="0"/>
              <a:t>Lose hair/feel awful = effects of radiation and healthy cell death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 -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038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1945 – Atomic bomb dropped, killing 77,000 instantly</a:t>
            </a:r>
          </a:p>
          <a:p>
            <a:endParaRPr lang="en-US" dirty="0"/>
          </a:p>
          <a:p>
            <a:r>
              <a:rPr lang="en-US" dirty="0" smtClean="0"/>
              <a:t>Over the next 5 years, 200,000+ died</a:t>
            </a:r>
          </a:p>
          <a:p>
            <a:endParaRPr lang="en-US" dirty="0"/>
          </a:p>
          <a:p>
            <a:r>
              <a:rPr lang="en-US" dirty="0" smtClean="0"/>
              <a:t>Why?  Radiation poisoning, burns, and cancer as a result of bomb</a:t>
            </a:r>
          </a:p>
          <a:p>
            <a:endParaRPr lang="en-US" dirty="0" smtClean="0"/>
          </a:p>
          <a:p>
            <a:r>
              <a:rPr lang="en-US" dirty="0" smtClean="0"/>
              <a:t>Nuclear Fission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5602" name="Picture 2" descr="File:Nagasakib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143000"/>
            <a:ext cx="4648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Nuclear Power </a:t>
            </a:r>
            <a:r>
              <a:rPr lang="en-US" dirty="0" smtClean="0"/>
              <a:t>– using the energy released via nuclear fission for power.</a:t>
            </a:r>
          </a:p>
          <a:p>
            <a:pPr lvl="1"/>
            <a:r>
              <a:rPr lang="en-US" dirty="0" smtClean="0"/>
              <a:t>NOT energy efficient, but VERY powerful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Nuclear waste</a:t>
            </a:r>
          </a:p>
          <a:p>
            <a:endParaRPr lang="en-US" dirty="0" smtClean="0"/>
          </a:p>
          <a:p>
            <a:r>
              <a:rPr lang="en-US" dirty="0" smtClean="0"/>
              <a:t>Chernobyl, </a:t>
            </a:r>
            <a:r>
              <a:rPr lang="en-US" dirty="0" err="1" smtClean="0"/>
              <a:t>Fukishima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You have 50. grams of Cesium-226.  It has a half-life of 40 years</a:t>
            </a:r>
            <a:r>
              <a:rPr lang="en-US" sz="4000" dirty="0" smtClean="0"/>
              <a:t>. </a:t>
            </a:r>
            <a:r>
              <a:rPr lang="en-US" sz="4000" dirty="0" smtClean="0"/>
              <a:t>How long does it take for 35 grams of the sample to decay?</a:t>
            </a:r>
          </a:p>
          <a:p>
            <a:pPr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You have 50. grams of Cesium-226.  It has a half-life of 40 years.</a:t>
            </a:r>
          </a:p>
          <a:p>
            <a:endParaRPr lang="en-US" dirty="0" smtClean="0"/>
          </a:p>
          <a:p>
            <a:r>
              <a:rPr lang="en-US" dirty="0" smtClean="0"/>
              <a:t>What form(s) of decay are necessary to go from Cesium-226 to </a:t>
            </a:r>
            <a:r>
              <a:rPr lang="en-US" dirty="0" smtClean="0"/>
              <a:t>Tellerium-218?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long does it take for 35 grams of the sample to decay?</a:t>
            </a:r>
          </a:p>
          <a:p>
            <a:endParaRPr lang="en-US" dirty="0" smtClean="0"/>
          </a:p>
          <a:p>
            <a:r>
              <a:rPr lang="en-US" dirty="0" smtClean="0"/>
              <a:t>What would the half-life of Cesium-226 be if it took 60. years for 35 grams of the original 50. grams to decay?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95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Lithium-7</a:t>
            </a:r>
          </a:p>
          <a:p>
            <a:endParaRPr lang="en-US" dirty="0"/>
          </a:p>
          <a:p>
            <a:r>
              <a:rPr lang="en-US" b="1" u="sng" dirty="0" smtClean="0"/>
              <a:t>Mass Number </a:t>
            </a:r>
            <a:r>
              <a:rPr lang="en-US" dirty="0" smtClean="0"/>
              <a:t>=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# Protons + Neutrons (7)</a:t>
            </a:r>
          </a:p>
          <a:p>
            <a:pPr lvl="1"/>
            <a:r>
              <a:rPr lang="en-US" dirty="0" smtClean="0"/>
              <a:t>ON TOP</a:t>
            </a:r>
          </a:p>
          <a:p>
            <a:endParaRPr lang="en-US" dirty="0"/>
          </a:p>
          <a:p>
            <a:r>
              <a:rPr lang="en-US" b="1" u="sng" dirty="0" smtClean="0"/>
              <a:t>Atomic Number 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 # Protons (3)</a:t>
            </a:r>
          </a:p>
          <a:p>
            <a:pPr lvl="1"/>
            <a:r>
              <a:rPr lang="en-US" dirty="0" smtClean="0"/>
              <a:t>ON BOTTOM</a:t>
            </a:r>
            <a:endParaRPr lang="en-US" dirty="0"/>
          </a:p>
        </p:txBody>
      </p:sp>
      <p:pic>
        <p:nvPicPr>
          <p:cNvPr id="11266" name="Picture 2" descr="http://physicsnet.co.uk/wp-content/uploads/2010/06/atomic-number-and-mass-nu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55904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Alpha</a:t>
            </a:r>
            <a:r>
              <a:rPr lang="en-US" dirty="0" smtClean="0"/>
              <a:t> – large particle, little penetrating power</a:t>
            </a:r>
          </a:p>
          <a:p>
            <a:pPr>
              <a:buNone/>
            </a:pPr>
            <a:r>
              <a:rPr lang="en-US" dirty="0" smtClean="0"/>
              <a:t>If ingested, can damage lung/organ cells</a:t>
            </a:r>
          </a:p>
          <a:p>
            <a:pPr>
              <a:buNone/>
            </a:pPr>
            <a:endParaRPr lang="en-US" dirty="0"/>
          </a:p>
          <a:p>
            <a:r>
              <a:rPr lang="en-US" b="1" u="sng" dirty="0" smtClean="0"/>
              <a:t>Beta</a:t>
            </a:r>
            <a:r>
              <a:rPr lang="en-US" dirty="0" smtClean="0"/>
              <a:t> – smaller than alpha, cannot penetrate skin, but can burn it</a:t>
            </a:r>
          </a:p>
          <a:p>
            <a:endParaRPr lang="en-US" dirty="0"/>
          </a:p>
          <a:p>
            <a:r>
              <a:rPr lang="en-US" b="1" u="sng" dirty="0" smtClean="0"/>
              <a:t>Gamma</a:t>
            </a:r>
            <a:r>
              <a:rPr lang="en-US" dirty="0" smtClean="0"/>
              <a:t> – smallest, can penetrate almost anything, doing a lot of damage</a:t>
            </a:r>
            <a:endParaRPr lang="en-US" dirty="0"/>
          </a:p>
        </p:txBody>
      </p:sp>
      <p:pic>
        <p:nvPicPr>
          <p:cNvPr id="22532" name="Picture 4" descr="Alpha particle pene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267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Decay</a:t>
            </a:r>
            <a:br>
              <a:rPr lang="en-US" dirty="0" smtClean="0"/>
            </a:br>
            <a:r>
              <a:rPr lang="en-US" dirty="0" smtClean="0"/>
              <a:t>[Greek Alphabet Status]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724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Alpha</a:t>
            </a:r>
            <a:r>
              <a:rPr lang="en-US" dirty="0" smtClean="0"/>
              <a:t> – Element breaks down to release a </a:t>
            </a:r>
            <a:r>
              <a:rPr lang="en-US" i="1" dirty="0" smtClean="0"/>
              <a:t>HELIUM molecule</a:t>
            </a:r>
          </a:p>
          <a:p>
            <a:pPr lvl="1"/>
            <a:r>
              <a:rPr lang="en-US" dirty="0" smtClean="0"/>
              <a:t>HEAVY decay</a:t>
            </a:r>
          </a:p>
          <a:p>
            <a:endParaRPr lang="en-US" dirty="0"/>
          </a:p>
          <a:p>
            <a:r>
              <a:rPr lang="en-US" dirty="0" smtClean="0"/>
              <a:t>Mass # LOSES 4 (helium’s mass is 4)</a:t>
            </a:r>
          </a:p>
          <a:p>
            <a:endParaRPr lang="en-US" dirty="0"/>
          </a:p>
          <a:p>
            <a:r>
              <a:rPr lang="en-US" dirty="0" smtClean="0"/>
              <a:t>Atomic # LOSES 2 (helium’s atomic is 2)</a:t>
            </a:r>
          </a:p>
        </p:txBody>
      </p:sp>
      <p:pic>
        <p:nvPicPr>
          <p:cNvPr id="16386" name="Picture 2" descr="http://www.jirvine.co.uk/Physics_GCSE/Physics_AQA/Physics_2B/alph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343400" cy="1304926"/>
          </a:xfrm>
          <a:prstGeom prst="rect">
            <a:avLst/>
          </a:prstGeom>
          <a:noFill/>
        </p:spPr>
      </p:pic>
      <p:pic>
        <p:nvPicPr>
          <p:cNvPr id="16392" name="Picture 8" descr="http://library.thinkquest.org/3471/alpha_deca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45720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the half-life of Radium-222 when you discover that, after 5 days, 4.0 grams of the original 25 gram sample have </a:t>
            </a:r>
            <a:r>
              <a:rPr lang="en-US" dirty="0" smtClean="0"/>
              <a:t>remained.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half-life of radon-226 is 50.0 years.  How long will it take for 59% of your original sample to decay?</a:t>
            </a:r>
          </a:p>
          <a:p>
            <a:endParaRPr lang="en-US" dirty="0" smtClean="0"/>
          </a:p>
          <a:p>
            <a:r>
              <a:rPr lang="en-US" dirty="0" smtClean="0"/>
              <a:t>You have a 50 gram sample of a radioactive substance.  How much of that sample remains after 3 half-lives?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Decay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Beta Decay </a:t>
            </a:r>
            <a:r>
              <a:rPr lang="en-US" dirty="0" smtClean="0"/>
              <a:t>– Element breaks down to form a loose </a:t>
            </a:r>
            <a:r>
              <a:rPr lang="en-US" b="1" dirty="0" smtClean="0"/>
              <a:t>ELECTRON</a:t>
            </a:r>
          </a:p>
          <a:p>
            <a:endParaRPr lang="en-US" dirty="0" smtClean="0"/>
          </a:p>
          <a:p>
            <a:r>
              <a:rPr lang="en-US" b="1" u="sng" dirty="0" smtClean="0"/>
              <a:t>Positron Production </a:t>
            </a:r>
            <a:r>
              <a:rPr lang="en-US" dirty="0" smtClean="0"/>
              <a:t>– Element breaks down to form </a:t>
            </a:r>
            <a:r>
              <a:rPr lang="en-US" b="1" dirty="0" smtClean="0"/>
              <a:t>POSITRON</a:t>
            </a:r>
            <a:r>
              <a:rPr lang="en-US" dirty="0" smtClean="0"/>
              <a:t> (positively charged electron)</a:t>
            </a:r>
            <a:endParaRPr lang="en-US" dirty="0"/>
          </a:p>
        </p:txBody>
      </p:sp>
      <p:pic>
        <p:nvPicPr>
          <p:cNvPr id="8" name="Content Placeholder 7" descr="Positron Emission (Chemistry)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4114800"/>
            <a:ext cx="3200400" cy="1447800"/>
          </a:xfrm>
        </p:spPr>
      </p:pic>
      <p:pic>
        <p:nvPicPr>
          <p:cNvPr id="18434" name="Picture 2" descr="http://nuclearchem.wikispaces.com/file/view/Beta_Decay.png/30290997/Beta_Dec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276600" cy="1219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848600" y="19812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72400" y="1828800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38600" cy="45259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Gamma Decay </a:t>
            </a:r>
            <a:r>
              <a:rPr lang="en-US" dirty="0" smtClean="0"/>
              <a:t>– an element loses ENERGY, not particles.</a:t>
            </a:r>
          </a:p>
          <a:p>
            <a:endParaRPr lang="en-US" dirty="0"/>
          </a:p>
          <a:p>
            <a:r>
              <a:rPr lang="en-US" dirty="0" smtClean="0"/>
              <a:t>Element STAYS the same, just in less excited state</a:t>
            </a:r>
          </a:p>
          <a:p>
            <a:endParaRPr lang="en-US" dirty="0"/>
          </a:p>
          <a:p>
            <a:r>
              <a:rPr lang="en-US" dirty="0" smtClean="0"/>
              <a:t>Gamma symbol: </a:t>
            </a:r>
            <a:r>
              <a:rPr lang="el-GR" sz="4800" dirty="0" smtClean="0"/>
              <a:t>γ</a:t>
            </a:r>
            <a:endParaRPr lang="en-US" dirty="0"/>
          </a:p>
        </p:txBody>
      </p:sp>
      <p:pic>
        <p:nvPicPr>
          <p:cNvPr id="20482" name="Picture 2" descr="http://www.mymcat.com/w/images/e/e4/Radiation_gam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00400"/>
            <a:ext cx="5048250" cy="3362325"/>
          </a:xfrm>
          <a:prstGeom prst="rect">
            <a:avLst/>
          </a:prstGeom>
          <a:noFill/>
        </p:spPr>
      </p:pic>
      <p:pic>
        <p:nvPicPr>
          <p:cNvPr id="20484" name="Picture 4" descr="http://t0.gstatic.com/images?q=tbn:ANd9GcQ8heyb3OlORp37fDt7e1d42bd6sOPEAQjURrBFiNxZcG3JDKFt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9624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Mendelevium-260 undergoes a series of decays.</a:t>
            </a:r>
          </a:p>
          <a:p>
            <a:endParaRPr lang="en-US" dirty="0" smtClean="0"/>
          </a:p>
          <a:p>
            <a:r>
              <a:rPr lang="en-US" dirty="0" smtClean="0"/>
              <a:t>It first undergoes alpha decay</a:t>
            </a:r>
          </a:p>
          <a:p>
            <a:endParaRPr lang="en-US" dirty="0" smtClean="0"/>
          </a:p>
          <a:p>
            <a:r>
              <a:rPr lang="en-US" dirty="0" smtClean="0"/>
              <a:t>It then undergoes TWO beta decays</a:t>
            </a:r>
          </a:p>
          <a:p>
            <a:endParaRPr lang="en-US" dirty="0" smtClean="0"/>
          </a:p>
          <a:p>
            <a:r>
              <a:rPr lang="en-US" dirty="0" smtClean="0"/>
              <a:t>It then undergoes a positron emission</a:t>
            </a:r>
          </a:p>
          <a:p>
            <a:endParaRPr lang="en-US" dirty="0" smtClean="0"/>
          </a:p>
          <a:p>
            <a:r>
              <a:rPr lang="en-US" dirty="0" smtClean="0"/>
              <a:t>It finally undergoes TWO alpha decays.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Identify the final product.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Post-Lab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Post-Lab Question #1: Look at your data for how much remained after 30 seconds.  Calculate an exact half life for your substance.  How close was this to the projected 10 seconds?</a:t>
            </a:r>
          </a:p>
          <a:p>
            <a:endParaRPr lang="en-US" dirty="0" smtClean="0"/>
          </a:p>
          <a:p>
            <a:r>
              <a:rPr lang="en-US" dirty="0" smtClean="0"/>
              <a:t>Post-Lab Question #4: Given how many M&amp;M’s were in your bag (think of these as the number of nuclei), and given the half-life of Post-Lab #1, calculate the activity of your Mendelevium, in Curies.  (1 </a:t>
            </a:r>
            <a:r>
              <a:rPr lang="en-US" dirty="0" err="1" smtClean="0"/>
              <a:t>Ci</a:t>
            </a:r>
            <a:r>
              <a:rPr lang="en-US" dirty="0" smtClean="0"/>
              <a:t> = 3.7x10</a:t>
            </a:r>
            <a:r>
              <a:rPr lang="en-US" baseline="30000" dirty="0" smtClean="0"/>
              <a:t>10</a:t>
            </a:r>
            <a:r>
              <a:rPr lang="en-US" dirty="0" smtClean="0"/>
              <a:t> decays/sec)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You are given Thorium-250.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Write it with Mass # on top, Symbol, then Atomic # on bottom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Show what would happen if it underwent ALPHA decay.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After alpha decay, it underwent BETA decay.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After beta decay, it underwent another ALPHA decay.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Types of Decay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645920"/>
            <a:ext cx="4876800" cy="52120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Alpha</a:t>
            </a:r>
            <a:r>
              <a:rPr lang="en-US" dirty="0" smtClean="0"/>
              <a:t>  - release of helium </a:t>
            </a:r>
          </a:p>
          <a:p>
            <a:pPr lvl="1"/>
            <a:r>
              <a:rPr lang="en-US" dirty="0" smtClean="0"/>
              <a:t>Ex. Radium-226</a:t>
            </a:r>
          </a:p>
          <a:p>
            <a:pPr lvl="1"/>
            <a:r>
              <a:rPr lang="en-US" dirty="0" smtClean="0"/>
              <a:t>Ex. Uranium - 238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Beta</a:t>
            </a:r>
            <a:r>
              <a:rPr lang="en-US" dirty="0" smtClean="0"/>
              <a:t> – release of electron</a:t>
            </a:r>
          </a:p>
          <a:p>
            <a:pPr lvl="1"/>
            <a:r>
              <a:rPr lang="en-US" dirty="0" smtClean="0"/>
              <a:t>Ex. Lithium-8</a:t>
            </a:r>
          </a:p>
          <a:p>
            <a:endParaRPr lang="en-US" dirty="0" smtClean="0"/>
          </a:p>
          <a:p>
            <a:r>
              <a:rPr lang="en-US" b="1" u="sng" dirty="0" smtClean="0"/>
              <a:t>Gamma</a:t>
            </a:r>
            <a:r>
              <a:rPr lang="en-US" dirty="0" smtClean="0"/>
              <a:t> – release of energy</a:t>
            </a:r>
          </a:p>
          <a:p>
            <a:pPr lvl="1"/>
            <a:r>
              <a:rPr lang="en-US" dirty="0" smtClean="0"/>
              <a:t>Ex. Plutonium-240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MOST HARMFUL (can penetrate almost everything)</a:t>
            </a:r>
            <a:endParaRPr lang="en-US" dirty="0"/>
          </a:p>
        </p:txBody>
      </p:sp>
      <p:pic>
        <p:nvPicPr>
          <p:cNvPr id="45058" name="Picture 2" descr="http://images.radiopaedia.org/images/219045/f48de8d185d5f2a38115fba6bf1a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-1600200"/>
            <a:ext cx="4191000" cy="4267200"/>
          </a:xfrm>
          <a:prstGeom prst="rect">
            <a:avLst/>
          </a:prstGeom>
          <a:noFill/>
        </p:spPr>
      </p:pic>
      <p:pic>
        <p:nvPicPr>
          <p:cNvPr id="45060" name="Picture 4" descr="http://www.hk-phy.org/energy/power/nuclear_phy/images/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4191000" cy="1752600"/>
          </a:xfrm>
          <a:prstGeom prst="rect">
            <a:avLst/>
          </a:prstGeom>
          <a:noFill/>
        </p:spPr>
      </p:pic>
      <p:pic>
        <p:nvPicPr>
          <p:cNvPr id="45062" name="Picture 6" descr="http://images.tutorvista.com/cms/images/46/examples-of-gamma-decay%20(1)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24400"/>
            <a:ext cx="41910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20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991600" cy="5102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Show Thallium-220 undergo 2 alpha decays, 3 beta decays and 2 positron emissions.  What isotope do you have?</a:t>
            </a:r>
          </a:p>
          <a:p>
            <a:endParaRPr lang="en-US" dirty="0" smtClean="0"/>
          </a:p>
          <a:p>
            <a:r>
              <a:rPr lang="en-US" dirty="0" smtClean="0"/>
              <a:t>Complete a graph from the data table below.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Looking at the data table, what seems to happen to the 40 gram sample after each half-life?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733800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Half-Life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Amount (grams)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0.75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3990951" cy="67141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If </a:t>
            </a:r>
            <a:r>
              <a:rPr lang="en-US" sz="2400" b="1" u="sng" dirty="0" smtClean="0"/>
              <a:t>NOT Given </a:t>
            </a:r>
            <a:r>
              <a:rPr lang="en-US" sz="2400" dirty="0" smtClean="0"/>
              <a:t>Half-Life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209800"/>
            <a:ext cx="4041775" cy="639762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b="1" u="sng" dirty="0" smtClean="0"/>
              <a:t>Given</a:t>
            </a:r>
            <a:r>
              <a:rPr lang="en-US" dirty="0" smtClean="0"/>
              <a:t> Half-Life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916237"/>
            <a:ext cx="4040188" cy="394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N = </a:t>
            </a:r>
            <a:r>
              <a:rPr lang="en-US" b="1" dirty="0" err="1" smtClean="0"/>
              <a:t>N</a:t>
            </a:r>
            <a:r>
              <a:rPr lang="en-US" b="1" baseline="-25000" dirty="0" err="1" smtClean="0"/>
              <a:t>o</a:t>
            </a:r>
            <a:r>
              <a:rPr lang="en-US" b="1" dirty="0" err="1" smtClean="0"/>
              <a:t>e</a:t>
            </a:r>
            <a:r>
              <a:rPr lang="en-US" b="1" baseline="30000" dirty="0" smtClean="0"/>
              <a:t>(-</a:t>
            </a:r>
            <a:r>
              <a:rPr lang="en-US" b="1" baseline="30000" dirty="0" err="1" smtClean="0"/>
              <a:t>kt</a:t>
            </a:r>
            <a:r>
              <a:rPr lang="en-US" b="1" baseline="30000" dirty="0" smtClean="0"/>
              <a:t>)  </a:t>
            </a:r>
          </a:p>
          <a:p>
            <a:pPr lvl="1"/>
            <a:r>
              <a:rPr lang="en-US" i="1" dirty="0" smtClean="0"/>
              <a:t>[exponential decay formula]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N = amt. at the end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o</a:t>
            </a:r>
            <a:r>
              <a:rPr lang="en-US" dirty="0" smtClean="0"/>
              <a:t> = initial amt.</a:t>
            </a:r>
          </a:p>
          <a:p>
            <a:r>
              <a:rPr lang="en-US" dirty="0" smtClean="0"/>
              <a:t>k* = rate of decay</a:t>
            </a:r>
          </a:p>
          <a:p>
            <a:r>
              <a:rPr lang="en-US" dirty="0" smtClean="0"/>
              <a:t>t = time elapsed</a:t>
            </a:r>
          </a:p>
          <a:p>
            <a:endParaRPr lang="en-US" baseline="30000" dirty="0" smtClean="0"/>
          </a:p>
          <a:p>
            <a:pPr lvl="1"/>
            <a:r>
              <a:rPr lang="en-US" dirty="0" smtClean="0"/>
              <a:t>** </a:t>
            </a:r>
            <a:r>
              <a:rPr lang="en-US" i="1" u="sng" dirty="0" smtClean="0"/>
              <a:t>e and </a:t>
            </a:r>
            <a:r>
              <a:rPr lang="en-US" i="1" u="sng" dirty="0" err="1" smtClean="0"/>
              <a:t>ln</a:t>
            </a:r>
            <a:r>
              <a:rPr lang="en-US" i="1" u="sng" dirty="0" smtClean="0"/>
              <a:t> are opposites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916237"/>
            <a:ext cx="4041775" cy="394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</a:t>
            </a:r>
            <a:r>
              <a:rPr lang="en-US" b="1" baseline="-25000" dirty="0" smtClean="0"/>
              <a:t>1/2</a:t>
            </a:r>
            <a:r>
              <a:rPr lang="en-US" b="1" dirty="0" smtClean="0"/>
              <a:t> = -</a:t>
            </a:r>
            <a:r>
              <a:rPr lang="en-US" b="1" dirty="0" err="1" smtClean="0"/>
              <a:t>ln</a:t>
            </a:r>
            <a:r>
              <a:rPr lang="en-US" b="1" dirty="0" smtClean="0"/>
              <a:t>(1/2)/k</a:t>
            </a:r>
          </a:p>
          <a:p>
            <a:pPr lvl="1"/>
            <a:r>
              <a:rPr lang="en-US" dirty="0" smtClean="0"/>
              <a:t>Half-life equation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= half-life</a:t>
            </a:r>
          </a:p>
          <a:p>
            <a:r>
              <a:rPr lang="en-US" dirty="0" smtClean="0"/>
              <a:t>k* = rate of decay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i="1" u="sng" dirty="0" smtClean="0"/>
              <a:t>* k is the SAME in both equations</a:t>
            </a:r>
            <a:endParaRPr lang="en-US" i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Half-Life</a:t>
            </a:r>
            <a:r>
              <a:rPr lang="en-US" sz="2400" dirty="0" smtClean="0"/>
              <a:t> – how long it takes for half of a substance to decay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Exponential function – will NEVER reach zero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945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Show Americium-240 undergoing three major forms of radioactive decay.</a:t>
            </a:r>
          </a:p>
          <a:p>
            <a:endParaRPr lang="en-US" dirty="0" smtClean="0"/>
          </a:p>
          <a:p>
            <a:r>
              <a:rPr lang="en-US" dirty="0" smtClean="0"/>
              <a:t>You start with 233 grams of Uranium-238, and after 2 years only 231 grams remain.  Calculate the half-life of Uranium-238.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half-life of Carbon-14 is 5740 years.  How long will it take for 25% of your Carbon-14 sample to remain?</a:t>
            </a:r>
          </a:p>
          <a:p>
            <a:pPr lvl="1"/>
            <a:r>
              <a:rPr lang="en-US" dirty="0" smtClean="0"/>
              <a:t>A scientist believed it would only take 1,170 years for 25% of carbon-14 to remain.  Explain why this answer could not be possible.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7483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nuclear reaction involves splitting an atom.  What part of the atom do you think is splitting?  How do you know? (</a:t>
            </a:r>
            <a:r>
              <a:rPr lang="en-US" i="1" dirty="0" smtClean="0"/>
              <a:t>hint: “nuclear” may have something to do with it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Nuclear fission and nuclear fusion are opposite processes, breaking down the words, what do you think they mean?</a:t>
            </a:r>
          </a:p>
          <a:p>
            <a:endParaRPr lang="en-US" dirty="0" smtClean="0"/>
          </a:p>
          <a:p>
            <a:r>
              <a:rPr lang="en-US" dirty="0" smtClean="0"/>
              <a:t>Why can a nuclear bomb have long-term, negative effects?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[yes, it’s hot inside/outside.  you’re very observant. </a:t>
            </a:r>
            <a:r>
              <a:rPr lang="en-US" dirty="0" smtClean="0">
                <a:sym typeface="Wingdings" pitchFamily="2" charset="2"/>
              </a:rPr>
              <a:t> 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The half-life of Carbon-14 is 5740 years.  How long will it take for 25% of your Carbon-14 sample to remain?</a:t>
            </a:r>
          </a:p>
          <a:p>
            <a:pPr lvl="1"/>
            <a:r>
              <a:rPr lang="en-US" sz="3600" dirty="0" smtClean="0"/>
              <a:t>A scientist believed it would only take 1,170 years for 25% of carbon-14 to remain.  Explain why this answer could not be possible.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You are given a 60.0 gram sample of Erbium-160.  The half-life of this substance is 2.50 minutes.</a:t>
            </a:r>
          </a:p>
          <a:p>
            <a:endParaRPr lang="en-US" dirty="0" smtClean="0"/>
          </a:p>
          <a:p>
            <a:r>
              <a:rPr lang="en-US" dirty="0" smtClean="0"/>
              <a:t>How many nuclei have decayed in one half-life?</a:t>
            </a:r>
          </a:p>
          <a:p>
            <a:endParaRPr lang="en-US" dirty="0" smtClean="0"/>
          </a:p>
          <a:p>
            <a:r>
              <a:rPr lang="en-US" dirty="0" smtClean="0"/>
              <a:t>Calculate the activity level of your substance, in curies. (1 </a:t>
            </a:r>
            <a:r>
              <a:rPr lang="en-US" dirty="0" err="1" smtClean="0"/>
              <a:t>Ci</a:t>
            </a:r>
            <a:r>
              <a:rPr lang="en-US" dirty="0" smtClean="0"/>
              <a:t> = 3.7x10</a:t>
            </a:r>
            <a:r>
              <a:rPr lang="en-US" baseline="30000" dirty="0" smtClean="0"/>
              <a:t>10</a:t>
            </a:r>
            <a:r>
              <a:rPr lang="en-US" dirty="0" smtClean="0"/>
              <a:t> decays/sec)</a:t>
            </a:r>
          </a:p>
          <a:p>
            <a:endParaRPr lang="en-US" dirty="0" smtClean="0"/>
          </a:p>
          <a:p>
            <a:r>
              <a:rPr lang="en-US" dirty="0" smtClean="0"/>
              <a:t>How much of your sample has decayed after 12.5 minutes?  What percent of your sample is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 #IDK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You are handling an unknown amount of Uranium-235, with a half-life of 4.9x10</a:t>
            </a:r>
            <a:r>
              <a:rPr lang="en-US" baseline="30000" dirty="0" smtClean="0"/>
              <a:t>4</a:t>
            </a:r>
            <a:r>
              <a:rPr lang="en-US" dirty="0" smtClean="0"/>
              <a:t> years.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know this sample of Uranium underwent 2 alpha decays, a beta decay and a positron emission to become what it is today (Uranium-235).  What was the isotope ORIGINALLY?</a:t>
            </a:r>
          </a:p>
          <a:p>
            <a:endParaRPr lang="en-US" dirty="0" smtClean="0"/>
          </a:p>
          <a:p>
            <a:r>
              <a:rPr lang="en-US" dirty="0" smtClean="0"/>
              <a:t>If you discover that this sample of uranium-235 traced back to the bombing in Hiroshima in 1945, and that there were originally 3.1x10</a:t>
            </a:r>
            <a:r>
              <a:rPr lang="en-US" baseline="30000" dirty="0" smtClean="0"/>
              <a:t>3</a:t>
            </a:r>
            <a:r>
              <a:rPr lang="en-US" dirty="0" smtClean="0"/>
              <a:t> grams of it, how much do you have now?</a:t>
            </a:r>
          </a:p>
          <a:p>
            <a:endParaRPr lang="en-US" dirty="0" smtClean="0"/>
          </a:p>
          <a:p>
            <a:r>
              <a:rPr lang="en-US" dirty="0" smtClean="0"/>
              <a:t>With this information, determine the activity of this sample of Uranium-235.  (hint: multiply the “k” value by the amount of nuclei that have DECAYED).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comes to mind when you think of the word “Radioactive” (other than the Imagine Dragons song)?</a:t>
            </a:r>
          </a:p>
          <a:p>
            <a:endParaRPr lang="en-US" dirty="0" smtClean="0"/>
          </a:p>
          <a:p>
            <a:r>
              <a:rPr lang="en-US" dirty="0" smtClean="0"/>
              <a:t>How do you think nuclear bombs work?</a:t>
            </a:r>
          </a:p>
          <a:p>
            <a:r>
              <a:rPr lang="en-US" dirty="0" smtClean="0"/>
              <a:t>How do you think nuclear reactors work?</a:t>
            </a:r>
          </a:p>
          <a:p>
            <a:endParaRPr lang="en-US" dirty="0" smtClean="0"/>
          </a:p>
          <a:p>
            <a:r>
              <a:rPr lang="en-US" dirty="0" smtClean="0"/>
              <a:t>Why is nuclear/radioactive technology dangerous?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[yes, it’s hot inside/outside.  you’re very observant. </a:t>
            </a:r>
            <a:r>
              <a:rPr lang="en-US" dirty="0" smtClean="0">
                <a:sym typeface="Wingdings" pitchFamily="2" charset="2"/>
              </a:rPr>
              <a:t> ]</a:t>
            </a:r>
          </a:p>
          <a:p>
            <a:pPr algn="r">
              <a:buNone/>
            </a:pPr>
            <a:r>
              <a:rPr lang="en-US" dirty="0" smtClean="0">
                <a:sym typeface="Wingdings" pitchFamily="2" charset="2"/>
              </a:rPr>
              <a:t>#sassafras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You have Americium-256, and it undergoes a series of decays.</a:t>
            </a:r>
          </a:p>
          <a:p>
            <a:endParaRPr lang="en-US" dirty="0" smtClean="0"/>
          </a:p>
          <a:p>
            <a:r>
              <a:rPr lang="en-US" dirty="0" smtClean="0"/>
              <a:t>It undergoes alpha decay.</a:t>
            </a:r>
          </a:p>
          <a:p>
            <a:r>
              <a:rPr lang="en-US" dirty="0" smtClean="0"/>
              <a:t>The product undergoes beta decay</a:t>
            </a:r>
          </a:p>
          <a:p>
            <a:r>
              <a:rPr lang="en-US" dirty="0" smtClean="0"/>
              <a:t>The product undergoes two alpha decays</a:t>
            </a:r>
          </a:p>
          <a:p>
            <a:r>
              <a:rPr lang="en-US" dirty="0" smtClean="0"/>
              <a:t>The product undergoes a gamma decay</a:t>
            </a:r>
          </a:p>
          <a:p>
            <a:r>
              <a:rPr lang="en-US" dirty="0" smtClean="0"/>
              <a:t>The product undergoes two beta decays.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What isotope do you have?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Nuclear Decay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Radioactive…so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Radioactive</a:t>
            </a:r>
            <a:r>
              <a:rPr lang="en-US" dirty="0" smtClean="0"/>
              <a:t> – the element is UNSTABLE</a:t>
            </a:r>
          </a:p>
          <a:p>
            <a:pPr lvl="1"/>
            <a:r>
              <a:rPr lang="en-US" dirty="0" smtClean="0"/>
              <a:t>Too many neutrons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Result: Nuclear </a:t>
            </a:r>
            <a:r>
              <a:rPr lang="en-US" b="1" u="sng" dirty="0" smtClean="0"/>
              <a:t>Fission</a:t>
            </a:r>
            <a:r>
              <a:rPr lang="en-US" dirty="0" smtClean="0"/>
              <a:t> - The nucleus spontaneously DECAY (breaks down)</a:t>
            </a:r>
          </a:p>
          <a:p>
            <a:pPr>
              <a:buNone/>
            </a:pPr>
            <a:r>
              <a:rPr lang="en-US" b="1" dirty="0" smtClean="0"/>
              <a:t>		releases energy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Opposite: Nuclear </a:t>
            </a:r>
            <a:r>
              <a:rPr lang="en-US" b="1" u="sng" dirty="0" smtClean="0"/>
              <a:t>Fusion</a:t>
            </a:r>
            <a:r>
              <a:rPr lang="en-US" dirty="0" smtClean="0"/>
              <a:t> – nuclei combine together (on the sun)</a:t>
            </a:r>
            <a:endParaRPr lang="en-US" dirty="0"/>
          </a:p>
        </p:txBody>
      </p:sp>
      <p:pic>
        <p:nvPicPr>
          <p:cNvPr id="17410" name="Picture 2" descr="http://www.sawyerscience.com/assets/images/units/unit_2/radioactive_symb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14800"/>
            <a:ext cx="3657600" cy="2505076"/>
          </a:xfrm>
          <a:prstGeom prst="rect">
            <a:avLst/>
          </a:prstGeom>
          <a:noFill/>
        </p:spPr>
      </p:pic>
      <p:pic>
        <p:nvPicPr>
          <p:cNvPr id="17412" name="Picture 4" descr="http://www.beyondnuclear.org/storage/RadioactiveRabbit.jpg?__SQUARESPACE_CACHEVERSION=1289176018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43865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Dyes in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Nuclear Medicine – using radioactive isotopes in medicine</a:t>
            </a:r>
          </a:p>
          <a:p>
            <a:endParaRPr lang="en-US" dirty="0" smtClean="0"/>
          </a:p>
          <a:p>
            <a:r>
              <a:rPr lang="en-US" dirty="0" smtClean="0"/>
              <a:t>Ex. Iodine-131 – Dye used to detect thyroid gland activity and brain activity</a:t>
            </a:r>
          </a:p>
          <a:p>
            <a:pPr lvl="1"/>
            <a:r>
              <a:rPr lang="en-US" dirty="0" smtClean="0"/>
              <a:t>CT Scans</a:t>
            </a:r>
          </a:p>
          <a:p>
            <a:endParaRPr lang="en-US" dirty="0" smtClean="0"/>
          </a:p>
          <a:p>
            <a:r>
              <a:rPr lang="en-US" dirty="0" smtClean="0"/>
              <a:t>Short half-life</a:t>
            </a:r>
          </a:p>
          <a:p>
            <a:endParaRPr lang="en-US" dirty="0" smtClean="0"/>
          </a:p>
          <a:p>
            <a:r>
              <a:rPr lang="en-US" dirty="0" smtClean="0"/>
              <a:t>Permanent Damage?</a:t>
            </a:r>
            <a:endParaRPr lang="en-US" dirty="0"/>
          </a:p>
        </p:txBody>
      </p:sp>
      <p:pic>
        <p:nvPicPr>
          <p:cNvPr id="1026" name="Picture 2" descr="http://2012books.lardbucket.org/books/general-chemistry-principles-patterns-and-applications-v1.0m/section_24/cf078a625372e93a76141edae68d3b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207708"/>
            <a:ext cx="4648200" cy="2650292"/>
          </a:xfrm>
          <a:prstGeom prst="rect">
            <a:avLst/>
          </a:prstGeom>
          <a:noFill/>
        </p:spPr>
      </p:pic>
      <p:pic>
        <p:nvPicPr>
          <p:cNvPr id="1028" name="Picture 4" descr="http://www.slu.edu/Images/doisy_files/Department%20Page%20Images/NMT_sc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02817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Measured in </a:t>
            </a:r>
            <a:r>
              <a:rPr lang="en-US" b="1" u="sng" dirty="0" smtClean="0"/>
              <a:t>REM</a:t>
            </a:r>
            <a:r>
              <a:rPr lang="en-US" dirty="0" smtClean="0"/>
              <a:t> (Roentgen-Equivalent, Man)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Common things with radiation:</a:t>
            </a:r>
          </a:p>
          <a:p>
            <a:r>
              <a:rPr lang="en-US" dirty="0" smtClean="0"/>
              <a:t>X-Rays</a:t>
            </a:r>
          </a:p>
          <a:p>
            <a:r>
              <a:rPr lang="en-US" dirty="0" smtClean="0"/>
              <a:t>Cell Phones</a:t>
            </a:r>
          </a:p>
          <a:p>
            <a:r>
              <a:rPr lang="en-US" dirty="0" smtClean="0"/>
              <a:t>TV’s</a:t>
            </a:r>
          </a:p>
          <a:p>
            <a:r>
              <a:rPr lang="en-US" dirty="0" smtClean="0"/>
              <a:t>Microwaves</a:t>
            </a:r>
          </a:p>
          <a:p>
            <a:pPr>
              <a:buNone/>
            </a:pPr>
            <a:r>
              <a:rPr lang="en-US" dirty="0" smtClean="0"/>
              <a:t>All are VERY small doses (way less than 1 REM)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508" name="Picture 4" descr="http://www.epa.gov/rpdweb00/images/rad-penetr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191000" cy="1924051"/>
          </a:xfrm>
          <a:prstGeom prst="rect">
            <a:avLst/>
          </a:prstGeom>
          <a:noFill/>
        </p:spPr>
      </p:pic>
      <p:pic>
        <p:nvPicPr>
          <p:cNvPr id="21510" name="Picture 6" descr="http://www.healthhype.com/wp-content/uploads/chest_x-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19100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16345</TotalTime>
  <Words>1496</Words>
  <Application>Microsoft Office PowerPoint</Application>
  <PresentationFormat>On-screen Show (4:3)</PresentationFormat>
  <Paragraphs>263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Warm Up #2</vt:lpstr>
      <vt:lpstr>Warm Up #3</vt:lpstr>
      <vt:lpstr>Warm Up #2</vt:lpstr>
      <vt:lpstr>Warm Up #1</vt:lpstr>
      <vt:lpstr>Warm Up #2</vt:lpstr>
      <vt:lpstr>Nuclear Decay</vt:lpstr>
      <vt:lpstr>It’s Radioactive…so what?</vt:lpstr>
      <vt:lpstr>Radioactive Dyes in Medicine</vt:lpstr>
      <vt:lpstr>How We Measure Radiation</vt:lpstr>
      <vt:lpstr>Slide 10</vt:lpstr>
      <vt:lpstr>Effects of Radiation</vt:lpstr>
      <vt:lpstr>Chemotherapy - Good</vt:lpstr>
      <vt:lpstr>Hiroshima - Bad</vt:lpstr>
      <vt:lpstr>Nuclear Power</vt:lpstr>
      <vt:lpstr>COPY</vt:lpstr>
      <vt:lpstr>COPY</vt:lpstr>
      <vt:lpstr>Review</vt:lpstr>
      <vt:lpstr>Types of Radioactive Decay</vt:lpstr>
      <vt:lpstr>Types of Decay [Greek Alphabet Status]</vt:lpstr>
      <vt:lpstr>Types of Decay Continued</vt:lpstr>
      <vt:lpstr>One More…</vt:lpstr>
      <vt:lpstr>Quick Quiz #1</vt:lpstr>
      <vt:lpstr>Post-Lab Questions</vt:lpstr>
      <vt:lpstr>Warm Up #</vt:lpstr>
      <vt:lpstr>Types of Decay</vt:lpstr>
      <vt:lpstr>Warm Up #4</vt:lpstr>
      <vt:lpstr>Half-Life</vt:lpstr>
      <vt:lpstr>Half-Life</vt:lpstr>
      <vt:lpstr>Warm Up #3</vt:lpstr>
      <vt:lpstr>Slide 30</vt:lpstr>
      <vt:lpstr>Warm Up #</vt:lpstr>
      <vt:lpstr>Warm Up #IDK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#2</dc:title>
  <dc:creator>Graham Lockett</dc:creator>
  <cp:lastModifiedBy>Windows User</cp:lastModifiedBy>
  <cp:revision>4</cp:revision>
  <dcterms:created xsi:type="dcterms:W3CDTF">2011-10-16T22:26:56Z</dcterms:created>
  <dcterms:modified xsi:type="dcterms:W3CDTF">2014-05-21T20:48:38Z</dcterms:modified>
</cp:coreProperties>
</file>