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3" r:id="rId9"/>
    <p:sldId id="265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F6994D-2757-422A-B930-4201691BF3E5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730FA88-1267-4763-9113-3394A97625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6868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Graph the following: Regular vs. Catalyzed Reaction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effect does the catalyst appear to have on the reaction?</a:t>
            </a:r>
          </a:p>
          <a:p>
            <a:endParaRPr lang="en-US" dirty="0" smtClean="0"/>
          </a:p>
          <a:p>
            <a:r>
              <a:rPr lang="en-US" dirty="0" smtClean="0"/>
              <a:t>The peak of each line graph represents “activation energy.”  Using this term, apply this to your earlier answer comparing a catalyst to a normal reaction.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905000"/>
          <a:ext cx="8305802" cy="2895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813"/>
                <a:gridCol w="682920"/>
                <a:gridCol w="922867"/>
                <a:gridCol w="922867"/>
                <a:gridCol w="922867"/>
                <a:gridCol w="922867"/>
                <a:gridCol w="922867"/>
                <a:gridCol w="922867"/>
                <a:gridCol w="922867"/>
              </a:tblGrid>
              <a:tr h="7445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Time (sec)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</a:t>
                      </a:r>
                      <a:endParaRPr lang="en-US" sz="2800" dirty="0"/>
                    </a:p>
                  </a:txBody>
                  <a:tcPr/>
                </a:tc>
              </a:tr>
              <a:tr h="10755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Energy</a:t>
                      </a:r>
                      <a:r>
                        <a:rPr lang="en-US" sz="1800" baseline="0" dirty="0" smtClean="0"/>
                        <a:t> Regular (J</a:t>
                      </a:r>
                      <a:r>
                        <a:rPr lang="en-US" sz="180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132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167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149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</a:tr>
              <a:tr h="107550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Energy</a:t>
                      </a:r>
                      <a:r>
                        <a:rPr lang="en-US" sz="1800" baseline="0" dirty="0" smtClean="0"/>
                        <a:t> C</a:t>
                      </a:r>
                      <a:r>
                        <a:rPr lang="en-US" sz="1800" dirty="0" smtClean="0"/>
                        <a:t>atalyst (J)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97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Adding/Subtracting 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Rule</a:t>
            </a:r>
            <a:r>
              <a:rPr lang="en-US" sz="3200" dirty="0" smtClean="0"/>
              <a:t>: round to least amount of DECIMAL PLACES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Ex. 100.0 + 1.111</a:t>
            </a:r>
          </a:p>
          <a:p>
            <a:pPr lvl="1"/>
            <a:r>
              <a:rPr lang="en-US" sz="3200" dirty="0" smtClean="0"/>
              <a:t>100.0 = 1 decimal place</a:t>
            </a:r>
          </a:p>
          <a:p>
            <a:pPr lvl="1"/>
            <a:r>
              <a:rPr lang="en-US" sz="3200" dirty="0" smtClean="0"/>
              <a:t>1.111 = 3 decimal places</a:t>
            </a:r>
          </a:p>
          <a:p>
            <a:pPr lvl="1"/>
            <a:r>
              <a:rPr lang="en-US" sz="3200" dirty="0" smtClean="0"/>
              <a:t>ANSWER: 1 decimal place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100.0 + 1.111 = 101.1 (NOT 101.111)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+/- and x/÷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Ex. (67.93 + 98.456) x 27.0</a:t>
            </a:r>
          </a:p>
          <a:p>
            <a:endParaRPr lang="en-US" dirty="0" smtClean="0"/>
          </a:p>
          <a:p>
            <a:r>
              <a:rPr lang="en-US" dirty="0" smtClean="0"/>
              <a:t>FOLLOW THE ORDER OF OPERATIONS</a:t>
            </a:r>
          </a:p>
          <a:p>
            <a:pPr lvl="1"/>
            <a:r>
              <a:rPr lang="en-US" dirty="0" smtClean="0"/>
              <a:t>Parentheses first, multiply second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Step 1: 67.93 + 98.456 = 166.39 (2 #’s after decimal)</a:t>
            </a:r>
          </a:p>
          <a:p>
            <a:endParaRPr lang="en-US" dirty="0" smtClean="0"/>
          </a:p>
          <a:p>
            <a:r>
              <a:rPr lang="en-US" dirty="0" smtClean="0"/>
              <a:t>Step 2: 166.39 x 27.0 = </a:t>
            </a:r>
            <a:r>
              <a:rPr lang="en-US" b="1" dirty="0" smtClean="0"/>
              <a:t>4,490</a:t>
            </a:r>
            <a:r>
              <a:rPr lang="en-US" dirty="0" smtClean="0"/>
              <a:t> (3 total sig figs)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7467600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When adding…SMALLEST DECIMAL SPACE</a:t>
            </a:r>
          </a:p>
          <a:p>
            <a:endParaRPr lang="en-US" sz="4000" dirty="0" smtClean="0"/>
          </a:p>
          <a:p>
            <a:r>
              <a:rPr lang="en-US" sz="4000" dirty="0" smtClean="0"/>
              <a:t>When multiplying…LEAST SIG FIGS</a:t>
            </a:r>
          </a:p>
          <a:p>
            <a:endParaRPr lang="en-US" sz="4000" dirty="0" smtClean="0"/>
          </a:p>
          <a:p>
            <a:r>
              <a:rPr lang="en-US" sz="4000" dirty="0" smtClean="0"/>
              <a:t>If </a:t>
            </a:r>
            <a:r>
              <a:rPr lang="en-US" sz="4000" dirty="0" smtClean="0"/>
              <a:t>both…Parentheses </a:t>
            </a:r>
            <a:r>
              <a:rPr lang="en-US" sz="4000" dirty="0" smtClean="0">
                <a:sym typeface="Wingdings" pitchFamily="2" charset="2"/>
              </a:rPr>
              <a:t> Multiply/Divide  Add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How many significant figures are in the following:</a:t>
            </a:r>
          </a:p>
          <a:p>
            <a:r>
              <a:rPr lang="en-US" dirty="0" smtClean="0"/>
              <a:t>780.0</a:t>
            </a:r>
          </a:p>
          <a:p>
            <a:r>
              <a:rPr lang="en-US" dirty="0" smtClean="0"/>
              <a:t>0.0000890</a:t>
            </a:r>
          </a:p>
          <a:p>
            <a:r>
              <a:rPr lang="en-US" dirty="0" smtClean="0"/>
              <a:t>91.11</a:t>
            </a:r>
          </a:p>
          <a:p>
            <a:r>
              <a:rPr lang="en-US" dirty="0" smtClean="0"/>
              <a:t>0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Solve the following using correct sig figs:</a:t>
            </a:r>
          </a:p>
          <a:p>
            <a:r>
              <a:rPr lang="en-US" dirty="0" smtClean="0"/>
              <a:t>89.0 + 876 = ?</a:t>
            </a:r>
          </a:p>
          <a:p>
            <a:r>
              <a:rPr lang="en-US" dirty="0" smtClean="0"/>
              <a:t>9.0 x 7.25 = ?</a:t>
            </a:r>
          </a:p>
          <a:p>
            <a:r>
              <a:rPr lang="en-US" dirty="0" smtClean="0"/>
              <a:t>(91.0 </a:t>
            </a:r>
            <a:r>
              <a:rPr lang="en-US" dirty="0" smtClean="0"/>
              <a:t>+ </a:t>
            </a:r>
            <a:r>
              <a:rPr lang="en-US" dirty="0" smtClean="0"/>
              <a:t>12) </a:t>
            </a:r>
            <a:r>
              <a:rPr lang="en-US" dirty="0" smtClean="0"/>
              <a:t>x 2.00 = ?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Precision, Accuracy and Significant Figures 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vs. Accuracy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5029200" cy="5105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Precision</a:t>
            </a:r>
            <a:r>
              <a:rPr lang="en-US" dirty="0" smtClean="0"/>
              <a:t> – how close together objects are to one another</a:t>
            </a:r>
          </a:p>
          <a:p>
            <a:endParaRPr lang="en-US" dirty="0" smtClean="0"/>
          </a:p>
          <a:p>
            <a:r>
              <a:rPr lang="en-US" b="1" u="sng" dirty="0" smtClean="0"/>
              <a:t>Accuracy</a:t>
            </a:r>
            <a:r>
              <a:rPr lang="en-US" dirty="0" smtClean="0"/>
              <a:t> – how close object is to goal</a:t>
            </a:r>
          </a:p>
          <a:p>
            <a:endParaRPr lang="en-US" dirty="0" smtClean="0"/>
          </a:p>
          <a:p>
            <a:r>
              <a:rPr lang="en-US" dirty="0" smtClean="0"/>
              <a:t>Can you be precise without being accurate?</a:t>
            </a:r>
          </a:p>
          <a:p>
            <a:endParaRPr lang="en-US" dirty="0" smtClean="0"/>
          </a:p>
          <a:p>
            <a:r>
              <a:rPr lang="en-US" dirty="0" smtClean="0"/>
              <a:t>Can you be accurate without being precise?</a:t>
            </a:r>
            <a:endParaRPr lang="en-US" dirty="0"/>
          </a:p>
        </p:txBody>
      </p:sp>
      <p:pic>
        <p:nvPicPr>
          <p:cNvPr id="36866" name="Picture 2" descr="http://stephensteach-wiki.wikispaces.com/file/view/acc-prec.gif/31311921/acc-pre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3950" y="1371600"/>
            <a:ext cx="421005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Percent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Let’s say you didn’t reach your goal…let’s see how much of a failure you are…</a:t>
            </a:r>
          </a:p>
          <a:p>
            <a:endParaRPr lang="en-US" dirty="0" smtClean="0"/>
          </a:p>
          <a:p>
            <a:r>
              <a:rPr lang="en-US" b="1" u="sng" dirty="0" smtClean="0"/>
              <a:t>Experimental Value </a:t>
            </a:r>
            <a:r>
              <a:rPr lang="en-US" dirty="0" smtClean="0"/>
              <a:t>– the number YOU got in your experiment</a:t>
            </a:r>
          </a:p>
          <a:p>
            <a:endParaRPr lang="en-US" dirty="0" smtClean="0"/>
          </a:p>
          <a:p>
            <a:r>
              <a:rPr lang="en-US" dirty="0" smtClean="0"/>
              <a:t>|</a:t>
            </a:r>
            <a:r>
              <a:rPr lang="en-US" b="1" u="sng" dirty="0" smtClean="0"/>
              <a:t>Absolute</a:t>
            </a:r>
            <a:r>
              <a:rPr lang="en-US" dirty="0" smtClean="0"/>
              <a:t> </a:t>
            </a:r>
            <a:r>
              <a:rPr lang="en-US" b="1" u="sng" dirty="0" smtClean="0"/>
              <a:t>Value</a:t>
            </a:r>
            <a:r>
              <a:rPr lang="en-US" dirty="0" smtClean="0"/>
              <a:t>| - any number inside = POSITIVE</a:t>
            </a:r>
          </a:p>
          <a:p>
            <a:endParaRPr lang="en-US" dirty="0" smtClean="0"/>
          </a:p>
          <a:p>
            <a:r>
              <a:rPr lang="en-US" dirty="0" smtClean="0"/>
              <a:t>% Error:  </a:t>
            </a:r>
            <a:r>
              <a:rPr lang="en-US" b="1" dirty="0" smtClean="0"/>
              <a:t>[|(experimental value – accepted value)| ÷ accepted value ] x 100</a:t>
            </a:r>
          </a:p>
          <a:p>
            <a:endParaRPr lang="en-US" dirty="0" smtClean="0"/>
          </a:p>
          <a:p>
            <a:r>
              <a:rPr lang="en-US" dirty="0" smtClean="0"/>
              <a:t>Practice: you measured boiling water to be 99.1</a:t>
            </a:r>
            <a:r>
              <a:rPr lang="en-US" baseline="30000" dirty="0" smtClean="0"/>
              <a:t>o</a:t>
            </a:r>
            <a:r>
              <a:rPr lang="en-US" dirty="0" smtClean="0"/>
              <a:t>C, when the accepted value is 100</a:t>
            </a:r>
            <a:r>
              <a:rPr lang="en-US" baseline="30000" dirty="0" smtClean="0"/>
              <a:t>o</a:t>
            </a:r>
            <a:r>
              <a:rPr lang="en-US" dirty="0" smtClean="0"/>
              <a:t>C…% Error?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Figures (“Sig Figs”)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b="1" u="sng" dirty="0" smtClean="0"/>
              <a:t>Significant Figures </a:t>
            </a:r>
            <a:r>
              <a:rPr lang="en-US" sz="4000" dirty="0" smtClean="0"/>
              <a:t>– digits that are important</a:t>
            </a:r>
          </a:p>
          <a:p>
            <a:pPr lvl="1"/>
            <a:r>
              <a:rPr lang="en-US" sz="3800" dirty="0" smtClean="0"/>
              <a:t>Digits  = amt. of #’s there are within a #</a:t>
            </a:r>
          </a:p>
          <a:p>
            <a:pPr lvl="2"/>
            <a:r>
              <a:rPr lang="en-US" sz="3400" dirty="0" smtClean="0"/>
              <a:t>Ex. 100.00 = 5 digits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i="1" dirty="0" smtClean="0"/>
              <a:t>Why know this?</a:t>
            </a:r>
          </a:p>
          <a:p>
            <a:r>
              <a:rPr lang="en-US" sz="4000" dirty="0" smtClean="0"/>
              <a:t>ROUNDING your final answer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Significant Figures</a:t>
            </a:r>
            <a:br>
              <a:rPr lang="en-US" dirty="0" smtClean="0"/>
            </a:br>
            <a:r>
              <a:rPr lang="en-US" dirty="0" smtClean="0"/>
              <a:t>“Sig Figs”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Rule 1: all non-zero digits are significant</a:t>
            </a:r>
          </a:p>
          <a:p>
            <a:pPr lvl="1"/>
            <a:r>
              <a:rPr lang="en-US" sz="2800" dirty="0" smtClean="0"/>
              <a:t>Ex. 45.68 (4 sig figs)</a:t>
            </a:r>
          </a:p>
          <a:p>
            <a:pPr lvl="1"/>
            <a:endParaRPr lang="en-US" sz="2800" dirty="0"/>
          </a:p>
          <a:p>
            <a:r>
              <a:rPr lang="en-US" sz="2800" dirty="0" smtClean="0"/>
              <a:t>Rule 2: all zeros BETWEEN non-zero digits are significant</a:t>
            </a:r>
          </a:p>
          <a:p>
            <a:pPr lvl="1"/>
            <a:r>
              <a:rPr lang="en-US" sz="2800" dirty="0" smtClean="0"/>
              <a:t>Ex. 450.008 (6 sig figs)</a:t>
            </a:r>
          </a:p>
          <a:p>
            <a:pPr lvl="1"/>
            <a:endParaRPr lang="en-US" sz="2800" dirty="0" smtClean="0"/>
          </a:p>
          <a:p>
            <a:r>
              <a:rPr lang="en-US" sz="2800" dirty="0" smtClean="0"/>
              <a:t>Rule 3: LEADING zeros are NOT significant</a:t>
            </a:r>
          </a:p>
          <a:p>
            <a:pPr lvl="1"/>
            <a:r>
              <a:rPr lang="en-US" sz="2800" dirty="0" smtClean="0"/>
              <a:t>Ex. 0.00052 (2 sig figs)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Rule 4: TRAILING zeros ARE significant (if a decimal is present)</a:t>
            </a:r>
          </a:p>
          <a:p>
            <a:pPr lvl="1"/>
            <a:r>
              <a:rPr lang="en-US" sz="3600" dirty="0" smtClean="0"/>
              <a:t>Ex. 0.000520 (3 sig figs)</a:t>
            </a:r>
          </a:p>
          <a:p>
            <a:pPr lvl="1"/>
            <a:endParaRPr lang="en-US" sz="3600" dirty="0" smtClean="0"/>
          </a:p>
          <a:p>
            <a:r>
              <a:rPr lang="en-US" sz="3600" dirty="0" smtClean="0"/>
              <a:t>Rule 4.5: Trailing zeros are NOT significant (if decimal is absent)</a:t>
            </a:r>
          </a:p>
          <a:p>
            <a:pPr lvl="1"/>
            <a:r>
              <a:rPr lang="en-US" sz="3600" dirty="0" smtClean="0"/>
              <a:t>Ex. 1805000 (4 sig figs, not 7)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Fig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5720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Cross out ANY leading zeroes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Ask: Is </a:t>
            </a:r>
            <a:r>
              <a:rPr lang="en-US" sz="3200" dirty="0" smtClean="0"/>
              <a:t>there a decimal?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If so, count ALL other </a:t>
            </a:r>
            <a:r>
              <a:rPr lang="en-US" sz="3200" dirty="0" smtClean="0"/>
              <a:t>digits as sig.</a:t>
            </a: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If not, </a:t>
            </a:r>
            <a:r>
              <a:rPr lang="en-US" sz="3200" dirty="0" smtClean="0"/>
              <a:t>cross out ALL</a:t>
            </a:r>
            <a:r>
              <a:rPr lang="en-US" sz="3200" dirty="0" smtClean="0"/>
              <a:t> </a:t>
            </a:r>
            <a:r>
              <a:rPr lang="en-US" sz="3200" dirty="0" smtClean="0"/>
              <a:t>trailing </a:t>
            </a:r>
            <a:r>
              <a:rPr lang="en-US" sz="3200" dirty="0" smtClean="0"/>
              <a:t>zeroes</a:t>
            </a:r>
          </a:p>
          <a:p>
            <a:pPr marL="742950" indent="-742950">
              <a:buFont typeface="+mj-lt"/>
              <a:buAutoNum type="arabicPeriod"/>
            </a:pPr>
            <a:endParaRPr lang="en-US" sz="32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200" dirty="0" smtClean="0"/>
              <a:t>Digits left = significant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Multiplying/Dividing Sig Figs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Rule: </a:t>
            </a:r>
            <a:r>
              <a:rPr lang="en-US" sz="3200" dirty="0" smtClean="0"/>
              <a:t>round to least # of SIG FIGS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Ex. 56.80 x 0.049</a:t>
            </a:r>
          </a:p>
          <a:p>
            <a:pPr lvl="1"/>
            <a:r>
              <a:rPr lang="en-US" sz="3200" dirty="0" smtClean="0"/>
              <a:t>56.80 = 4 sig figs</a:t>
            </a:r>
          </a:p>
          <a:p>
            <a:pPr lvl="1"/>
            <a:r>
              <a:rPr lang="en-US" sz="3200" dirty="0" smtClean="0"/>
              <a:t>0.049 = 2 sig figs</a:t>
            </a:r>
          </a:p>
          <a:p>
            <a:pPr lvl="1"/>
            <a:r>
              <a:rPr lang="en-US" sz="3200" dirty="0" smtClean="0"/>
              <a:t>ANSWER: 2 sig figs</a:t>
            </a:r>
          </a:p>
          <a:p>
            <a:pPr lvl="1"/>
            <a:endParaRPr lang="en-US" sz="3200" dirty="0" smtClean="0"/>
          </a:p>
          <a:p>
            <a:r>
              <a:rPr lang="en-US" sz="3200" dirty="0" smtClean="0"/>
              <a:t>56.80 x 0.049 = 2.8 (NOT 2.783)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585</Words>
  <Application>Microsoft Office PowerPoint</Application>
  <PresentationFormat>On-screen Show (4:3)</PresentationFormat>
  <Paragraphs>136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Equity</vt:lpstr>
      <vt:lpstr>Warm Up #1</vt:lpstr>
      <vt:lpstr>Chapter 3.1</vt:lpstr>
      <vt:lpstr>Precision vs. Accuracy</vt:lpstr>
      <vt:lpstr>Determining Percent Error</vt:lpstr>
      <vt:lpstr>Significant Figures (“Sig Figs”)</vt:lpstr>
      <vt:lpstr>Significant Figures “Sig Figs”</vt:lpstr>
      <vt:lpstr>Sig Figs Continued</vt:lpstr>
      <vt:lpstr>Sig Fig Steps</vt:lpstr>
      <vt:lpstr>Multiplying/Dividing Sig Figs</vt:lpstr>
      <vt:lpstr>Adding/Subtracting Sig Figs</vt:lpstr>
      <vt:lpstr>COMBINING +/- and x/÷</vt:lpstr>
      <vt:lpstr>Review:</vt:lpstr>
      <vt:lpstr>Quick Quiz #1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#1</dc:title>
  <dc:creator>Graham Lockett</dc:creator>
  <cp:lastModifiedBy>Windows User</cp:lastModifiedBy>
  <cp:revision>34</cp:revision>
  <dcterms:created xsi:type="dcterms:W3CDTF">2012-08-30T20:05:41Z</dcterms:created>
  <dcterms:modified xsi:type="dcterms:W3CDTF">2013-08-26T22:38:45Z</dcterms:modified>
</cp:coreProperties>
</file>