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DE6C15-8D78-4C03-914E-10496D88437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19B207-EF19-4688-9919-8891EA4673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Convert the following units:</a:t>
            </a:r>
          </a:p>
          <a:p>
            <a:endParaRPr lang="en-US" dirty="0" smtClean="0"/>
          </a:p>
          <a:p>
            <a:r>
              <a:rPr lang="en-US" dirty="0" smtClean="0"/>
              <a:t>24 m = ____ mm?</a:t>
            </a:r>
          </a:p>
          <a:p>
            <a:endParaRPr lang="en-US" dirty="0" smtClean="0"/>
          </a:p>
          <a:p>
            <a:r>
              <a:rPr lang="en-US" dirty="0" smtClean="0"/>
              <a:t>567 </a:t>
            </a:r>
            <a:r>
              <a:rPr lang="en-US" dirty="0" err="1" smtClean="0"/>
              <a:t>dL</a:t>
            </a:r>
            <a:r>
              <a:rPr lang="en-US" dirty="0" smtClean="0"/>
              <a:t> = ____ </a:t>
            </a:r>
            <a:r>
              <a:rPr lang="en-US" dirty="0" err="1" smtClean="0"/>
              <a:t>kL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Express the following in scientific notation: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490 x 12.0 = _____?</a:t>
            </a:r>
          </a:p>
          <a:p>
            <a:endParaRPr lang="en-US" dirty="0" smtClean="0"/>
          </a:p>
          <a:p>
            <a:r>
              <a:rPr lang="en-US" dirty="0" smtClean="0"/>
              <a:t>30000 x 200 = ______?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MULTI-STEP T-CHART</a:t>
            </a:r>
          </a:p>
          <a:p>
            <a:endParaRPr lang="en-US" dirty="0" smtClean="0"/>
          </a:p>
          <a:p>
            <a:r>
              <a:rPr lang="en-US" sz="3600" dirty="0" smtClean="0"/>
              <a:t>If </a:t>
            </a:r>
            <a:r>
              <a:rPr lang="en-US" sz="3600" dirty="0" smtClean="0"/>
              <a:t>there are </a:t>
            </a:r>
            <a:r>
              <a:rPr lang="en-US" sz="3600" dirty="0" smtClean="0"/>
              <a:t>10. </a:t>
            </a:r>
            <a:r>
              <a:rPr lang="en-US" sz="3600" dirty="0" smtClean="0"/>
              <a:t>boxes of grapes in a crate, and each box contains </a:t>
            </a:r>
            <a:r>
              <a:rPr lang="en-US" sz="3600" dirty="0" smtClean="0"/>
              <a:t>3.0 bunches</a:t>
            </a:r>
            <a:r>
              <a:rPr lang="en-US" sz="3600" dirty="0" smtClean="0"/>
              <a:t>, and each bunch contains 29 grapes, how many grapes are in eighteen crates?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Harder: km/hr into m/s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Start: 50.0 km/hr = ____ m/s</a:t>
            </a:r>
          </a:p>
          <a:p>
            <a:r>
              <a:rPr lang="en-US" dirty="0" smtClean="0"/>
              <a:t>[Kilometers per hour </a:t>
            </a:r>
            <a:r>
              <a:rPr lang="en-US" dirty="0" smtClean="0">
                <a:sym typeface="Wingdings" pitchFamily="2" charset="2"/>
              </a:rPr>
              <a:t> meters per second]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Answer: (50.0 x 100 x 1) ÷ (1 x 3600) = </a:t>
            </a:r>
            <a:r>
              <a:rPr lang="en-US" dirty="0" smtClean="0"/>
              <a:t>13.9 </a:t>
            </a:r>
            <a:r>
              <a:rPr lang="en-US" dirty="0" smtClean="0"/>
              <a:t>m/s </a:t>
            </a:r>
            <a:r>
              <a:rPr lang="en-US" i="1" dirty="0" smtClean="0"/>
              <a:t>(3 sig figs)</a:t>
            </a:r>
            <a:endParaRPr lang="en-US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38100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2628900" y="38481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3048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50.0 kilometers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3962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00B050"/>
                </a:solidFill>
              </a:rPr>
              <a:t>1 kilometer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3048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</a:rPr>
              <a:t>1000 meters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3048000" y="3124200"/>
            <a:ext cx="762000" cy="533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219200" y="2971800"/>
            <a:ext cx="1752600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962400"/>
            <a:ext cx="1752600" cy="7620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0" y="3962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FFC000"/>
                </a:solidFill>
              </a:rPr>
              <a:t>hour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5600700" y="38481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29400" y="3124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FFC000"/>
                </a:solidFill>
              </a:rPr>
              <a:t> 1hour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3886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7030A0"/>
                </a:solidFill>
              </a:rPr>
              <a:t>3600 seconds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676400" y="3962400"/>
            <a:ext cx="1752600" cy="7620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858000" y="2971800"/>
            <a:ext cx="1752600" cy="7620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ultiply 18"/>
          <p:cNvSpPr/>
          <p:nvPr/>
        </p:nvSpPr>
        <p:spPr>
          <a:xfrm>
            <a:off x="6096000" y="3124200"/>
            <a:ext cx="762000" cy="533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McKayla</a:t>
            </a:r>
            <a:r>
              <a:rPr lang="en-US" dirty="0" smtClean="0"/>
              <a:t> </a:t>
            </a:r>
            <a:r>
              <a:rPr lang="en-US" dirty="0" err="1" smtClean="0"/>
              <a:t>Maroney</a:t>
            </a:r>
            <a:r>
              <a:rPr lang="en-US" dirty="0" smtClean="0"/>
              <a:t> runs 30. meters before vaulting perfectly (because she’s awesome).  How many inches is this?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am going at a speed of 20 miles per hour.  What is this speed in kilometers per second?</a:t>
            </a:r>
          </a:p>
          <a:p>
            <a:endParaRPr lang="en-US" dirty="0" smtClean="0"/>
          </a:p>
          <a:p>
            <a:r>
              <a:rPr lang="en-US" dirty="0" smtClean="0"/>
              <a:t>If there are 15 boxes of cherries in a crate, and each box contains 3.0 bunches, and each bunch contains 30. cherries, how many cherries are in 5.0crates?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International System of Units and </a:t>
            </a:r>
            <a:r>
              <a:rPr lang="en-US" dirty="0" smtClean="0"/>
              <a:t>T-Charts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Chapter 3.2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Metric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8768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MAJOR METRIC PREFIXES:</a:t>
            </a:r>
          </a:p>
          <a:p>
            <a:endParaRPr lang="en-US" dirty="0" smtClean="0"/>
          </a:p>
          <a:p>
            <a:r>
              <a:rPr lang="en-US" dirty="0" smtClean="0"/>
              <a:t>Kilo (k), </a:t>
            </a:r>
            <a:r>
              <a:rPr lang="en-US" dirty="0" err="1" smtClean="0"/>
              <a:t>Hecto</a:t>
            </a:r>
            <a:r>
              <a:rPr lang="en-US" dirty="0" smtClean="0"/>
              <a:t> (h), </a:t>
            </a:r>
            <a:r>
              <a:rPr lang="en-US" dirty="0" err="1" smtClean="0"/>
              <a:t>Deka</a:t>
            </a:r>
            <a:r>
              <a:rPr lang="en-US" dirty="0" smtClean="0"/>
              <a:t> (</a:t>
            </a:r>
            <a:r>
              <a:rPr lang="en-US" dirty="0" err="1" smtClean="0"/>
              <a:t>da</a:t>
            </a:r>
            <a:r>
              <a:rPr lang="en-US" dirty="0" smtClean="0"/>
              <a:t>), BASE (meter, liter, gram), </a:t>
            </a:r>
            <a:r>
              <a:rPr lang="en-US" dirty="0" err="1" smtClean="0"/>
              <a:t>Deci</a:t>
            </a:r>
            <a:r>
              <a:rPr lang="en-US" dirty="0" smtClean="0"/>
              <a:t> (d), </a:t>
            </a:r>
            <a:r>
              <a:rPr lang="en-US" dirty="0" err="1" smtClean="0"/>
              <a:t>Centi</a:t>
            </a:r>
            <a:r>
              <a:rPr lang="en-US" dirty="0" smtClean="0"/>
              <a:t> (c), </a:t>
            </a:r>
            <a:r>
              <a:rPr lang="en-US" dirty="0" err="1" smtClean="0"/>
              <a:t>Milli</a:t>
            </a:r>
            <a:r>
              <a:rPr lang="en-US" dirty="0" smtClean="0"/>
              <a:t> (m)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OTHERS: </a:t>
            </a:r>
          </a:p>
          <a:p>
            <a:endParaRPr lang="en-US" dirty="0" smtClean="0"/>
          </a:p>
          <a:p>
            <a:r>
              <a:rPr lang="en-US" b="1" u="sng" dirty="0" smtClean="0"/>
              <a:t>Micro</a:t>
            </a:r>
            <a:r>
              <a:rPr lang="en-US" dirty="0" smtClean="0"/>
              <a:t> (µ) (1 meter = 1x10</a:t>
            </a:r>
            <a:r>
              <a:rPr lang="en-US" baseline="30000" dirty="0" smtClean="0"/>
              <a:t>6</a:t>
            </a:r>
            <a:r>
              <a:rPr lang="en-US" dirty="0" smtClean="0"/>
              <a:t> µ m)</a:t>
            </a:r>
          </a:p>
          <a:p>
            <a:r>
              <a:rPr lang="en-US" b="1" u="sng" dirty="0" err="1" smtClean="0"/>
              <a:t>Nano</a:t>
            </a:r>
            <a:r>
              <a:rPr lang="en-US" dirty="0" smtClean="0"/>
              <a:t> (n) (1 meter = 1x10</a:t>
            </a:r>
            <a:r>
              <a:rPr lang="en-US" baseline="30000" dirty="0" smtClean="0"/>
              <a:t>9</a:t>
            </a:r>
            <a:r>
              <a:rPr lang="en-US" dirty="0" smtClean="0"/>
              <a:t>nm)</a:t>
            </a:r>
          </a:p>
          <a:p>
            <a:r>
              <a:rPr lang="en-US" b="1" u="sng" dirty="0" smtClean="0"/>
              <a:t>Mega</a:t>
            </a:r>
            <a:r>
              <a:rPr lang="en-US" dirty="0" smtClean="0"/>
              <a:t> (M) (1 meter = 1x10</a:t>
            </a:r>
            <a:r>
              <a:rPr lang="en-US" baseline="30000" dirty="0" smtClean="0"/>
              <a:t>-6</a:t>
            </a:r>
            <a:r>
              <a:rPr lang="en-US" dirty="0" smtClean="0"/>
              <a:t>Mm)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219200"/>
            <a:ext cx="7772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Metric System Means…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20624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Meter (m)</a:t>
            </a:r>
          </a:p>
          <a:p>
            <a:r>
              <a:rPr lang="en-US" dirty="0" smtClean="0"/>
              <a:t>Measures </a:t>
            </a:r>
            <a:r>
              <a:rPr lang="en-US" b="1" u="sng" dirty="0" smtClean="0"/>
              <a:t>Distance</a:t>
            </a:r>
            <a:r>
              <a:rPr lang="en-US" dirty="0" smtClean="0"/>
              <a:t> – how far apart objects are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Liter (L)</a:t>
            </a:r>
          </a:p>
          <a:p>
            <a:r>
              <a:rPr lang="en-US" dirty="0" smtClean="0"/>
              <a:t>Measures </a:t>
            </a:r>
            <a:r>
              <a:rPr lang="en-US" b="1" u="sng" dirty="0" smtClean="0"/>
              <a:t>Volume</a:t>
            </a:r>
            <a:r>
              <a:rPr lang="en-US" dirty="0" smtClean="0"/>
              <a:t> – amount of space an object takes up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Gram (g)</a:t>
            </a:r>
          </a:p>
          <a:p>
            <a:r>
              <a:rPr lang="en-US" dirty="0" smtClean="0"/>
              <a:t>Measures </a:t>
            </a:r>
            <a:r>
              <a:rPr lang="en-US" b="1" u="sng" dirty="0" smtClean="0"/>
              <a:t>Mass</a:t>
            </a:r>
            <a:r>
              <a:rPr lang="en-US" dirty="0" smtClean="0"/>
              <a:t> – how much matter an object has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vs.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282440" cy="5181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Mass</a:t>
            </a:r>
            <a:r>
              <a:rPr lang="en-US" dirty="0" smtClean="0"/>
              <a:t> – how much matter is in an object</a:t>
            </a:r>
          </a:p>
          <a:p>
            <a:pPr lvl="1"/>
            <a:r>
              <a:rPr lang="en-US" dirty="0" smtClean="0"/>
              <a:t>NO GRAVITY</a:t>
            </a:r>
          </a:p>
          <a:p>
            <a:pPr lvl="1"/>
            <a:r>
              <a:rPr lang="en-US" dirty="0" smtClean="0"/>
              <a:t>Mass stays same anywhere</a:t>
            </a:r>
          </a:p>
          <a:p>
            <a:pPr lvl="1"/>
            <a:r>
              <a:rPr lang="en-US" dirty="0" smtClean="0"/>
              <a:t>Grams, kilograms, etc.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Weight</a:t>
            </a:r>
            <a:r>
              <a:rPr lang="en-US" dirty="0" smtClean="0"/>
              <a:t> – mass + gravity</a:t>
            </a:r>
          </a:p>
          <a:p>
            <a:pPr lvl="1"/>
            <a:r>
              <a:rPr lang="en-US" dirty="0" smtClean="0"/>
              <a:t>Changes depending on where you are</a:t>
            </a:r>
          </a:p>
          <a:p>
            <a:pPr lvl="1"/>
            <a:r>
              <a:rPr lang="en-US" dirty="0" smtClean="0"/>
              <a:t>Kilograms, pounds,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more…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Metric to </a:t>
            </a:r>
            <a:r>
              <a:rPr lang="en-US" dirty="0" err="1" smtClean="0"/>
              <a:t>Amurrican</a:t>
            </a:r>
            <a:r>
              <a:rPr lang="en-US" dirty="0" smtClean="0"/>
              <a:t>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Distance</a:t>
            </a:r>
            <a:r>
              <a:rPr lang="en-US" dirty="0" smtClean="0"/>
              <a:t>:					Volume: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smtClean="0"/>
              <a:t>in. = 2.54 </a:t>
            </a:r>
            <a:r>
              <a:rPr lang="en-US" dirty="0" smtClean="0"/>
              <a:t>cm</a:t>
            </a:r>
          </a:p>
          <a:p>
            <a:pPr lvl="1"/>
            <a:r>
              <a:rPr lang="en-US" dirty="0" smtClean="0"/>
              <a:t>12 in. = 1 </a:t>
            </a:r>
            <a:r>
              <a:rPr lang="en-US" dirty="0" smtClean="0"/>
              <a:t>foot</a:t>
            </a:r>
            <a:r>
              <a:rPr lang="en-US" dirty="0" smtClean="0"/>
              <a:t>				1 gallon = 3.7 liters</a:t>
            </a:r>
            <a:endParaRPr lang="en-US" dirty="0" smtClean="0"/>
          </a:p>
          <a:p>
            <a:pPr lvl="1"/>
            <a:r>
              <a:rPr lang="en-US" dirty="0" smtClean="0"/>
              <a:t>1 mile = 5,280 feet</a:t>
            </a:r>
          </a:p>
          <a:p>
            <a:pPr lvl="1"/>
            <a:r>
              <a:rPr lang="en-US" dirty="0" smtClean="0"/>
              <a:t>3.1 miles = 5 kilometers</a:t>
            </a:r>
            <a:endParaRPr lang="en-US" dirty="0" smtClean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Time:</a:t>
            </a:r>
          </a:p>
          <a:p>
            <a:pPr lvl="1"/>
            <a:r>
              <a:rPr lang="en-US" dirty="0" smtClean="0"/>
              <a:t>1 hour = 3600 seconds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Temperature:</a:t>
            </a:r>
          </a:p>
          <a:p>
            <a:r>
              <a:rPr lang="en-US" dirty="0" smtClean="0"/>
              <a:t>K = </a:t>
            </a:r>
            <a:r>
              <a:rPr lang="en-US" b="1" u="sng" dirty="0" smtClean="0"/>
              <a:t>Kelvin</a:t>
            </a:r>
            <a:r>
              <a:rPr lang="en-US" dirty="0" smtClean="0"/>
              <a:t> – another method of measuring temperature</a:t>
            </a:r>
          </a:p>
          <a:p>
            <a:pPr lvl="1"/>
            <a:r>
              <a:rPr lang="en-US" dirty="0" smtClean="0"/>
              <a:t>From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to K = ADD 273</a:t>
            </a:r>
          </a:p>
          <a:p>
            <a:pPr lvl="1"/>
            <a:r>
              <a:rPr lang="en-US" dirty="0" smtClean="0"/>
              <a:t>From K to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= SUBTRACT 273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up T-Chart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Maria took 20 minutes to take her test.  How many seconds is that?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Start -  Write what you’re given, then draw 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50292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857500" y="50673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4267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20 minutes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7174" y="3962400"/>
            <a:ext cx="245682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 Chart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– convert units (MINUTES TO SECONDS)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Start with </a:t>
            </a:r>
            <a:r>
              <a:rPr lang="en-US" dirty="0" smtClean="0">
                <a:solidFill>
                  <a:srgbClr val="00B050"/>
                </a:solidFill>
              </a:rPr>
              <a:t>minutes</a:t>
            </a:r>
            <a:r>
              <a:rPr lang="en-US" dirty="0" smtClean="0"/>
              <a:t> – put it on the </a:t>
            </a:r>
            <a:r>
              <a:rPr lang="en-US" dirty="0" smtClean="0">
                <a:solidFill>
                  <a:srgbClr val="00B050"/>
                </a:solidFill>
              </a:rPr>
              <a:t>bottom</a:t>
            </a:r>
          </a:p>
          <a:p>
            <a:r>
              <a:rPr lang="en-US" dirty="0" smtClean="0"/>
              <a:t>End with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seconds</a:t>
            </a:r>
            <a:r>
              <a:rPr lang="en-US" dirty="0" smtClean="0"/>
              <a:t> – put it on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top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32766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3314700" y="33147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95400" y="2514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20 minutes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3429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00B050"/>
                </a:solidFill>
              </a:rPr>
              <a:t>Minutes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2514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Seconds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T-Chart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Finally – put 1 next to larger unit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(minutes)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Convert smaller unit (seconds)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Cross out same units on top and bottom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Multiply top numbers together</a:t>
            </a:r>
          </a:p>
          <a:p>
            <a:r>
              <a:rPr lang="en-US" dirty="0"/>
              <a:t>D</a:t>
            </a:r>
            <a:r>
              <a:rPr lang="en-US" dirty="0" smtClean="0"/>
              <a:t>ivide by bottom number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32766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3314700" y="33147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95400" y="2514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20 minutes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3429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00B050"/>
                </a:solidFill>
              </a:rPr>
              <a:t>1 Minute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2514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FFC000"/>
                </a:solidFill>
              </a:rPr>
              <a:t>60 Seconds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3733800" y="2590800"/>
            <a:ext cx="762000" cy="533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6172200" y="5867400"/>
            <a:ext cx="6858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086600" y="6096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0" y="5638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 x 60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6096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905000" y="2438400"/>
            <a:ext cx="1752600" cy="76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257800" y="3429000"/>
            <a:ext cx="1752600" cy="7620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503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Warm Up # 3</vt:lpstr>
      <vt:lpstr> Chapter 3.2</vt:lpstr>
      <vt:lpstr>Review: Metric System</vt:lpstr>
      <vt:lpstr>What the Metric System Means…</vt:lpstr>
      <vt:lpstr>Mass vs. Weight</vt:lpstr>
      <vt:lpstr>Important Metric to Amurrican Conversions</vt:lpstr>
      <vt:lpstr>Setting up T-Chart</vt:lpstr>
      <vt:lpstr>T- Chart Continued</vt:lpstr>
      <vt:lpstr>T-Chart Continued</vt:lpstr>
      <vt:lpstr>Practice Problem</vt:lpstr>
      <vt:lpstr>Something Harder: km/hr into m/s</vt:lpstr>
      <vt:lpstr>Quick Quiz #3: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 3</dc:title>
  <dc:creator>Graham Lockett</dc:creator>
  <cp:lastModifiedBy>Graham Lockett</cp:lastModifiedBy>
  <cp:revision>1</cp:revision>
  <dcterms:created xsi:type="dcterms:W3CDTF">2012-09-04T21:09:54Z</dcterms:created>
  <dcterms:modified xsi:type="dcterms:W3CDTF">2012-09-04T21:12:28Z</dcterms:modified>
</cp:coreProperties>
</file>