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07CCB6-26ED-422B-98F5-3EBE82116E2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4F80E9-DEA3-4CA7-A9D2-EFFD70CAD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many significant figures are in the following:</a:t>
            </a:r>
          </a:p>
          <a:p>
            <a:pPr algn="ctr">
              <a:buNone/>
            </a:pPr>
            <a:r>
              <a:rPr lang="en-US" dirty="0" smtClean="0"/>
              <a:t>780.0		0.0000890</a:t>
            </a:r>
            <a:r>
              <a:rPr lang="en-US" dirty="0" smtClean="0"/>
              <a:t>		</a:t>
            </a:r>
            <a:r>
              <a:rPr lang="en-US" dirty="0" smtClean="0"/>
              <a:t>91.11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0000</a:t>
            </a:r>
            <a:r>
              <a:rPr lang="en-US" dirty="0" smtClean="0"/>
              <a:t>80000000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Solve the following using correct sig figs:</a:t>
            </a:r>
          </a:p>
          <a:p>
            <a:r>
              <a:rPr lang="en-US" dirty="0" smtClean="0"/>
              <a:t>(89.7 </a:t>
            </a:r>
            <a:r>
              <a:rPr lang="en-US" dirty="0" smtClean="0"/>
              <a:t>+ </a:t>
            </a:r>
            <a:r>
              <a:rPr lang="en-US" dirty="0" smtClean="0"/>
              <a:t>876) • 0.034 </a:t>
            </a:r>
            <a:r>
              <a:rPr lang="en-US" dirty="0" smtClean="0"/>
              <a:t>= ?</a:t>
            </a:r>
          </a:p>
          <a:p>
            <a:r>
              <a:rPr lang="en-US" dirty="0" smtClean="0"/>
              <a:t>9.0 </a:t>
            </a:r>
            <a:r>
              <a:rPr lang="en-US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7.25 = ?</a:t>
            </a:r>
          </a:p>
          <a:p>
            <a:r>
              <a:rPr lang="en-US" dirty="0" smtClean="0"/>
              <a:t>91.0 </a:t>
            </a:r>
            <a:r>
              <a:rPr lang="en-US" dirty="0" smtClean="0"/>
              <a:t>•</a:t>
            </a:r>
            <a:r>
              <a:rPr lang="en-US" dirty="0" smtClean="0"/>
              <a:t> </a:t>
            </a:r>
            <a:r>
              <a:rPr lang="en-US" dirty="0" smtClean="0"/>
              <a:t>12 </a:t>
            </a:r>
            <a:r>
              <a:rPr lang="en-US" dirty="0" smtClean="0"/>
              <a:t>•</a:t>
            </a:r>
            <a:r>
              <a:rPr lang="en-US" dirty="0" smtClean="0"/>
              <a:t> </a:t>
            </a:r>
            <a:r>
              <a:rPr lang="en-US" dirty="0" smtClean="0"/>
              <a:t>2.00 =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are asked to express the number </a:t>
            </a:r>
            <a:r>
              <a:rPr lang="en-US" sz="3200" b="1" dirty="0" smtClean="0"/>
              <a:t>10,000</a:t>
            </a:r>
            <a:r>
              <a:rPr lang="en-US" dirty="0" smtClean="0"/>
              <a:t> in one, two and six significant figures respectively.  How would you do this?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71923" imgH="3428908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lide" r:id="rId3" imgW="4571923" imgH="3428908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WITH NUMBERS WAY BIGGER THAN 1</a:t>
            </a:r>
          </a:p>
          <a:p>
            <a:endParaRPr lang="en-US" dirty="0" smtClean="0"/>
          </a:p>
          <a:p>
            <a:r>
              <a:rPr lang="en-US" dirty="0" smtClean="0"/>
              <a:t>MOVE DECIMAL TO THE LEFT</a:t>
            </a:r>
          </a:p>
          <a:p>
            <a:r>
              <a:rPr lang="en-US" dirty="0" smtClean="0"/>
              <a:t>n VALUE WILL BE A POSITIVE NUMBER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WITH NUMBERS WAY SMALLER THAN 1</a:t>
            </a:r>
          </a:p>
          <a:p>
            <a:endParaRPr lang="en-US" dirty="0" smtClean="0"/>
          </a:p>
          <a:p>
            <a:r>
              <a:rPr lang="en-US" dirty="0" smtClean="0"/>
              <a:t>MOVE DECIMAL TO THE RIGHT</a:t>
            </a:r>
          </a:p>
          <a:p>
            <a:r>
              <a:rPr lang="en-US" dirty="0" smtClean="0"/>
              <a:t>n VALUE WILL BE A NEGATIVE NUMBER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Applies to Sig Figs: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956.89 x 29.3 = 28036.877 (gross)</a:t>
            </a:r>
          </a:p>
          <a:p>
            <a:endParaRPr lang="en-US" dirty="0" smtClean="0"/>
          </a:p>
          <a:p>
            <a:r>
              <a:rPr lang="en-US" dirty="0" smtClean="0"/>
              <a:t>You NEED: 3 sig figs</a:t>
            </a:r>
          </a:p>
          <a:p>
            <a:endParaRPr lang="en-US" dirty="0" smtClean="0"/>
          </a:p>
          <a:p>
            <a:r>
              <a:rPr lang="en-US" dirty="0" smtClean="0"/>
              <a:t>How?  SCIENTIFIC NOTATION</a:t>
            </a:r>
          </a:p>
          <a:p>
            <a:endParaRPr lang="en-US" dirty="0" smtClean="0"/>
          </a:p>
          <a:p>
            <a:r>
              <a:rPr lang="en-US" dirty="0" smtClean="0"/>
              <a:t>28036.877 BECOMES </a:t>
            </a:r>
            <a:r>
              <a:rPr lang="en-US" b="1" u="sng" dirty="0" smtClean="0"/>
              <a:t>2.80 x 10</a:t>
            </a:r>
            <a:r>
              <a:rPr lang="en-US" b="1" u="sng" baseline="30000" dirty="0" smtClean="0"/>
              <a:t>4  </a:t>
            </a:r>
            <a:r>
              <a:rPr lang="en-US" b="1" i="1" dirty="0" smtClean="0"/>
              <a:t>(3 SIG FIGS)</a:t>
            </a:r>
          </a:p>
          <a:p>
            <a:pPr lvl="1"/>
            <a:r>
              <a:rPr lang="en-US" dirty="0" smtClean="0"/>
              <a:t>(GENIUS!!)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Metric System Song!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Kilo</a:t>
            </a:r>
          </a:p>
          <a:p>
            <a:r>
              <a:rPr lang="en-US" dirty="0" err="1" smtClean="0"/>
              <a:t>Hecto</a:t>
            </a:r>
            <a:endParaRPr lang="en-US" dirty="0" smtClean="0"/>
          </a:p>
          <a:p>
            <a:r>
              <a:rPr lang="en-US" dirty="0" err="1" smtClean="0"/>
              <a:t>Deka</a:t>
            </a:r>
            <a:endParaRPr lang="en-US" dirty="0" smtClean="0"/>
          </a:p>
          <a:p>
            <a:r>
              <a:rPr lang="en-US" dirty="0" smtClean="0"/>
              <a:t>Meter, Liter, Gram (yeah!)</a:t>
            </a:r>
          </a:p>
          <a:p>
            <a:r>
              <a:rPr lang="en-US" dirty="0" err="1" smtClean="0"/>
              <a:t>Deci</a:t>
            </a:r>
            <a:endParaRPr lang="en-US" dirty="0" smtClean="0"/>
          </a:p>
          <a:p>
            <a:r>
              <a:rPr lang="en-US" dirty="0" err="1" smtClean="0"/>
              <a:t>Centi</a:t>
            </a:r>
            <a:endParaRPr lang="en-US" dirty="0"/>
          </a:p>
          <a:p>
            <a:r>
              <a:rPr lang="en-US" dirty="0" err="1" smtClean="0"/>
              <a:t>Milli</a:t>
            </a:r>
            <a:endParaRPr lang="en-US" dirty="0" smtClean="0"/>
          </a:p>
          <a:p>
            <a:r>
              <a:rPr lang="en-US" dirty="0" smtClean="0"/>
              <a:t>Now I understand!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Find the number of sig figs each number has:</a:t>
            </a:r>
          </a:p>
          <a:p>
            <a:r>
              <a:rPr lang="en-US" dirty="0" smtClean="0"/>
              <a:t>9000000.</a:t>
            </a:r>
          </a:p>
          <a:p>
            <a:r>
              <a:rPr lang="en-US" dirty="0" smtClean="0"/>
              <a:t>9000000</a:t>
            </a:r>
          </a:p>
          <a:p>
            <a:r>
              <a:rPr lang="en-US" dirty="0" smtClean="0"/>
              <a:t>9000002</a:t>
            </a:r>
          </a:p>
          <a:p>
            <a:r>
              <a:rPr lang="en-US" dirty="0" smtClean="0"/>
              <a:t>0090000.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Find the correct answer, using correct sig figs</a:t>
            </a:r>
          </a:p>
          <a:p>
            <a:r>
              <a:rPr lang="en-US" dirty="0" smtClean="0"/>
              <a:t>96.3 + 100.00 =</a:t>
            </a:r>
          </a:p>
          <a:p>
            <a:r>
              <a:rPr lang="en-US" dirty="0" smtClean="0"/>
              <a:t>23.0 x 0.50 = </a:t>
            </a:r>
          </a:p>
          <a:p>
            <a:r>
              <a:rPr lang="en-US" dirty="0" smtClean="0"/>
              <a:t>2.00 x 9 x 10. =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Sig </a:t>
            </a:r>
            <a:r>
              <a:rPr lang="en-US" dirty="0" smtClean="0"/>
              <a:t>Fig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Cross out ANY leading zeroes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Ask: Is </a:t>
            </a:r>
            <a:r>
              <a:rPr lang="en-US" sz="3200" dirty="0" smtClean="0"/>
              <a:t>there a decimal?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If so, count ALL other </a:t>
            </a:r>
            <a:r>
              <a:rPr lang="en-US" sz="3200" dirty="0" smtClean="0"/>
              <a:t>digits as sig.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If not, </a:t>
            </a:r>
            <a:r>
              <a:rPr lang="en-US" sz="3200" dirty="0" smtClean="0"/>
              <a:t>cross out ALL</a:t>
            </a:r>
            <a:r>
              <a:rPr lang="en-US" sz="3200" dirty="0" smtClean="0"/>
              <a:t> </a:t>
            </a:r>
            <a:r>
              <a:rPr lang="en-US" sz="3200" dirty="0" smtClean="0"/>
              <a:t>trailing </a:t>
            </a:r>
            <a:r>
              <a:rPr lang="en-US" sz="3200" dirty="0" smtClean="0"/>
              <a:t>zeroes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Digits left = significant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Big (or Small)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72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Sure we’ve been dealing with small numbers, but: </a:t>
            </a:r>
          </a:p>
          <a:p>
            <a:endParaRPr lang="en-US" dirty="0" smtClean="0"/>
          </a:p>
          <a:p>
            <a:r>
              <a:rPr lang="en-US" dirty="0" smtClean="0"/>
              <a:t>What about fatty numbers?</a:t>
            </a:r>
          </a:p>
          <a:p>
            <a:pPr lvl="1"/>
            <a:r>
              <a:rPr lang="en-US" dirty="0" smtClean="0"/>
              <a:t>Ex. 1,200,000,000,000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anorexic numbers?</a:t>
            </a:r>
          </a:p>
          <a:p>
            <a:pPr lvl="1"/>
            <a:r>
              <a:rPr lang="en-US" dirty="0" smtClean="0"/>
              <a:t>Ex. 0.000000000000045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ain’t</a:t>
            </a:r>
            <a:r>
              <a:rPr lang="en-US" dirty="0" smtClean="0"/>
              <a:t> dealing with this…BUT WAIT!</a:t>
            </a:r>
          </a:p>
        </p:txBody>
      </p:sp>
      <p:pic>
        <p:nvPicPr>
          <p:cNvPr id="33794" name="Picture 2" descr="http://rlv.zcache.com/i_love_cake_more_than_a_fat_kid_loves_cake_tshirt-p2353186546674239093d2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Notation: Your Sig Fig Savior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19800" cy="5486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Scientific Notation</a:t>
            </a:r>
            <a:r>
              <a:rPr lang="en-US" dirty="0" smtClean="0"/>
              <a:t> – way of making REALLY big or REALLY small numbers easy to read.</a:t>
            </a:r>
            <a:endParaRPr lang="en-US" dirty="0"/>
          </a:p>
          <a:p>
            <a:r>
              <a:rPr lang="en-US" u="sng" dirty="0" smtClean="0"/>
              <a:t>General Form</a:t>
            </a:r>
            <a:r>
              <a:rPr lang="en-US" dirty="0" smtClean="0"/>
              <a:t>:</a:t>
            </a:r>
            <a:endParaRPr lang="en-US" dirty="0"/>
          </a:p>
          <a:p>
            <a:pPr algn="ctr">
              <a:buNone/>
            </a:pPr>
            <a:r>
              <a:rPr lang="en-US" sz="5400" dirty="0" smtClean="0"/>
              <a:t>M x 10</a:t>
            </a:r>
            <a:r>
              <a:rPr lang="en-US" sz="5400" baseline="30000" dirty="0" smtClean="0"/>
              <a:t>n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M = number </a:t>
            </a:r>
            <a:r>
              <a:rPr lang="en-US" b="1" u="sng" dirty="0" smtClean="0"/>
              <a:t>between 1 and 10</a:t>
            </a:r>
          </a:p>
          <a:p>
            <a:r>
              <a:rPr lang="en-US" dirty="0" smtClean="0"/>
              <a:t>n = number of decimal places you move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2514601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-34925" y="0"/>
          <a:ext cx="9144000" cy="6856413"/>
        </p:xfrm>
        <a:graphic>
          <a:graphicData uri="http://schemas.openxmlformats.org/presentationml/2006/ole">
            <p:oleObj spid="_x0000_s1026" name="Slide" r:id="rId3" imgW="4119214" imgH="308912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Slide" r:id="rId3" imgW="4571923" imgH="3428908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Multiply </a:t>
            </a:r>
            <a:r>
              <a:rPr lang="en-US" sz="3600" b="1" dirty="0" smtClean="0"/>
              <a:t>123456 x 7890 </a:t>
            </a:r>
            <a:r>
              <a:rPr lang="en-US" dirty="0" smtClean="0"/>
              <a:t>on your calculator</a:t>
            </a:r>
          </a:p>
          <a:p>
            <a:pPr>
              <a:buNone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was your </a:t>
            </a:r>
            <a:r>
              <a:rPr lang="en-US" dirty="0" smtClean="0"/>
              <a:t>answer</a:t>
            </a:r>
            <a:r>
              <a:rPr lang="en-US" dirty="0" smtClean="0"/>
              <a:t> </a:t>
            </a:r>
            <a:r>
              <a:rPr lang="en-US" dirty="0" smtClean="0"/>
              <a:t>(with CORRECT sig figs)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Write your answer in scientific </a:t>
            </a:r>
            <a:r>
              <a:rPr lang="en-US" dirty="0" smtClean="0"/>
              <a:t>notation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Do the same for the following problems (with CORRECT SIG FIGS):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98765 x 43210 = ?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10000 x 892800 = ?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90 x 9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341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Equity</vt:lpstr>
      <vt:lpstr>Slide</vt:lpstr>
      <vt:lpstr>Warm Up #2</vt:lpstr>
      <vt:lpstr>Warm Up #2</vt:lpstr>
      <vt:lpstr>Chapter 3.3</vt:lpstr>
      <vt:lpstr>REVIEW: Sig Fig Steps</vt:lpstr>
      <vt:lpstr>A Big (or Small) Problem</vt:lpstr>
      <vt:lpstr>Scientific Notation: Your Sig Fig Savior</vt:lpstr>
      <vt:lpstr>Slide 7</vt:lpstr>
      <vt:lpstr>Slide 8</vt:lpstr>
      <vt:lpstr>Quick Quiz #1</vt:lpstr>
      <vt:lpstr>Slide 10</vt:lpstr>
      <vt:lpstr>Slide 11</vt:lpstr>
      <vt:lpstr>Review:</vt:lpstr>
      <vt:lpstr>How This Applies to Sig Figs:</vt:lpstr>
      <vt:lpstr>The Metric System Song!</vt:lpstr>
    </vt:vector>
  </TitlesOfParts>
  <Company>BHUSD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#2</dc:title>
  <dc:creator>Graham Lockett</dc:creator>
  <cp:lastModifiedBy>Windows User</cp:lastModifiedBy>
  <cp:revision>15</cp:revision>
  <dcterms:created xsi:type="dcterms:W3CDTF">2012-08-31T19:27:15Z</dcterms:created>
  <dcterms:modified xsi:type="dcterms:W3CDTF">2013-08-27T17:25:27Z</dcterms:modified>
</cp:coreProperties>
</file>