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73D054-051B-4857-B281-B81AF4BED5D4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704F8C-2EF7-409B-98FC-BA9EECA327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Label the following as a physical or a chemical change:  </a:t>
            </a:r>
          </a:p>
          <a:p>
            <a:pPr lvl="1"/>
            <a:r>
              <a:rPr lang="en-US" dirty="0" smtClean="0"/>
              <a:t>Blow drying hair</a:t>
            </a:r>
          </a:p>
          <a:p>
            <a:pPr lvl="1"/>
            <a:r>
              <a:rPr lang="en-US" dirty="0" smtClean="0"/>
              <a:t>Burning wood</a:t>
            </a:r>
          </a:p>
          <a:p>
            <a:pPr lvl="1"/>
            <a:r>
              <a:rPr lang="en-US" dirty="0" smtClean="0"/>
              <a:t>Dissolving chocolate syrup in milk.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atom consists of three “subatomic particles.”  What are they?  Name any/all that you know, and what charges they have.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you think all atoms of carbon look exactly the same?  If not, how do you think they’re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Find Atomic Mass…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709315"/>
          </a:xfrm>
        </p:spPr>
        <p:txBody>
          <a:bodyPr>
            <a:normAutofit/>
          </a:bodyPr>
          <a:lstStyle/>
          <a:p>
            <a:r>
              <a:rPr lang="en-US" dirty="0" smtClean="0"/>
              <a:t>Take ALL forms of element in universe, and find </a:t>
            </a:r>
            <a:r>
              <a:rPr lang="en-US" b="1" u="sng" dirty="0" smtClean="0"/>
              <a:t>AVERAGE</a:t>
            </a:r>
          </a:p>
          <a:p>
            <a:endParaRPr lang="en-US" dirty="0" smtClean="0"/>
          </a:p>
          <a:p>
            <a:r>
              <a:rPr lang="en-US" dirty="0" smtClean="0"/>
              <a:t>Ex. </a:t>
            </a:r>
            <a:r>
              <a:rPr lang="en-US" b="1" u="sng" dirty="0" smtClean="0"/>
              <a:t>Carbon</a:t>
            </a:r>
          </a:p>
          <a:p>
            <a:r>
              <a:rPr lang="en-US" dirty="0" smtClean="0"/>
              <a:t>Atomic Mass: 12.01 grams</a:t>
            </a:r>
          </a:p>
          <a:p>
            <a:pPr lvl="1"/>
            <a:r>
              <a:rPr lang="en-US" dirty="0" smtClean="0"/>
              <a:t>A LOT of carbon-12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Small amount of carbon-13 and 14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5903893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Carbon-12 </a:t>
            </a:r>
          </a:p>
          <a:p>
            <a:pPr algn="ctr"/>
            <a:r>
              <a:rPr lang="en-US" sz="2800" b="1" dirty="0" smtClean="0"/>
              <a:t>Shorthand Notation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3200400"/>
            <a:ext cx="2438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6600" dirty="0" smtClean="0"/>
              <a:t>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3200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12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3886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515894" y="2932906"/>
            <a:ext cx="685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401594" y="4799806"/>
            <a:ext cx="762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86400" y="1905000"/>
            <a:ext cx="28956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Mass # - </a:t>
            </a:r>
          </a:p>
          <a:p>
            <a:pPr algn="ctr"/>
            <a:r>
              <a:rPr lang="en-US" dirty="0" smtClean="0"/>
              <a:t># of protons + neutrons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38800" y="5257800"/>
            <a:ext cx="2895600" cy="646331"/>
          </a:xfrm>
          <a:prstGeom prst="rect">
            <a:avLst/>
          </a:prstGeom>
          <a:noFill/>
          <a:ln>
            <a:solidFill>
              <a:schemeClr val="accent1">
                <a:shade val="50000"/>
                <a:satMod val="103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Atomic# - </a:t>
            </a:r>
          </a:p>
          <a:p>
            <a:pPr algn="ctr"/>
            <a:r>
              <a:rPr lang="en-US" dirty="0" smtClean="0"/>
              <a:t># of protons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nucleus consists of protons and neutrons.  What charge does the nucleus have then?</a:t>
            </a:r>
          </a:p>
          <a:p>
            <a:endParaRPr lang="en-US" dirty="0" smtClean="0"/>
          </a:p>
          <a:p>
            <a:r>
              <a:rPr lang="en-US" dirty="0" smtClean="0"/>
              <a:t>Write the correct short-hand notation of Carbon-13 (include mass number and atomic number)</a:t>
            </a:r>
          </a:p>
          <a:p>
            <a:endParaRPr lang="en-US" dirty="0" smtClean="0"/>
          </a:p>
          <a:p>
            <a:r>
              <a:rPr lang="en-US" dirty="0" smtClean="0"/>
              <a:t>If an element has an atomic number of 30, and a mass number of 65, how many neutrons does it have?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4.2-4.4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Nucleus, Atomic Mass and Isotopes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Nucleus</a:t>
            </a:r>
            <a:r>
              <a:rPr lang="en-US" dirty="0" smtClean="0"/>
              <a:t> = protons and neutrons (</a:t>
            </a:r>
            <a:r>
              <a:rPr lang="en-US" b="1" u="sng" dirty="0" smtClean="0"/>
              <a:t>POSITIVELY CHARGED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u="sng" dirty="0" smtClean="0"/>
              <a:t>DENSE</a:t>
            </a:r>
            <a:r>
              <a:rPr lang="en-US" dirty="0" smtClean="0"/>
              <a:t> – a lot of matter in a small space</a:t>
            </a:r>
          </a:p>
          <a:p>
            <a:endParaRPr lang="en-US" dirty="0" smtClean="0"/>
          </a:p>
          <a:p>
            <a:r>
              <a:rPr lang="en-US" dirty="0" smtClean="0"/>
              <a:t>A VERY small portion of the atom (mostly empty space)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914400"/>
            <a:ext cx="381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762375"/>
            <a:ext cx="37338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Ernest Rutherford (1871-1937)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Discovered nucleus</a:t>
            </a:r>
          </a:p>
          <a:p>
            <a:endParaRPr lang="en-US" dirty="0" smtClean="0"/>
          </a:p>
          <a:p>
            <a:r>
              <a:rPr lang="en-US" dirty="0" smtClean="0"/>
              <a:t>Before him: atoms = positively charged blobs with some negative charged particles in it</a:t>
            </a:r>
          </a:p>
          <a:p>
            <a:endParaRPr lang="en-US" dirty="0" smtClean="0"/>
          </a:p>
          <a:p>
            <a:r>
              <a:rPr lang="en-US" b="1" u="sng" dirty="0" smtClean="0"/>
              <a:t>Experiment</a:t>
            </a:r>
            <a:r>
              <a:rPr lang="en-US" dirty="0" smtClean="0"/>
              <a:t>: shot laser w/positive charged particles into gold foil</a:t>
            </a:r>
            <a:endParaRPr lang="en-US" dirty="0"/>
          </a:p>
        </p:txBody>
      </p:sp>
      <p:pic>
        <p:nvPicPr>
          <p:cNvPr id="35842" name="Picture 2" descr="http://drb-chemistry.wikispaces.com/file/view/GoldFoilExpt.gif/181614291/GoldFoilExp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350" y="4648200"/>
            <a:ext cx="4438650" cy="2209800"/>
          </a:xfrm>
          <a:prstGeom prst="rect">
            <a:avLst/>
          </a:prstGeom>
          <a:noFill/>
        </p:spPr>
      </p:pic>
      <p:pic>
        <p:nvPicPr>
          <p:cNvPr id="35844" name="Picture 4" descr="http://1.bp.blogspot.com/_Da4JKu_7EEo/TK0hADytYjI/AAAAAAAAABs/KyXLj56eJSs/s1600/Ernest_Rutherfo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82892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Rutherford Found…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4"/>
            <a:ext cx="4495800" cy="4937915"/>
          </a:xfrm>
        </p:spPr>
        <p:txBody>
          <a:bodyPr>
            <a:normAutofit/>
          </a:bodyPr>
          <a:lstStyle/>
          <a:p>
            <a:r>
              <a:rPr lang="en-US" dirty="0" smtClean="0"/>
              <a:t>Most particles go through gold foil</a:t>
            </a:r>
          </a:p>
          <a:p>
            <a:pPr>
              <a:buNone/>
            </a:pPr>
            <a:r>
              <a:rPr lang="en-US" dirty="0" smtClean="0"/>
              <a:t>BUT</a:t>
            </a:r>
          </a:p>
          <a:p>
            <a:r>
              <a:rPr lang="en-US" dirty="0" smtClean="0"/>
              <a:t>Some particles deflected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MEANING</a:t>
            </a:r>
          </a:p>
          <a:p>
            <a:r>
              <a:rPr lang="en-US" dirty="0" smtClean="0"/>
              <a:t>Most of gold foil = negative-charged (electrons)</a:t>
            </a:r>
          </a:p>
          <a:p>
            <a:r>
              <a:rPr lang="en-US" dirty="0" smtClean="0"/>
              <a:t>Small positive charged center (</a:t>
            </a:r>
            <a:r>
              <a:rPr lang="en-US" b="1" u="sng" dirty="0" smtClean="0"/>
              <a:t>NUCLEUS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4818" name="Picture 2" descr="http://drb-chemistry.wikispaces.com/file/view/GoldFoilExpt.gif/181614291/GoldFoilExp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350" y="1752600"/>
            <a:ext cx="4438650" cy="2667000"/>
          </a:xfrm>
          <a:prstGeom prst="rect">
            <a:avLst/>
          </a:prstGeom>
          <a:noFill/>
        </p:spPr>
      </p:pic>
      <p:pic>
        <p:nvPicPr>
          <p:cNvPr id="34820" name="Picture 4" descr="http://www.visionlearning.com/library/modules/mid50/Image/VLObject-497-0212020312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724400"/>
            <a:ext cx="41910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 Periodic Table:</a:t>
            </a:r>
          </a:p>
          <a:p>
            <a:endParaRPr lang="en-US" dirty="0" smtClean="0"/>
          </a:p>
          <a:p>
            <a:r>
              <a:rPr lang="en-US" b="1" u="sng" dirty="0" smtClean="0"/>
              <a:t>Atomic Number </a:t>
            </a:r>
            <a:r>
              <a:rPr lang="en-US" dirty="0" smtClean="0"/>
              <a:t>– Number of </a:t>
            </a:r>
            <a:r>
              <a:rPr lang="en-US" b="1" dirty="0" smtClean="0"/>
              <a:t>PROTONS</a:t>
            </a:r>
            <a:r>
              <a:rPr lang="en-US" dirty="0" smtClean="0"/>
              <a:t> an atom has</a:t>
            </a:r>
          </a:p>
          <a:p>
            <a:endParaRPr lang="en-US" dirty="0" smtClean="0"/>
          </a:p>
          <a:p>
            <a:r>
              <a:rPr lang="en-US" b="1" u="sng" dirty="0" smtClean="0"/>
              <a:t>STAYS CONSTANT </a:t>
            </a:r>
            <a:r>
              <a:rPr lang="en-US" dirty="0" smtClean="0"/>
              <a:t>(ALWAYS)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81200"/>
            <a:ext cx="42481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05600" y="3733800"/>
            <a:ext cx="1752600" cy="2362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705600" y="3657600"/>
            <a:ext cx="175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Element Symbol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20085"/>
            <a:ext cx="4495800" cy="4434840"/>
          </a:xfrm>
        </p:spPr>
        <p:txBody>
          <a:bodyPr/>
          <a:lstStyle/>
          <a:p>
            <a:r>
              <a:rPr lang="en-US" dirty="0" smtClean="0"/>
              <a:t>On Periodic Table:</a:t>
            </a:r>
          </a:p>
          <a:p>
            <a:endParaRPr lang="en-US" dirty="0" smtClean="0"/>
          </a:p>
          <a:p>
            <a:r>
              <a:rPr lang="en-US" b="1" u="sng" dirty="0" smtClean="0"/>
              <a:t>Atomic Mass </a:t>
            </a:r>
            <a:r>
              <a:rPr lang="en-US" dirty="0" smtClean="0"/>
              <a:t>– Number of PROTONS AND NEUTRONS together</a:t>
            </a:r>
          </a:p>
          <a:p>
            <a:pPr lvl="1"/>
            <a:r>
              <a:rPr lang="en-US" dirty="0" smtClean="0"/>
              <a:t>In grams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# Neutrons = Mass # – Atomic #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43450" y="3090069"/>
            <a:ext cx="38481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781800" y="3657600"/>
            <a:ext cx="1676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Protons and Neutrons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Protons do not always equal neutrons</a:t>
            </a:r>
          </a:p>
          <a:p>
            <a:endParaRPr lang="en-US" dirty="0" smtClean="0"/>
          </a:p>
          <a:p>
            <a:r>
              <a:rPr lang="en-US" dirty="0" smtClean="0"/>
              <a:t>Ex. Aluminum</a:t>
            </a:r>
          </a:p>
          <a:p>
            <a:pPr lvl="1"/>
            <a:r>
              <a:rPr lang="en-US" dirty="0" smtClean="0"/>
              <a:t>Atomic # 13 (13 protons)</a:t>
            </a:r>
          </a:p>
          <a:p>
            <a:pPr lvl="1"/>
            <a:r>
              <a:rPr lang="en-US" dirty="0" smtClean="0"/>
              <a:t>Mass: 26.98g (13 protons + 14 neutrons)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does this occur?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932502"/>
            <a:ext cx="3581400" cy="3477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181600" y="5638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Aluminum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Isotopes!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709315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Isotopes</a:t>
            </a:r>
            <a:r>
              <a:rPr lang="en-US" dirty="0" smtClean="0"/>
              <a:t> – The same element, but different numbers of neutrons</a:t>
            </a:r>
          </a:p>
          <a:p>
            <a:pPr lvl="1"/>
            <a:r>
              <a:rPr lang="en-US" dirty="0" smtClean="0"/>
              <a:t>Different FORMS of the element</a:t>
            </a:r>
          </a:p>
          <a:p>
            <a:pPr lvl="1"/>
            <a:r>
              <a:rPr lang="en-US" dirty="0" smtClean="0"/>
              <a:t>Carbon 12 (mass # = 12)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Ex. Carbon</a:t>
            </a:r>
          </a:p>
          <a:p>
            <a:pPr lvl="1"/>
            <a:r>
              <a:rPr lang="en-US" dirty="0" smtClean="0"/>
              <a:t>Carbon-12 (6p, 6n)</a:t>
            </a:r>
          </a:p>
          <a:p>
            <a:pPr lvl="1"/>
            <a:r>
              <a:rPr lang="en-US" dirty="0" smtClean="0"/>
              <a:t>Carbon-13 (6p, 7n)</a:t>
            </a:r>
          </a:p>
          <a:p>
            <a:pPr lvl="1"/>
            <a:r>
              <a:rPr lang="en-US" dirty="0" smtClean="0"/>
              <a:t>Carbon-14 (6p, 8n)</a:t>
            </a:r>
          </a:p>
          <a:p>
            <a:pPr lvl="2"/>
            <a:r>
              <a:rPr lang="en-US" i="1" dirty="0" smtClean="0"/>
              <a:t>(radioactive)</a:t>
            </a:r>
            <a:endParaRPr lang="en-US" i="1" dirty="0"/>
          </a:p>
        </p:txBody>
      </p:sp>
      <p:pic>
        <p:nvPicPr>
          <p:cNvPr id="15362" name="Picture 2" descr="http://www.chem4kids.com/files/art/atom_isotope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762000"/>
            <a:ext cx="3886200" cy="2438400"/>
          </a:xfrm>
          <a:prstGeom prst="rect">
            <a:avLst/>
          </a:prstGeom>
          <a:noFill/>
        </p:spPr>
      </p:pic>
      <p:pic>
        <p:nvPicPr>
          <p:cNvPr id="15364" name="Picture 4" descr="http://www.emc.maricopa.edu/faculty/farabee/biobk/Hyis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429000"/>
            <a:ext cx="3886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510</TotalTime>
  <Words>420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Warm Up #2</vt:lpstr>
      <vt:lpstr>Chapter 4.2-4.4</vt:lpstr>
      <vt:lpstr>Remember:</vt:lpstr>
      <vt:lpstr>Ernest Rutherford (1871-1937)</vt:lpstr>
      <vt:lpstr>What Rutherford Found…</vt:lpstr>
      <vt:lpstr>Nucleus Continued</vt:lpstr>
      <vt:lpstr>Nucleus Continued</vt:lpstr>
      <vt:lpstr>Protons and Neutrons</vt:lpstr>
      <vt:lpstr>Isotopes!</vt:lpstr>
      <vt:lpstr>To Find Atomic Mass…</vt:lpstr>
      <vt:lpstr>Quick 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#2</dc:title>
  <dc:creator>GLockett</dc:creator>
  <cp:lastModifiedBy>Windows User</cp:lastModifiedBy>
  <cp:revision>36</cp:revision>
  <dcterms:created xsi:type="dcterms:W3CDTF">2012-09-27T23:41:32Z</dcterms:created>
  <dcterms:modified xsi:type="dcterms:W3CDTF">2013-09-16T23:44:33Z</dcterms:modified>
</cp:coreProperties>
</file>