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1C2-63F4-4008-A6C6-B27F52B7508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A93D-86D7-43B4-934D-65C999A0CE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1C2-63F4-4008-A6C6-B27F52B7508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A93D-86D7-43B4-934D-65C999A0C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1C2-63F4-4008-A6C6-B27F52B7508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A93D-86D7-43B4-934D-65C999A0C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1C2-63F4-4008-A6C6-B27F52B7508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A93D-86D7-43B4-934D-65C999A0C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1C2-63F4-4008-A6C6-B27F52B7508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A93D-86D7-43B4-934D-65C999A0CE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1C2-63F4-4008-A6C6-B27F52B7508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A93D-86D7-43B4-934D-65C999A0C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1C2-63F4-4008-A6C6-B27F52B7508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A93D-86D7-43B4-934D-65C999A0C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1C2-63F4-4008-A6C6-B27F52B7508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A93D-86D7-43B4-934D-65C999A0C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1C2-63F4-4008-A6C6-B27F52B7508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A93D-86D7-43B4-934D-65C999A0C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1C2-63F4-4008-A6C6-B27F52B7508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A93D-86D7-43B4-934D-65C999A0C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1C2-63F4-4008-A6C6-B27F52B7508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76A93D-86D7-43B4-934D-65C999A0CE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88C1C2-63F4-4008-A6C6-B27F52B7508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76A93D-86D7-43B4-934D-65C999A0CE1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Look at Carbon on the Periodic Table.  Why is Carbon’s atomic mass number 12.011 and not a whole number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am a mystery element.  I have 32 protons and 24 neutrons.  What element am I?  What is my mass number?  What is my correct notation?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am a mystery element.  I have a mass of 29, and I have 13 neutrons.  What element am I?  What is my atomic number?  What is my correct notation?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Converting</a:t>
            </a:r>
            <a:br>
              <a:rPr lang="en-US" dirty="0" smtClean="0"/>
            </a:br>
            <a:r>
              <a:rPr lang="en-US" dirty="0" smtClean="0"/>
              <a:t>3 mol Na = 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4040188" cy="65935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Moles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7030A0"/>
                </a:solidFill>
              </a:rPr>
              <a:t>Grams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41775" cy="65484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Moles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B050"/>
                </a:solidFill>
              </a:rPr>
              <a:t>Atoms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174874"/>
            <a:ext cx="4040188" cy="4454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ALWAYS put 1 by MOL</a:t>
            </a:r>
          </a:p>
          <a:p>
            <a:endParaRPr lang="en-US" dirty="0" smtClean="0"/>
          </a:p>
          <a:p>
            <a:r>
              <a:rPr lang="en-US" dirty="0" smtClean="0"/>
              <a:t>Convert </a:t>
            </a:r>
            <a:r>
              <a:rPr lang="en-US" dirty="0" smtClean="0">
                <a:solidFill>
                  <a:srgbClr val="FF0000"/>
                </a:solidFill>
              </a:rPr>
              <a:t>moles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7030A0"/>
                </a:solidFill>
              </a:rPr>
              <a:t>GRAMS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Multiply top numbers</a:t>
            </a:r>
          </a:p>
          <a:p>
            <a:r>
              <a:rPr lang="en-US" dirty="0" smtClean="0"/>
              <a:t>Divide by bottom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ALWAYS put 1 by MOL</a:t>
            </a:r>
          </a:p>
          <a:p>
            <a:endParaRPr lang="en-US" dirty="0" smtClean="0"/>
          </a:p>
          <a:p>
            <a:r>
              <a:rPr lang="en-US" dirty="0" smtClean="0"/>
              <a:t>Convert </a:t>
            </a:r>
            <a:r>
              <a:rPr lang="en-US" dirty="0" smtClean="0">
                <a:solidFill>
                  <a:srgbClr val="FF0000"/>
                </a:solidFill>
              </a:rPr>
              <a:t>moles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B050"/>
                </a:solidFill>
              </a:rPr>
              <a:t>ATOMS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Multiply top numbers</a:t>
            </a:r>
          </a:p>
          <a:p>
            <a:r>
              <a:rPr lang="en-US" dirty="0" smtClean="0"/>
              <a:t>Divide by bottom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" y="4572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752600" y="45720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4038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 mol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4648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FF0000"/>
                </a:solidFill>
              </a:rPr>
              <a:t>1 mol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3810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22.99 </a:t>
            </a:r>
            <a:r>
              <a:rPr lang="en-US" sz="2800" dirty="0" smtClean="0">
                <a:solidFill>
                  <a:srgbClr val="7030A0"/>
                </a:solidFill>
              </a:rPr>
              <a:t>grams</a:t>
            </a:r>
            <a:endParaRPr lang="en-US" sz="2800" dirty="0">
              <a:solidFill>
                <a:srgbClr val="7030A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85800" y="3962400"/>
            <a:ext cx="1295400" cy="6858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971800" y="4648200"/>
            <a:ext cx="1295400" cy="6858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0" y="45720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096000" y="45720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0" y="3962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 mol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4648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FF0000"/>
                </a:solidFill>
              </a:rPr>
              <a:t>1 mol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9400" y="373380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6.02 x 10</a:t>
            </a:r>
            <a:r>
              <a:rPr lang="en-US" sz="2400" baseline="30000" dirty="0" smtClean="0">
                <a:solidFill>
                  <a:srgbClr val="00B050"/>
                </a:solidFill>
              </a:rPr>
              <a:t>23</a:t>
            </a:r>
            <a:r>
              <a:rPr lang="en-US" sz="2400" dirty="0" smtClean="0">
                <a:solidFill>
                  <a:srgbClr val="00B050"/>
                </a:solidFill>
              </a:rPr>
              <a:t> atoms</a:t>
            </a:r>
            <a:endParaRPr lang="en-US" sz="2000" dirty="0">
              <a:solidFill>
                <a:srgbClr val="00B05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4953000" y="3886200"/>
            <a:ext cx="1295400" cy="6858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467600" y="4572000"/>
            <a:ext cx="1295400" cy="6858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Multiply 20"/>
          <p:cNvSpPr/>
          <p:nvPr/>
        </p:nvSpPr>
        <p:spPr>
          <a:xfrm>
            <a:off x="1981200" y="4114800"/>
            <a:ext cx="457200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ultiply 21"/>
          <p:cNvSpPr/>
          <p:nvPr/>
        </p:nvSpPr>
        <p:spPr>
          <a:xfrm>
            <a:off x="6324600" y="4114800"/>
            <a:ext cx="457200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790700" y="4229100"/>
            <a:ext cx="52578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the Mole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4688"/>
          </a:xfrm>
        </p:spPr>
        <p:txBody>
          <a:bodyPr>
            <a:normAutofit/>
          </a:bodyPr>
          <a:lstStyle/>
          <a:p>
            <a:r>
              <a:rPr lang="en-US" dirty="0" smtClean="0"/>
              <a:t>TEST CHEAT SHEET!</a:t>
            </a:r>
            <a:br>
              <a:rPr lang="en-US" dirty="0" smtClean="0"/>
            </a:br>
            <a:r>
              <a:rPr lang="en-US" dirty="0" smtClean="0"/>
              <a:t>WRITE THIS DOWN!!!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763000" cy="477012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Atomic Number</a:t>
            </a:r>
            <a:r>
              <a:rPr lang="en-US" dirty="0" smtClean="0"/>
              <a:t> = # Protons = Element #</a:t>
            </a:r>
          </a:p>
          <a:p>
            <a:endParaRPr lang="en-US" dirty="0" smtClean="0"/>
          </a:p>
          <a:p>
            <a:r>
              <a:rPr lang="en-US" b="1" u="sng" dirty="0" smtClean="0"/>
              <a:t>Mass Number</a:t>
            </a:r>
            <a:r>
              <a:rPr lang="en-US" dirty="0" smtClean="0"/>
              <a:t> = # Protons + # Neutrons</a:t>
            </a:r>
          </a:p>
          <a:p>
            <a:endParaRPr lang="en-US" dirty="0" smtClean="0"/>
          </a:p>
          <a:p>
            <a:r>
              <a:rPr lang="en-US" b="1" u="sng" dirty="0" smtClean="0"/>
              <a:t># Neutrons </a:t>
            </a:r>
            <a:r>
              <a:rPr lang="en-US" dirty="0" smtClean="0"/>
              <a:t>= Mass Number – Atomic Number</a:t>
            </a:r>
          </a:p>
          <a:p>
            <a:endParaRPr lang="en-US" dirty="0" smtClean="0"/>
          </a:p>
          <a:p>
            <a:r>
              <a:rPr lang="en-US" dirty="0" smtClean="0"/>
              <a:t>Chlorine-36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u="sng" dirty="0" smtClean="0">
                <a:sym typeface="Wingdings" pitchFamily="2" charset="2"/>
              </a:rPr>
              <a:t>36 = Mass Number</a:t>
            </a:r>
            <a:r>
              <a:rPr lang="en-US" dirty="0" smtClean="0">
                <a:sym typeface="Wingdings" pitchFamily="2" charset="2"/>
              </a:rPr>
              <a:t> (Atomic # = 17)</a:t>
            </a:r>
            <a:endParaRPr lang="en-US" b="1" u="sng" dirty="0" smtClean="0">
              <a:sym typeface="Wingdings" pitchFamily="2" charset="2"/>
            </a:endParaRPr>
          </a:p>
          <a:p>
            <a:endParaRPr lang="en-US" b="1" u="sng" dirty="0" smtClean="0">
              <a:sym typeface="Wingdings" pitchFamily="2" charset="2"/>
            </a:endParaRPr>
          </a:p>
          <a:p>
            <a:r>
              <a:rPr lang="en-US" b="1" u="sng" dirty="0" smtClean="0"/>
              <a:t>Shorthand Notation:</a:t>
            </a:r>
            <a:r>
              <a:rPr lang="en-US" dirty="0" smtClean="0"/>
              <a:t>  	</a:t>
            </a:r>
            <a:r>
              <a:rPr lang="en-US" sz="4400" dirty="0" err="1" smtClean="0"/>
              <a:t>Cl</a:t>
            </a:r>
            <a:r>
              <a:rPr lang="en-US" sz="4400" dirty="0" smtClean="0"/>
              <a:t> </a:t>
            </a:r>
            <a:endParaRPr lang="en-US" sz="4400" b="1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00" y="457200"/>
            <a:ext cx="1943100" cy="396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43400" y="579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617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920084"/>
            <a:ext cx="4648200" cy="4556915"/>
          </a:xfrm>
        </p:spPr>
        <p:txBody>
          <a:bodyPr>
            <a:normAutofit/>
          </a:bodyPr>
          <a:lstStyle/>
          <a:p>
            <a:r>
              <a:rPr lang="en-US" dirty="0" smtClean="0"/>
              <a:t>Atomic Mass – number of protons + neutrons</a:t>
            </a:r>
          </a:p>
          <a:p>
            <a:endParaRPr lang="en-US" dirty="0" smtClean="0"/>
          </a:p>
          <a:p>
            <a:r>
              <a:rPr lang="en-US" dirty="0" smtClean="0"/>
              <a:t>On Periodic Table: AVERAGE atomic mass of all element’s isotopes</a:t>
            </a:r>
          </a:p>
          <a:p>
            <a:endParaRPr lang="en-US" dirty="0" smtClean="0"/>
          </a:p>
          <a:p>
            <a:r>
              <a:rPr lang="en-US" dirty="0" smtClean="0"/>
              <a:t>Isotopes – same element, different number of neutrons</a:t>
            </a:r>
          </a:p>
          <a:p>
            <a:pPr lvl="1"/>
            <a:r>
              <a:rPr lang="en-US" dirty="0" smtClean="0"/>
              <a:t>DIFF chemical properties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981200"/>
            <a:ext cx="3581400" cy="347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29200" y="5715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Aluminum’s atomic mass: 26.98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 Mole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Mole</a:t>
            </a:r>
            <a:r>
              <a:rPr lang="en-US" dirty="0" smtClean="0"/>
              <a:t> (</a:t>
            </a:r>
            <a:r>
              <a:rPr lang="en-US" i="1" dirty="0" smtClean="0"/>
              <a:t>mol</a:t>
            </a:r>
            <a:r>
              <a:rPr lang="en-US" dirty="0" smtClean="0"/>
              <a:t>) – standard unit of measurement used in chemistry</a:t>
            </a:r>
          </a:p>
          <a:p>
            <a:pPr lvl="1"/>
            <a:r>
              <a:rPr lang="en-US" dirty="0" smtClean="0"/>
              <a:t>Describes both </a:t>
            </a:r>
            <a:r>
              <a:rPr lang="en-US" b="1" u="sng" dirty="0" smtClean="0"/>
              <a:t>atoms</a:t>
            </a:r>
            <a:r>
              <a:rPr lang="en-US" dirty="0" smtClean="0"/>
              <a:t> and </a:t>
            </a:r>
            <a:r>
              <a:rPr lang="en-US" b="1" u="sng" dirty="0" smtClean="0"/>
              <a:t>atomic mass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 mol of a substance = ATOMIC MASS of substance (in grams)</a:t>
            </a:r>
          </a:p>
          <a:p>
            <a:pPr lvl="1"/>
            <a:r>
              <a:rPr lang="en-US" dirty="0" smtClean="0"/>
              <a:t>1 mol C = 12.011 g</a:t>
            </a:r>
          </a:p>
          <a:p>
            <a:pPr lvl="1"/>
            <a:r>
              <a:rPr lang="en-US" dirty="0" smtClean="0"/>
              <a:t>1 mol Na = 22.99 g</a:t>
            </a:r>
          </a:p>
          <a:p>
            <a:pPr lvl="1"/>
            <a:r>
              <a:rPr lang="en-US" dirty="0" smtClean="0"/>
              <a:t>1 mol </a:t>
            </a:r>
            <a:r>
              <a:rPr lang="en-US" dirty="0" err="1" smtClean="0"/>
              <a:t>NaCl</a:t>
            </a:r>
            <a:r>
              <a:rPr lang="en-US" dirty="0" smtClean="0"/>
              <a:t> = 58.44 g</a:t>
            </a:r>
          </a:p>
          <a:p>
            <a:pPr lvl="2"/>
            <a:r>
              <a:rPr lang="en-US" dirty="0" smtClean="0"/>
              <a:t>22.99 + 35.45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Moles and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4"/>
            <a:ext cx="4495800" cy="49379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 mol = 6.022 x 10</a:t>
            </a:r>
            <a:r>
              <a:rPr lang="en-US" baseline="30000" dirty="0" smtClean="0"/>
              <a:t>23</a:t>
            </a:r>
            <a:r>
              <a:rPr lang="en-US" dirty="0" smtClean="0"/>
              <a:t> atoms for ALL elements and compounds</a:t>
            </a:r>
          </a:p>
          <a:p>
            <a:endParaRPr lang="en-US" dirty="0" smtClean="0"/>
          </a:p>
          <a:p>
            <a:r>
              <a:rPr lang="en-US" b="1" u="sng" dirty="0" smtClean="0"/>
              <a:t>Avogadro’s Number </a:t>
            </a:r>
            <a:r>
              <a:rPr lang="en-US" dirty="0" smtClean="0"/>
              <a:t>– 6.022 x 10</a:t>
            </a:r>
            <a:r>
              <a:rPr lang="en-US" baseline="30000" dirty="0" smtClean="0"/>
              <a:t>23</a:t>
            </a:r>
          </a:p>
          <a:p>
            <a:pPr lvl="1"/>
            <a:r>
              <a:rPr lang="en-US" dirty="0" smtClean="0"/>
              <a:t>MEMORIZE THIS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 mol C = 6.022 x 10</a:t>
            </a:r>
            <a:r>
              <a:rPr lang="en-US" baseline="30000" dirty="0" smtClean="0"/>
              <a:t>23</a:t>
            </a:r>
            <a:r>
              <a:rPr lang="en-US" dirty="0" smtClean="0"/>
              <a:t> atoms</a:t>
            </a:r>
          </a:p>
          <a:p>
            <a:r>
              <a:rPr lang="en-US" dirty="0" smtClean="0"/>
              <a:t>1 mol H = 6.022 x 10</a:t>
            </a:r>
            <a:r>
              <a:rPr lang="en-US" baseline="30000" dirty="0" smtClean="0"/>
              <a:t>23</a:t>
            </a:r>
            <a:r>
              <a:rPr lang="en-US" dirty="0" smtClean="0"/>
              <a:t> atoms</a:t>
            </a:r>
          </a:p>
          <a:p>
            <a:r>
              <a:rPr lang="en-US" dirty="0" smtClean="0"/>
              <a:t>1 mol H2O = 6.022 x 10</a:t>
            </a:r>
            <a:r>
              <a:rPr lang="en-US" baseline="30000" dirty="0" smtClean="0"/>
              <a:t>23</a:t>
            </a:r>
            <a:r>
              <a:rPr lang="en-US" dirty="0" smtClean="0"/>
              <a:t> molecules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Chemistry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Mole – Standard unit of measurement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1 mol = 6.02 x 1023 atoms (Avogadro’s number)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1 mol = molar mass of element (in </a:t>
            </a:r>
            <a:r>
              <a:rPr lang="en-US" u="sng" dirty="0" smtClean="0">
                <a:solidFill>
                  <a:srgbClr val="7030A0"/>
                </a:solidFill>
              </a:rPr>
              <a:t>grams</a:t>
            </a:r>
            <a:r>
              <a:rPr lang="en-US" dirty="0" smtClean="0">
                <a:solidFill>
                  <a:srgbClr val="7030A0"/>
                </a:solidFill>
              </a:rPr>
              <a:t> - bottom number on Periodic Table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Chemistry Conversions Chart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95600" y="1600200"/>
            <a:ext cx="3048000" cy="4953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900" b="1" dirty="0" smtClean="0">
                <a:solidFill>
                  <a:srgbClr val="FF0000"/>
                </a:solidFill>
              </a:rPr>
              <a:t>  Moles</a:t>
            </a:r>
          </a:p>
          <a:p>
            <a:pPr algn="ctr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ALWAYS  </a:t>
            </a:r>
            <a:r>
              <a:rPr lang="en-US" sz="3200" b="1" u="sng" dirty="0" smtClean="0">
                <a:solidFill>
                  <a:srgbClr val="FF0000"/>
                </a:solidFill>
              </a:rPr>
              <a:t>1 mol </a:t>
            </a:r>
            <a:r>
              <a:rPr lang="en-US" sz="3200" dirty="0" smtClean="0">
                <a:solidFill>
                  <a:srgbClr val="FF0000"/>
                </a:solidFill>
              </a:rPr>
              <a:t>when converting</a:t>
            </a:r>
          </a:p>
          <a:p>
            <a:pPr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HEART of chemistry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971800" cy="4525963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en-US" sz="3900" b="1" dirty="0">
                <a:solidFill>
                  <a:srgbClr val="00B050"/>
                </a:solidFill>
              </a:rPr>
              <a:t>A</a:t>
            </a:r>
            <a:r>
              <a:rPr lang="en-US" sz="3900" b="1" dirty="0" smtClean="0">
                <a:solidFill>
                  <a:srgbClr val="00B050"/>
                </a:solidFill>
              </a:rPr>
              <a:t>toms</a:t>
            </a:r>
          </a:p>
          <a:p>
            <a:pPr algn="r">
              <a:buNone/>
            </a:pPr>
            <a:endParaRPr lang="en-US" sz="3200" dirty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6.022 </a:t>
            </a:r>
            <a:r>
              <a:rPr lang="en-US" sz="3200" dirty="0" smtClean="0">
                <a:solidFill>
                  <a:srgbClr val="00B050"/>
                </a:solidFill>
              </a:rPr>
              <a:t>x 10</a:t>
            </a:r>
            <a:r>
              <a:rPr lang="en-US" sz="3200" baseline="30000" dirty="0" smtClean="0">
                <a:solidFill>
                  <a:srgbClr val="00B050"/>
                </a:solidFill>
              </a:rPr>
              <a:t>23</a:t>
            </a:r>
            <a:r>
              <a:rPr lang="en-US" sz="3200" dirty="0" smtClean="0">
                <a:solidFill>
                  <a:srgbClr val="00B050"/>
                </a:solidFill>
              </a:rPr>
              <a:t> atoms</a:t>
            </a:r>
          </a:p>
          <a:p>
            <a:pPr algn="r">
              <a:buNone/>
            </a:pPr>
            <a:endParaRPr lang="en-US" sz="3200" dirty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Avogadro's number</a:t>
            </a:r>
          </a:p>
          <a:p>
            <a:pPr algn="r">
              <a:buNone/>
            </a:pPr>
            <a:endParaRPr lang="en-US" sz="3200" dirty="0" smtClean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# NEVER changes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2057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G</a:t>
            </a:r>
            <a:r>
              <a:rPr lang="en-US" sz="3600" b="1" dirty="0" smtClean="0">
                <a:solidFill>
                  <a:srgbClr val="7030A0"/>
                </a:solidFill>
              </a:rPr>
              <a:t>rams</a:t>
            </a:r>
          </a:p>
          <a:p>
            <a:endParaRPr lang="en-US" sz="3200" dirty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Mass # of element</a:t>
            </a:r>
          </a:p>
          <a:p>
            <a:endParaRPr lang="en-US" sz="3200" dirty="0" smtClean="0">
              <a:solidFill>
                <a:srgbClr val="7030A0"/>
              </a:solidFill>
            </a:endParaRPr>
          </a:p>
          <a:p>
            <a:endParaRPr lang="en-US" sz="3200" dirty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Bottom # on periodic table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81200" y="1905000"/>
            <a:ext cx="1905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81600" y="1905000"/>
            <a:ext cx="2286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Converting</a:t>
            </a:r>
            <a:br>
              <a:rPr lang="en-US" dirty="0" smtClean="0"/>
            </a:br>
            <a:r>
              <a:rPr lang="en-US" dirty="0" smtClean="0"/>
              <a:t>3 mol Na = 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4040188" cy="65935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Moles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7030A0"/>
                </a:solidFill>
              </a:rPr>
              <a:t>Grams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41775" cy="65484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Moles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B050"/>
                </a:solidFill>
              </a:rPr>
              <a:t>Atoms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2174874"/>
            <a:ext cx="4040188" cy="43021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Start: 	3 mol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 Bottom:	 MOL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On Top: 	GRAMS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Cross out top/bottom units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Start: 	3 mol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 Bottom: </a:t>
            </a:r>
            <a:r>
              <a:rPr lang="en-US" dirty="0" smtClean="0">
                <a:solidFill>
                  <a:srgbClr val="FF0000"/>
                </a:solidFill>
              </a:rPr>
              <a:t>	MOL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On Top: 	ATOMS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Cross out top/bottom units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04800" y="47244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8200" y="47244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752600" y="47244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172200" y="47244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1000" y="419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 mol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4800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FF0000"/>
                </a:solidFill>
              </a:rPr>
              <a:t>mol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0" y="4114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7030A0"/>
                </a:solidFill>
              </a:rPr>
              <a:t>grams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4114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 mol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05600" y="4800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FF0000"/>
                </a:solidFill>
              </a:rPr>
              <a:t> mol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5600" y="4114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00B050"/>
                </a:solidFill>
              </a:rPr>
              <a:t>atoms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685800" y="4114800"/>
            <a:ext cx="1295400" cy="6858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971800" y="4800600"/>
            <a:ext cx="1295400" cy="6858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029200" y="4038600"/>
            <a:ext cx="1295400" cy="6858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543800" y="4724400"/>
            <a:ext cx="1295400" cy="6858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790700" y="4229100"/>
            <a:ext cx="52578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425</Words>
  <Application>Microsoft Office PowerPoint</Application>
  <PresentationFormat>On-screen Show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Warm Up #4</vt:lpstr>
      <vt:lpstr>Introduction to the Mole</vt:lpstr>
      <vt:lpstr>TEST CHEAT SHEET! WRITE THIS DOWN!!!</vt:lpstr>
      <vt:lpstr>Review</vt:lpstr>
      <vt:lpstr>What a Mole Is…</vt:lpstr>
      <vt:lpstr>Moles and Atoms</vt:lpstr>
      <vt:lpstr>Applying Chemistry Conversions</vt:lpstr>
      <vt:lpstr>Chemistry Conversions Chart</vt:lpstr>
      <vt:lpstr>Converting 3 mol Na = ?</vt:lpstr>
      <vt:lpstr>Converting 3 mol Na =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#4</dc:title>
  <dc:creator>GLockett</dc:creator>
  <cp:lastModifiedBy>GLockett</cp:lastModifiedBy>
  <cp:revision>1</cp:revision>
  <dcterms:created xsi:type="dcterms:W3CDTF">2012-09-27T23:43:05Z</dcterms:created>
  <dcterms:modified xsi:type="dcterms:W3CDTF">2012-09-27T23:43:37Z</dcterms:modified>
</cp:coreProperties>
</file>