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C34F3F-C1FA-40CE-9ABC-A105405C963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07B961C-CB71-40E6-B04F-F54189670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I am a mystery element with 25 protons and a mass of 51. </a:t>
            </a:r>
          </a:p>
          <a:p>
            <a:endParaRPr lang="en-US" dirty="0" smtClean="0"/>
          </a:p>
          <a:p>
            <a:r>
              <a:rPr lang="en-US" dirty="0" smtClean="0"/>
              <a:t>How many neutrons do I have?  How did you find this?</a:t>
            </a:r>
          </a:p>
          <a:p>
            <a:endParaRPr lang="en-US" dirty="0" smtClean="0"/>
          </a:p>
          <a:p>
            <a:r>
              <a:rPr lang="en-US" dirty="0" smtClean="0"/>
              <a:t>What is my correct notation?</a:t>
            </a:r>
          </a:p>
          <a:p>
            <a:endParaRPr lang="en-US" dirty="0" smtClean="0"/>
          </a:p>
          <a:p>
            <a:r>
              <a:rPr lang="en-US" dirty="0" smtClean="0"/>
              <a:t>Right now this element has a +25 charge.  How can you make this element a neutral charge? (i.e. what other subatomic particle do you need?)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08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495800" cy="49379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Draw big circle in center (nucleus)</a:t>
            </a:r>
          </a:p>
          <a:p>
            <a:pPr lvl="1"/>
            <a:r>
              <a:rPr lang="en-US" dirty="0" smtClean="0"/>
              <a:t>Label with element symbol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Draw ring around nucleus (inner shell)</a:t>
            </a:r>
          </a:p>
          <a:p>
            <a:endParaRPr lang="en-US" dirty="0" smtClean="0"/>
          </a:p>
          <a:p>
            <a:r>
              <a:rPr lang="en-US" dirty="0" smtClean="0"/>
              <a:t>Draw circles on rings (electrons)</a:t>
            </a:r>
          </a:p>
          <a:p>
            <a:endParaRPr lang="en-US" dirty="0" smtClean="0"/>
          </a:p>
          <a:p>
            <a:r>
              <a:rPr lang="en-US" dirty="0" smtClean="0"/>
              <a:t>Add more rings when needed</a:t>
            </a:r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48200" y="1572828"/>
            <a:ext cx="4038600" cy="434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How to Draw Electron </a:t>
            </a:r>
            <a:r>
              <a:rPr lang="en-US" dirty="0" smtClean="0"/>
              <a:t>Configurations:</a:t>
            </a:r>
            <a:br>
              <a:rPr lang="en-US" dirty="0" smtClean="0"/>
            </a:br>
            <a:r>
              <a:rPr lang="en-US" dirty="0" smtClean="0"/>
              <a:t>Bohr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76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481328"/>
            <a:ext cx="4267200" cy="51480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ring = 2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ring = 8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ring = 8 OR 18</a:t>
            </a:r>
          </a:p>
          <a:p>
            <a:endParaRPr lang="en-US" dirty="0" smtClean="0"/>
          </a:p>
          <a:p>
            <a:r>
              <a:rPr lang="en-US" dirty="0" smtClean="0"/>
              <a:t>8…if 3</a:t>
            </a:r>
            <a:r>
              <a:rPr lang="en-US" baseline="30000" dirty="0" smtClean="0"/>
              <a:t>rd</a:t>
            </a:r>
            <a:r>
              <a:rPr lang="en-US" dirty="0" smtClean="0"/>
              <a:t> row (period)</a:t>
            </a:r>
          </a:p>
          <a:p>
            <a:pPr lvl="1"/>
            <a:r>
              <a:rPr lang="en-US" dirty="0" smtClean="0"/>
              <a:t>Chlorine: 2, 8, 7</a:t>
            </a:r>
          </a:p>
          <a:p>
            <a:endParaRPr lang="en-US" dirty="0" smtClean="0"/>
          </a:p>
          <a:p>
            <a:r>
              <a:rPr lang="en-US" dirty="0" smtClean="0"/>
              <a:t>18…if 4</a:t>
            </a:r>
            <a:r>
              <a:rPr lang="en-US" baseline="30000" dirty="0" smtClean="0"/>
              <a:t>th</a:t>
            </a:r>
            <a:r>
              <a:rPr lang="en-US" dirty="0" smtClean="0"/>
              <a:t> row and beyond (transition metals)</a:t>
            </a:r>
          </a:p>
          <a:p>
            <a:pPr lvl="1"/>
            <a:r>
              <a:rPr lang="en-US" dirty="0" smtClean="0"/>
              <a:t>Bromine: 2, 8, 18, 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options in the 3</a:t>
            </a:r>
            <a:r>
              <a:rPr lang="en-US" baseline="30000" dirty="0" smtClean="0"/>
              <a:t>rd</a:t>
            </a:r>
            <a:r>
              <a:rPr lang="en-US" dirty="0" smtClean="0"/>
              <a:t> ring:</a:t>
            </a:r>
            <a:endParaRPr lang="en-US" dirty="0"/>
          </a:p>
        </p:txBody>
      </p:sp>
      <p:pic>
        <p:nvPicPr>
          <p:cNvPr id="1026" name="Picture 2" descr="File:Electron shell 017 Chlorine (diatomic nonmetal) - no labe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219200"/>
            <a:ext cx="2286000" cy="2286000"/>
          </a:xfrm>
          <a:prstGeom prst="rect">
            <a:avLst/>
          </a:prstGeom>
          <a:noFill/>
        </p:spPr>
      </p:pic>
      <p:pic>
        <p:nvPicPr>
          <p:cNvPr id="1028" name="Picture 4" descr="File:Electron shell 035 Bromine (diatomic nonmetal) - no label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6576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5720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Each element has a different </a:t>
            </a:r>
            <a:r>
              <a:rPr lang="en-US" b="1" u="sng" dirty="0" smtClean="0"/>
              <a:t>atomic radius </a:t>
            </a:r>
            <a:r>
              <a:rPr lang="en-US" dirty="0" smtClean="0"/>
              <a:t>(number of electrons)</a:t>
            </a:r>
          </a:p>
          <a:p>
            <a:endParaRPr lang="en-US" dirty="0" smtClean="0"/>
          </a:p>
          <a:p>
            <a:r>
              <a:rPr lang="en-US" dirty="0" smtClean="0"/>
              <a:t>Largest = 265 pm (Cs)</a:t>
            </a:r>
          </a:p>
          <a:p>
            <a:r>
              <a:rPr lang="en-US" dirty="0" smtClean="0"/>
              <a:t>Smallest = 31 pm (He)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Pm = </a:t>
            </a:r>
            <a:r>
              <a:rPr lang="en-US" b="1" u="sng" dirty="0" err="1" smtClean="0"/>
              <a:t>Picometer</a:t>
            </a:r>
            <a:endParaRPr lang="en-US" b="1" u="sng" dirty="0" smtClean="0"/>
          </a:p>
          <a:p>
            <a:r>
              <a:rPr lang="en-US" dirty="0" smtClean="0"/>
              <a:t>1 m = 1x10</a:t>
            </a:r>
            <a:r>
              <a:rPr lang="en-US" baseline="30000" dirty="0" smtClean="0"/>
              <a:t>12</a:t>
            </a:r>
            <a:r>
              <a:rPr lang="en-US" dirty="0" smtClean="0"/>
              <a:t> pm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Also: </a:t>
            </a:r>
            <a:r>
              <a:rPr lang="en-US" b="1" u="sng" dirty="0" smtClean="0"/>
              <a:t>Nanometer</a:t>
            </a:r>
            <a:r>
              <a:rPr lang="en-US" dirty="0" smtClean="0"/>
              <a:t> (nm)</a:t>
            </a:r>
          </a:p>
          <a:p>
            <a:r>
              <a:rPr lang="en-US" dirty="0" smtClean="0"/>
              <a:t>1 m = 1x10</a:t>
            </a:r>
            <a:r>
              <a:rPr lang="en-US" baseline="30000" dirty="0" smtClean="0"/>
              <a:t>9</a:t>
            </a:r>
            <a:r>
              <a:rPr lang="en-US" dirty="0" smtClean="0"/>
              <a:t> nm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Size</a:t>
            </a:r>
            <a:endParaRPr lang="en-US" dirty="0"/>
          </a:p>
        </p:txBody>
      </p:sp>
      <p:pic>
        <p:nvPicPr>
          <p:cNvPr id="1026" name="Picture 2" descr="http://www.iun.edu/~cpanhd/C101webnotes/modern-atomic-theory/images/atomic-radi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3886200" cy="441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5569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Draw the electron configurations for the following:</a:t>
            </a:r>
          </a:p>
          <a:p>
            <a:endParaRPr lang="en-US" dirty="0" smtClean="0"/>
          </a:p>
          <a:p>
            <a:r>
              <a:rPr lang="en-US" dirty="0" smtClean="0"/>
              <a:t>Chlorine, neutrally charged</a:t>
            </a:r>
          </a:p>
          <a:p>
            <a:endParaRPr lang="en-US" dirty="0" smtClean="0"/>
          </a:p>
          <a:p>
            <a:r>
              <a:rPr lang="en-US" dirty="0" smtClean="0"/>
              <a:t>Magnesium, + 2 charge</a:t>
            </a:r>
          </a:p>
          <a:p>
            <a:endParaRPr lang="en-US" dirty="0" smtClean="0"/>
          </a:p>
          <a:p>
            <a:r>
              <a:rPr lang="en-US" dirty="0" smtClean="0"/>
              <a:t>Nitrogen, -3 charge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264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You are dealing with magnesium-26, an element with a +2 charge:</a:t>
            </a:r>
          </a:p>
          <a:p>
            <a:endParaRPr lang="en-US" dirty="0" smtClean="0"/>
          </a:p>
          <a:p>
            <a:r>
              <a:rPr lang="en-US" dirty="0" smtClean="0"/>
              <a:t>How many protons, neutrons and electrons does the element have?</a:t>
            </a:r>
          </a:p>
          <a:p>
            <a:endParaRPr lang="en-US" dirty="0" smtClean="0"/>
          </a:p>
          <a:p>
            <a:r>
              <a:rPr lang="en-US" dirty="0" smtClean="0"/>
              <a:t>What is the correct shorthand notation for this isotope?</a:t>
            </a:r>
          </a:p>
          <a:p>
            <a:endParaRPr lang="en-US" dirty="0" smtClean="0"/>
          </a:p>
          <a:p>
            <a:r>
              <a:rPr lang="en-US" dirty="0" smtClean="0"/>
              <a:t>How are electrons arranged in an atom?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Electrons and Electron Configurations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36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20084"/>
            <a:ext cx="4267200" cy="470931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Third Subatomic Particle</a:t>
            </a:r>
          </a:p>
          <a:p>
            <a:endParaRPr lang="en-US" dirty="0" smtClean="0"/>
          </a:p>
          <a:p>
            <a:r>
              <a:rPr lang="en-US" b="1" u="sng" dirty="0" smtClean="0"/>
              <a:t>Electrons</a:t>
            </a:r>
            <a:r>
              <a:rPr lang="en-US" dirty="0" smtClean="0"/>
              <a:t> – negatively charged (-)</a:t>
            </a:r>
          </a:p>
          <a:p>
            <a:endParaRPr lang="en-US" dirty="0" smtClean="0"/>
          </a:p>
          <a:p>
            <a:r>
              <a:rPr lang="en-US" dirty="0" smtClean="0"/>
              <a:t>Have practically no mass</a:t>
            </a:r>
          </a:p>
          <a:p>
            <a:endParaRPr lang="en-US" dirty="0" smtClean="0"/>
          </a:p>
          <a:p>
            <a:r>
              <a:rPr lang="en-US" dirty="0" smtClean="0"/>
              <a:t>“Ring” – </a:t>
            </a:r>
            <a:r>
              <a:rPr lang="en-US" b="1" u="sng" dirty="0" smtClean="0"/>
              <a:t>Atomic </a:t>
            </a:r>
            <a:r>
              <a:rPr lang="en-US" b="1" u="sng" dirty="0" err="1" smtClean="0"/>
              <a:t>Orbitals</a:t>
            </a:r>
            <a:endParaRPr lang="en-US" b="1" u="sng" dirty="0" smtClean="0"/>
          </a:p>
          <a:p>
            <a:pPr>
              <a:buNone/>
            </a:pPr>
            <a:endParaRPr lang="en-US" b="1" u="sng" dirty="0" smtClean="0"/>
          </a:p>
          <a:p>
            <a:pPr lvl="1"/>
            <a:r>
              <a:rPr lang="en-US" i="1" dirty="0" smtClean="0"/>
              <a:t>[Think orbit – orbit around something]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24400" y="1143000"/>
            <a:ext cx="443906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Outside of Nucleus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370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Discovered electrons</a:t>
            </a:r>
          </a:p>
          <a:p>
            <a:endParaRPr lang="en-US" dirty="0" smtClean="0"/>
          </a:p>
          <a:p>
            <a:r>
              <a:rPr lang="en-US" dirty="0" smtClean="0"/>
              <a:t>Shot negative particles through </a:t>
            </a:r>
            <a:r>
              <a:rPr lang="en-US" b="1" u="sng" dirty="0" smtClean="0"/>
              <a:t>cathode ray tube</a:t>
            </a:r>
            <a:r>
              <a:rPr lang="en-US" dirty="0" smtClean="0"/>
              <a:t> </a:t>
            </a:r>
            <a:r>
              <a:rPr lang="en-US" i="1" dirty="0" smtClean="0"/>
              <a:t>(think fluorescent lights above you..)</a:t>
            </a:r>
          </a:p>
          <a:p>
            <a:endParaRPr lang="en-US" i="1" dirty="0" smtClean="0"/>
          </a:p>
          <a:p>
            <a:r>
              <a:rPr lang="en-US" dirty="0" smtClean="0"/>
              <a:t>Ran from negative to positive (opposites attract)</a:t>
            </a:r>
          </a:p>
          <a:p>
            <a:endParaRPr lang="en-US" dirty="0" smtClean="0"/>
          </a:p>
          <a:p>
            <a:r>
              <a:rPr lang="en-US" dirty="0" smtClean="0"/>
              <a:t>True of ALL metal elements tested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J.J. Thompson (late 1800’s)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93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Cathode Ray Experiment Pictured</a:t>
            </a:r>
            <a:endParaRPr lang="en-US" dirty="0"/>
          </a:p>
        </p:txBody>
      </p:sp>
      <p:pic>
        <p:nvPicPr>
          <p:cNvPr id="6146" name="Picture 2" descr="https://chemistry.twu.edu/tutorial/C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6781800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86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Electrons balance charge of nucleus</a:t>
            </a:r>
          </a:p>
          <a:p>
            <a:endParaRPr lang="en-US" dirty="0" smtClean="0"/>
          </a:p>
          <a:p>
            <a:r>
              <a:rPr lang="en-US" dirty="0" smtClean="0"/>
              <a:t>Some elements have CHARGE in nature</a:t>
            </a:r>
          </a:p>
          <a:p>
            <a:pPr lvl="1"/>
            <a:r>
              <a:rPr lang="en-US" dirty="0" smtClean="0"/>
              <a:t>Ex. Fluorine (F) = -1 charge</a:t>
            </a:r>
          </a:p>
          <a:p>
            <a:pPr lvl="1"/>
            <a:r>
              <a:rPr lang="en-US" dirty="0" smtClean="0"/>
              <a:t>Ex. Calcium (Ca) = +2 charge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get this charge:</a:t>
            </a:r>
          </a:p>
          <a:p>
            <a:pPr lvl="1"/>
            <a:r>
              <a:rPr lang="en-US" dirty="0" smtClean="0"/>
              <a:t>If (-) charge…ADD more electrons</a:t>
            </a:r>
          </a:p>
          <a:p>
            <a:pPr lvl="1"/>
            <a:r>
              <a:rPr lang="en-US" dirty="0" smtClean="0"/>
              <a:t>If (+) charge…TAKE AWAY electrons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93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343400" cy="478551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Electrons – move around nucleus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u="sng" dirty="0" smtClean="0"/>
              <a:t>Bohr Model </a:t>
            </a:r>
            <a:r>
              <a:rPr lang="en-US" dirty="0" smtClean="0"/>
              <a:t>– predictable orbits</a:t>
            </a:r>
          </a:p>
          <a:p>
            <a:endParaRPr lang="en-US" dirty="0" smtClean="0"/>
          </a:p>
          <a:p>
            <a:r>
              <a:rPr lang="en-US" b="1" u="sng" dirty="0" smtClean="0"/>
              <a:t>Electron Shells </a:t>
            </a:r>
            <a:r>
              <a:rPr lang="en-US" dirty="0" smtClean="0"/>
              <a:t>– places electrons are found</a:t>
            </a:r>
          </a:p>
          <a:p>
            <a:endParaRPr lang="en-US" dirty="0" smtClean="0"/>
          </a:p>
          <a:p>
            <a:r>
              <a:rPr lang="en-US" b="1" u="sng" dirty="0" smtClean="0"/>
              <a:t>Valence Electrons</a:t>
            </a:r>
            <a:r>
              <a:rPr lang="en-US" dirty="0" smtClean="0"/>
              <a:t> – electrons in outermost shell</a:t>
            </a:r>
          </a:p>
          <a:p>
            <a:endParaRPr lang="en-US" dirty="0" smtClean="0"/>
          </a:p>
          <a:p>
            <a:r>
              <a:rPr lang="en-US" dirty="0" smtClean="0"/>
              <a:t>Inner shell = 2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shell </a:t>
            </a:r>
            <a:r>
              <a:rPr lang="en-US" dirty="0" smtClean="0"/>
              <a:t>= </a:t>
            </a:r>
            <a:r>
              <a:rPr lang="en-US" dirty="0" smtClean="0"/>
              <a:t>8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-381000"/>
            <a:ext cx="5562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How Electrons</a:t>
            </a:r>
            <a:br>
              <a:rPr lang="en-US" dirty="0" smtClean="0"/>
            </a:br>
            <a:r>
              <a:rPr lang="en-US" dirty="0" smtClean="0"/>
              <a:t> are Arranged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667000"/>
            <a:ext cx="5486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562600" y="2438400"/>
            <a:ext cx="32004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Helium – 2 electrons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5791200"/>
            <a:ext cx="335280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Lithium – 3 electrons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800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5800" y="19050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648200" y="2131398"/>
            <a:ext cx="4038600" cy="322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Shells Continued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867400"/>
            <a:ext cx="36576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Neon – 10 Electrons</a:t>
            </a:r>
          </a:p>
          <a:p>
            <a:pPr algn="ctr"/>
            <a:r>
              <a:rPr lang="en-US" sz="2400" b="1" dirty="0" smtClean="0"/>
              <a:t>[2 inner, 8 outer]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5867400"/>
            <a:ext cx="40386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Sodium – 11 electrons</a:t>
            </a:r>
          </a:p>
          <a:p>
            <a:pPr algn="ctr"/>
            <a:r>
              <a:rPr lang="en-US" sz="2400" b="1" dirty="0" smtClean="0"/>
              <a:t>[2 inner, 8 middle, 1 outer]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17111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6028</TotalTime>
  <Words>474</Words>
  <Application>Microsoft Office PowerPoint</Application>
  <PresentationFormat>On-screen Show (4:3)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Warm Up #1</vt:lpstr>
      <vt:lpstr>Warm Up #2</vt:lpstr>
      <vt:lpstr>Chapter 5</vt:lpstr>
      <vt:lpstr>Outside of Nucleus</vt:lpstr>
      <vt:lpstr>J.J. Thompson (late 1800’s)</vt:lpstr>
      <vt:lpstr>Cathode Ray Experiment Pictured</vt:lpstr>
      <vt:lpstr>Electron Function</vt:lpstr>
      <vt:lpstr>How Electrons  are Arranged</vt:lpstr>
      <vt:lpstr>Electron Shells Continued</vt:lpstr>
      <vt:lpstr>How to Draw Electron Configurations: Bohr Model</vt:lpstr>
      <vt:lpstr>Possible options in the 3rd ring:</vt:lpstr>
      <vt:lpstr>Atomic Size</vt:lpstr>
      <vt:lpstr>Quick Quiz # 1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Graham Lockett</dc:creator>
  <cp:lastModifiedBy>Windows User</cp:lastModifiedBy>
  <cp:revision>584</cp:revision>
  <dcterms:created xsi:type="dcterms:W3CDTF">2012-10-04T19:49:49Z</dcterms:created>
  <dcterms:modified xsi:type="dcterms:W3CDTF">2013-10-01T19:44:19Z</dcterms:modified>
</cp:coreProperties>
</file>