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7B9011-00A1-4366-8311-3BCA7290B0A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76C2A-F506-4FBC-9A80-EFAE4CC7E10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octet rule, and why noble gases satisfy this rule.</a:t>
            </a:r>
          </a:p>
          <a:p>
            <a:endParaRPr lang="en-US" dirty="0" smtClean="0"/>
          </a:p>
          <a:p>
            <a:r>
              <a:rPr lang="en-US" dirty="0" smtClean="0"/>
              <a:t>Name three elements that have a -3 charge.  Where are these elements in respect to one another?</a:t>
            </a:r>
          </a:p>
          <a:p>
            <a:endParaRPr lang="en-US" dirty="0" smtClean="0"/>
          </a:p>
          <a:p>
            <a:r>
              <a:rPr lang="en-US" dirty="0" smtClean="0"/>
              <a:t>What are the natural charges and group names for each of the following: Na, I, </a:t>
            </a:r>
            <a:r>
              <a:rPr lang="en-US" dirty="0" err="1" smtClean="0"/>
              <a:t>Ar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dirty="0" smtClean="0"/>
              <a:t>, Ca, 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www.mikeblaber.org/oldwine/chm1045/notes/Struct/EPeriod/IMG00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229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7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	P	D	F 	On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60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Orbital Types = S, P, D, F</a:t>
            </a:r>
          </a:p>
          <a:p>
            <a:endParaRPr lang="en-US" dirty="0" smtClean="0"/>
          </a:p>
          <a:p>
            <a:r>
              <a:rPr lang="en-US" sz="4100" dirty="0" smtClean="0"/>
              <a:t>S</a:t>
            </a:r>
            <a:r>
              <a:rPr lang="en-US" dirty="0" smtClean="0"/>
              <a:t> – Left of Transition metals</a:t>
            </a:r>
          </a:p>
          <a:p>
            <a:pPr lvl="1"/>
            <a:r>
              <a:rPr lang="en-US" b="1" dirty="0" smtClean="0"/>
              <a:t>MAX: 2		</a:t>
            </a:r>
          </a:p>
          <a:p>
            <a:pPr lvl="1"/>
            <a:endParaRPr lang="en-US" dirty="0" smtClean="0"/>
          </a:p>
          <a:p>
            <a:r>
              <a:rPr lang="en-US" sz="4100" dirty="0" smtClean="0"/>
              <a:t>P</a:t>
            </a:r>
            <a:r>
              <a:rPr lang="en-US" dirty="0" smtClean="0"/>
              <a:t> – Right of Transition metals</a:t>
            </a:r>
          </a:p>
          <a:p>
            <a:pPr lvl="1"/>
            <a:r>
              <a:rPr lang="en-US" b="1" dirty="0" smtClean="0"/>
              <a:t>MAX: 6		</a:t>
            </a:r>
          </a:p>
          <a:p>
            <a:pPr lvl="1"/>
            <a:endParaRPr lang="en-US" dirty="0" smtClean="0"/>
          </a:p>
          <a:p>
            <a:r>
              <a:rPr lang="en-US" sz="4100" dirty="0" smtClean="0"/>
              <a:t>D</a:t>
            </a:r>
            <a:r>
              <a:rPr lang="en-US" dirty="0" smtClean="0"/>
              <a:t> – Transition metals (rectangle)</a:t>
            </a:r>
          </a:p>
          <a:p>
            <a:pPr lvl="1"/>
            <a:r>
              <a:rPr lang="en-US" b="1" dirty="0" smtClean="0"/>
              <a:t>MAX: 10		</a:t>
            </a:r>
          </a:p>
          <a:p>
            <a:pPr lvl="1"/>
            <a:endParaRPr lang="en-US" dirty="0" smtClean="0"/>
          </a:p>
          <a:p>
            <a:r>
              <a:rPr lang="en-US" sz="4100" dirty="0" smtClean="0"/>
              <a:t>F</a:t>
            </a:r>
            <a:r>
              <a:rPr lang="en-US" dirty="0" smtClean="0"/>
              <a:t> – Lanthanides and Actinides (by themselves)</a:t>
            </a:r>
          </a:p>
          <a:p>
            <a:pPr lvl="1"/>
            <a:r>
              <a:rPr lang="en-US" b="1" dirty="0" smtClean="0"/>
              <a:t>MAX: 14		</a:t>
            </a:r>
          </a:p>
        </p:txBody>
      </p:sp>
    </p:spTree>
    <p:extLst>
      <p:ext uri="{BB962C8B-B14F-4D97-AF65-F5344CB8AC3E}">
        <p14:creationId xmlns:p14="http://schemas.microsoft.com/office/powerpoint/2010/main" val="25786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86248" cy="6022848"/>
          </a:xfrm>
        </p:spPr>
        <p:txBody>
          <a:bodyPr>
            <a:normAutofit/>
          </a:bodyPr>
          <a:lstStyle/>
          <a:p>
            <a:r>
              <a:rPr lang="en-US" dirty="0" smtClean="0"/>
              <a:t>Oxygen: in </a:t>
            </a:r>
            <a:r>
              <a:rPr lang="en-US" b="1" dirty="0" smtClean="0"/>
              <a:t>n = 2, </a:t>
            </a:r>
            <a:r>
              <a:rPr lang="en-US" dirty="0" smtClean="0"/>
              <a:t>ℓ = 1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 1</a:t>
            </a:r>
            <a:r>
              <a:rPr lang="en-US" baseline="30000" dirty="0" smtClean="0"/>
              <a:t>st</a:t>
            </a:r>
            <a:r>
              <a:rPr lang="en-US" dirty="0" smtClean="0"/>
              <a:t> P-orbital section</a:t>
            </a:r>
          </a:p>
          <a:p>
            <a:pPr lvl="1"/>
            <a:r>
              <a:rPr lang="en-US" dirty="0" smtClean="0"/>
              <a:t>Right of Transition Metals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u="sng" dirty="0" smtClean="0"/>
              <a:t>Passes Through</a:t>
            </a:r>
            <a:r>
              <a:rPr lang="en-US" dirty="0" smtClean="0"/>
              <a:t>:</a:t>
            </a:r>
          </a:p>
          <a:p>
            <a:r>
              <a:rPr lang="en-US" dirty="0" smtClean="0"/>
              <a:t>1s (2 elements)</a:t>
            </a:r>
          </a:p>
          <a:p>
            <a:r>
              <a:rPr lang="en-US" dirty="0" smtClean="0"/>
              <a:t>2s (2 elements)</a:t>
            </a:r>
          </a:p>
          <a:p>
            <a:r>
              <a:rPr lang="en-US" dirty="0" smtClean="0"/>
              <a:t>2p (4</a:t>
            </a:r>
            <a:r>
              <a:rPr lang="en-US" baseline="30000" dirty="0" smtClean="0"/>
              <a:t>th</a:t>
            </a:r>
            <a:r>
              <a:rPr lang="en-US" dirty="0" smtClean="0"/>
              <a:t> element)</a:t>
            </a:r>
          </a:p>
          <a:p>
            <a:endParaRPr lang="en-US" dirty="0" smtClean="0"/>
          </a:p>
          <a:p>
            <a:r>
              <a:rPr lang="en-US" b="1" u="sng" dirty="0" smtClean="0"/>
              <a:t>Notation</a:t>
            </a:r>
            <a:r>
              <a:rPr lang="en-US" dirty="0" smtClean="0"/>
              <a:t>: 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4</a:t>
            </a:r>
          </a:p>
          <a:p>
            <a:pPr>
              <a:buNone/>
            </a:pPr>
            <a:r>
              <a:rPr lang="en-US" dirty="0" smtClean="0"/>
              <a:t>OR….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9636" name="Picture 4" descr="http://t3.gstatic.com/images?q=tbn:ANd9GcR2H89WEgas3kHLoPV8afXvG6UbcSxp2YiVHWjv8oxvjJWdk4qZomS5dji0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105400"/>
            <a:ext cx="4038600" cy="1609726"/>
          </a:xfrm>
          <a:prstGeom prst="rect">
            <a:avLst/>
          </a:prstGeom>
          <a:noFill/>
        </p:spPr>
      </p:pic>
      <p:pic>
        <p:nvPicPr>
          <p:cNvPr id="69638" name="Picture 6" descr="http://schools-wikipedia.org/images/242/242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3429000" cy="329565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12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441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Other examples:</a:t>
            </a:r>
          </a:p>
          <a:p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</a:t>
            </a:r>
            <a:r>
              <a:rPr lang="en-US" u="sng" dirty="0" smtClean="0"/>
              <a:t>. Neon (10):</a:t>
            </a:r>
          </a:p>
          <a:p>
            <a:pPr marL="514350" indent="-514350">
              <a:buNone/>
            </a:pPr>
            <a:r>
              <a:rPr lang="en-US" sz="4000" dirty="0" smtClean="0"/>
              <a:t>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6</a:t>
            </a:r>
          </a:p>
          <a:p>
            <a:pPr marL="514350" indent="-514350">
              <a:buNone/>
            </a:pPr>
            <a:endParaRPr lang="en-US" baseline="30000" dirty="0" smtClean="0"/>
          </a:p>
          <a:p>
            <a:pPr marL="514350" indent="-514350">
              <a:buNone/>
            </a:pPr>
            <a:r>
              <a:rPr lang="en-US" sz="2000" dirty="0" smtClean="0"/>
              <a:t>Check:</a:t>
            </a:r>
          </a:p>
          <a:p>
            <a:pPr marL="514350" indent="-514350"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2 +2 + 6 = 10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</a:t>
            </a:r>
            <a:r>
              <a:rPr lang="en-US" u="sng" dirty="0" smtClean="0"/>
              <a:t>. Aluminum (13):</a:t>
            </a:r>
          </a:p>
          <a:p>
            <a:pPr marL="514350" indent="-514350">
              <a:buNone/>
            </a:pPr>
            <a:r>
              <a:rPr lang="en-US" sz="4000" dirty="0" smtClean="0"/>
              <a:t>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6</a:t>
            </a:r>
            <a:r>
              <a:rPr lang="en-US" sz="4000" dirty="0" smtClean="0"/>
              <a:t>3s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3p</a:t>
            </a:r>
            <a:r>
              <a:rPr lang="en-US" sz="4000" baseline="30000" dirty="0" smtClean="0"/>
              <a:t>1</a:t>
            </a:r>
          </a:p>
          <a:p>
            <a:pPr marL="514350" indent="-514350">
              <a:buNone/>
            </a:pPr>
            <a:endParaRPr lang="en-US" baseline="30000" dirty="0" smtClean="0"/>
          </a:p>
          <a:p>
            <a:pPr marL="514350" indent="-514350">
              <a:buNone/>
            </a:pPr>
            <a:r>
              <a:rPr lang="en-US" sz="2000" dirty="0" smtClean="0"/>
              <a:t>Check</a:t>
            </a:r>
            <a:r>
              <a:rPr lang="en-US" sz="1800" dirty="0" smtClean="0"/>
              <a:t>: </a:t>
            </a:r>
          </a:p>
          <a:p>
            <a:pPr marL="514350" indent="-514350">
              <a:buNone/>
            </a:pPr>
            <a:r>
              <a:rPr lang="en-US" sz="2000" b="1" dirty="0" smtClean="0"/>
              <a:t>2 + 2 + 6 + 2 + 1 = 13</a:t>
            </a:r>
          </a:p>
          <a:p>
            <a:pPr marL="514350" indent="-514350">
              <a:buNone/>
            </a:pPr>
            <a:endParaRPr lang="en-US" baseline="30000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4869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3543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8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30480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Quick Quiz </a:t>
            </a:r>
            <a:br>
              <a:rPr lang="en-US" dirty="0" smtClean="0"/>
            </a:b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Write the correct notation or identify the correct element for the following: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Calcium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5</a:t>
            </a:r>
          </a:p>
          <a:p>
            <a:pPr marL="514350" indent="-514350">
              <a:buFont typeface="+mj-lt"/>
              <a:buAutoNum type="arabicPeriod"/>
            </a:pPr>
            <a:endParaRPr lang="en-US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Sulfur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00200"/>
            <a:ext cx="541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1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820206"/>
            <a:ext cx="8189976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Identifying Elements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7724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5.2-5.3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55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Are Going to  a 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Your Ticket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Row</a:t>
            </a:r>
            <a:r>
              <a:rPr lang="en-US" dirty="0" smtClean="0"/>
              <a:t>: 2</a:t>
            </a:r>
          </a:p>
          <a:p>
            <a:endParaRPr lang="en-US" dirty="0" smtClean="0"/>
          </a:p>
          <a:p>
            <a:r>
              <a:rPr lang="en-US" b="1" dirty="0" smtClean="0"/>
              <a:t>Section</a:t>
            </a:r>
            <a:r>
              <a:rPr lang="en-US" dirty="0" smtClean="0"/>
              <a:t>: P</a:t>
            </a:r>
          </a:p>
          <a:p>
            <a:endParaRPr lang="en-US" dirty="0" smtClean="0"/>
          </a:p>
          <a:p>
            <a:r>
              <a:rPr lang="en-US" b="1" dirty="0" smtClean="0"/>
              <a:t>Seat</a:t>
            </a:r>
            <a:r>
              <a:rPr lang="en-US" dirty="0" smtClean="0"/>
              <a:t>: 4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9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62448" cy="4879848"/>
          </a:xfrm>
        </p:spPr>
        <p:txBody>
          <a:bodyPr/>
          <a:lstStyle/>
          <a:p>
            <a:r>
              <a:rPr lang="en-US" b="1" i="1" u="sng" dirty="0" smtClean="0"/>
              <a:t>Negative</a:t>
            </a:r>
            <a:r>
              <a:rPr lang="en-US" dirty="0" smtClean="0"/>
              <a:t> Charge</a:t>
            </a:r>
          </a:p>
          <a:p>
            <a:endParaRPr lang="en-US" dirty="0" smtClean="0"/>
          </a:p>
          <a:p>
            <a:r>
              <a:rPr lang="en-US" dirty="0" smtClean="0"/>
              <a:t>Found outside the </a:t>
            </a:r>
            <a:r>
              <a:rPr lang="en-US" b="1" u="sng" dirty="0" smtClean="0"/>
              <a:t>nucleus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Arranged in </a:t>
            </a:r>
            <a:r>
              <a:rPr lang="en-US" b="1" u="sng" dirty="0" smtClean="0"/>
              <a:t>Orbitals</a:t>
            </a:r>
          </a:p>
          <a:p>
            <a:pPr lvl="1"/>
            <a:r>
              <a:rPr lang="en-US" dirty="0" smtClean="0"/>
              <a:t>Rings around nucleus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Octet Rule </a:t>
            </a:r>
            <a:r>
              <a:rPr lang="en-US" dirty="0" smtClean="0"/>
              <a:t>– wants 8 valance electrons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76875" y="2367756"/>
            <a:ext cx="2381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415210"/>
          </a:xfrm>
        </p:spPr>
        <p:txBody>
          <a:bodyPr>
            <a:normAutofit/>
          </a:bodyPr>
          <a:lstStyle/>
          <a:p>
            <a:r>
              <a:rPr lang="en-US" dirty="0" smtClean="0"/>
              <a:t>Electron </a:t>
            </a:r>
            <a:br>
              <a:rPr lang="en-US" dirty="0" smtClean="0"/>
            </a:br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5353048" cy="4389120"/>
          </a:xfrm>
        </p:spPr>
        <p:txBody>
          <a:bodyPr>
            <a:normAutofit/>
          </a:bodyPr>
          <a:lstStyle/>
          <a:p>
            <a:r>
              <a:rPr lang="en-US" b="1" u="sng" dirty="0" err="1" smtClean="0"/>
              <a:t>Niels</a:t>
            </a:r>
            <a:r>
              <a:rPr lang="en-US" b="1" u="sng" dirty="0" smtClean="0"/>
              <a:t> Bohr </a:t>
            </a:r>
            <a:r>
              <a:rPr lang="en-US" dirty="0" smtClean="0"/>
              <a:t>– German chemist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Hypothesized structure of atom:</a:t>
            </a:r>
          </a:p>
          <a:p>
            <a:endParaRPr lang="en-US" dirty="0" smtClean="0"/>
          </a:p>
          <a:p>
            <a:r>
              <a:rPr lang="en-US" dirty="0" smtClean="0"/>
              <a:t>Positively charged center (nucleus)</a:t>
            </a:r>
          </a:p>
          <a:p>
            <a:endParaRPr lang="en-US" dirty="0" smtClean="0"/>
          </a:p>
          <a:p>
            <a:r>
              <a:rPr lang="en-US" dirty="0" smtClean="0"/>
              <a:t>Electrons orbit nucleus in </a:t>
            </a:r>
            <a:r>
              <a:rPr lang="en-US" b="1" dirty="0" smtClean="0"/>
              <a:t>rings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2492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4095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5791200"/>
            <a:ext cx="4267200" cy="762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en-US" dirty="0" smtClean="0"/>
              <a:t>Rings?  No.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5260848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Bohr Model</a:t>
            </a:r>
            <a:r>
              <a:rPr lang="en-US" dirty="0" smtClean="0"/>
              <a:t> – Electrons move in rings</a:t>
            </a:r>
          </a:p>
          <a:p>
            <a:endParaRPr lang="en-US" dirty="0" smtClean="0"/>
          </a:p>
          <a:p>
            <a:r>
              <a:rPr lang="en-US" dirty="0" smtClean="0"/>
              <a:t>Electrons in rings = </a:t>
            </a:r>
            <a:r>
              <a:rPr lang="en-US" sz="3600" b="1" dirty="0" smtClean="0"/>
              <a:t>A FILTHY LIE</a:t>
            </a:r>
          </a:p>
          <a:p>
            <a:endParaRPr lang="en-US" dirty="0" smtClean="0"/>
          </a:p>
          <a:p>
            <a:r>
              <a:rPr lang="en-US" dirty="0" smtClean="0"/>
              <a:t>Electrons – move in </a:t>
            </a:r>
            <a:r>
              <a:rPr lang="en-US" sz="4000" b="1" i="1" dirty="0" smtClean="0">
                <a:latin typeface="Chiller" pitchFamily="82" charset="0"/>
              </a:rPr>
              <a:t>WEIRD</a:t>
            </a:r>
            <a:r>
              <a:rPr lang="en-US" dirty="0" smtClean="0"/>
              <a:t> orbitals</a:t>
            </a:r>
          </a:p>
          <a:p>
            <a:endParaRPr lang="en-US" dirty="0" smtClean="0"/>
          </a:p>
          <a:p>
            <a:r>
              <a:rPr lang="en-US" dirty="0" smtClean="0"/>
              <a:t>Types:</a:t>
            </a:r>
          </a:p>
          <a:p>
            <a:pPr>
              <a:buNone/>
            </a:pPr>
            <a:r>
              <a:rPr lang="en-US" sz="3000" b="1" dirty="0" smtClean="0"/>
              <a:t>S		P	D	F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930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8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762000"/>
          </a:xfrm>
        </p:spPr>
        <p:txBody>
          <a:bodyPr/>
          <a:lstStyle/>
          <a:p>
            <a:r>
              <a:rPr lang="en-US" dirty="0" smtClean="0"/>
              <a:t>Weird Orbitals Pictured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5800" y="1905000"/>
            <a:ext cx="2286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2743200"/>
            <a:ext cx="609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9600" y="685800"/>
            <a:ext cx="609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4572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 Orbital</a:t>
            </a:r>
          </a:p>
          <a:p>
            <a:pPr algn="ctr"/>
            <a:r>
              <a:rPr lang="en-US" sz="2400" b="1" dirty="0" smtClean="0"/>
              <a:t>1 variety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4876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 Orbital</a:t>
            </a:r>
          </a:p>
          <a:p>
            <a:pPr algn="ctr"/>
            <a:r>
              <a:rPr lang="en-US" sz="2400" b="1" dirty="0" smtClean="0"/>
              <a:t>3 varieties</a:t>
            </a:r>
            <a:endParaRPr lang="en-US" sz="2400" b="1" dirty="0"/>
          </a:p>
        </p:txBody>
      </p:sp>
      <p:sp>
        <p:nvSpPr>
          <p:cNvPr id="17" name="Oval 16"/>
          <p:cNvSpPr/>
          <p:nvPr/>
        </p:nvSpPr>
        <p:spPr>
          <a:xfrm rot="19782480">
            <a:off x="7143255" y="2725662"/>
            <a:ext cx="609600" cy="1450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807548">
            <a:off x="6217617" y="1342987"/>
            <a:ext cx="609600" cy="1568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796575">
            <a:off x="6252476" y="2629083"/>
            <a:ext cx="609600" cy="170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531145">
            <a:off x="7071650" y="1353115"/>
            <a:ext cx="609600" cy="1500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8400" y="4648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 Orbital</a:t>
            </a:r>
          </a:p>
          <a:p>
            <a:pPr algn="ctr"/>
            <a:r>
              <a:rPr lang="en-US" sz="2400" b="1" dirty="0" smtClean="0"/>
              <a:t>5 varieties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ELECTRONS MOVE IN THESE MUSTARD CIRCLES RANDOMLY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0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Orbitals on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38800" cy="4803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Remember: </a:t>
            </a:r>
          </a:p>
          <a:p>
            <a:pPr>
              <a:buNone/>
            </a:pPr>
            <a:r>
              <a:rPr lang="en-US" dirty="0" smtClean="0"/>
              <a:t>Horizontal Rows = </a:t>
            </a:r>
            <a:r>
              <a:rPr lang="en-US" b="1" dirty="0" smtClean="0"/>
              <a:t>Periods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Symbol = n (principal quantum number)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When n = 1 (first row):</a:t>
            </a:r>
          </a:p>
          <a:p>
            <a:pPr lvl="1"/>
            <a:r>
              <a:rPr lang="en-US" dirty="0" smtClean="0"/>
              <a:t>Hydrogen (H) and Helium (He)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When n = 2 (second row):</a:t>
            </a:r>
          </a:p>
          <a:p>
            <a:pPr lvl="1"/>
            <a:r>
              <a:rPr lang="en-US" dirty="0" smtClean="0"/>
              <a:t>Lithium (Li) to Neon (Ne)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38750" y="2267744"/>
            <a:ext cx="2857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7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2 (major) Quantum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5257800"/>
          </a:xfrm>
        </p:spPr>
        <p:txBody>
          <a:bodyPr/>
          <a:lstStyle/>
          <a:p>
            <a:r>
              <a:rPr lang="en-US" dirty="0" smtClean="0"/>
              <a:t>n = </a:t>
            </a:r>
            <a:r>
              <a:rPr lang="en-US" b="1" u="sng" dirty="0" smtClean="0"/>
              <a:t>principal quantum number</a:t>
            </a:r>
          </a:p>
          <a:p>
            <a:pPr lvl="1"/>
            <a:r>
              <a:rPr lang="en-US" dirty="0" smtClean="0"/>
              <a:t>Period the element is 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ℓ = </a:t>
            </a:r>
            <a:r>
              <a:rPr lang="en-US" b="1" u="sng" dirty="0" smtClean="0"/>
              <a:t>orbital quantum number</a:t>
            </a:r>
          </a:p>
          <a:p>
            <a:pPr lvl="1"/>
            <a:r>
              <a:rPr lang="en-US" dirty="0" smtClean="0"/>
              <a:t>Tells what section e- are in</a:t>
            </a:r>
          </a:p>
          <a:p>
            <a:pPr lvl="1"/>
            <a:r>
              <a:rPr lang="en-US" dirty="0" smtClean="0"/>
              <a:t>range:   0 ≤ </a:t>
            </a:r>
            <a:r>
              <a:rPr lang="en-US" i="1" dirty="0" smtClean="0"/>
              <a:t>ℓ</a:t>
            </a:r>
            <a:r>
              <a:rPr lang="en-US" dirty="0" smtClean="0"/>
              <a:t> ≤ (</a:t>
            </a:r>
            <a:r>
              <a:rPr lang="en-US" i="1" dirty="0" smtClean="0"/>
              <a:t>n</a:t>
            </a:r>
            <a:r>
              <a:rPr lang="en-US" dirty="0" smtClean="0"/>
              <a:t> − 1)</a:t>
            </a:r>
          </a:p>
          <a:p>
            <a:pPr lvl="1"/>
            <a:r>
              <a:rPr lang="en-US" dirty="0" smtClean="0"/>
              <a:t>0 = s, 1 = p, 2 = d, 3 = f</a:t>
            </a:r>
          </a:p>
          <a:p>
            <a:pPr lvl="1">
              <a:buNone/>
            </a:pPr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Warm Up #3</vt:lpstr>
      <vt:lpstr>Identifying Elements</vt:lpstr>
      <vt:lpstr> You Are Going to  a Concert</vt:lpstr>
      <vt:lpstr>Review of Electrons</vt:lpstr>
      <vt:lpstr>Electron  Configurations</vt:lpstr>
      <vt:lpstr>Rings?  No.</vt:lpstr>
      <vt:lpstr>Weird Orbitals Pictured</vt:lpstr>
      <vt:lpstr>Orbitals on the Periodic Table</vt:lpstr>
      <vt:lpstr>The 2 (major) Quantum Numbers</vt:lpstr>
      <vt:lpstr>Electron Configuration</vt:lpstr>
      <vt:lpstr>S P D F  On the Table</vt:lpstr>
      <vt:lpstr>PowerPoint Presentation</vt:lpstr>
      <vt:lpstr>PowerPoint Presentation</vt:lpstr>
      <vt:lpstr>Quick Quiz  #2</vt:lpstr>
    </vt:vector>
  </TitlesOfParts>
  <Company>BHUSD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#3</dc:title>
  <dc:creator>Graham Lockett</dc:creator>
  <cp:lastModifiedBy>Graham Lockett</cp:lastModifiedBy>
  <cp:revision>1</cp:revision>
  <dcterms:created xsi:type="dcterms:W3CDTF">2012-10-09T23:20:29Z</dcterms:created>
  <dcterms:modified xsi:type="dcterms:W3CDTF">2012-10-09T23:21:29Z</dcterms:modified>
</cp:coreProperties>
</file>