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E15AE-9422-4BFB-821B-4A70270E471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A485B-1AF6-4D18-84BE-EBEE433B3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4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D6C7-CF55-4EA5-8A13-0D9DC4FED8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BA77FB-8F21-4DDA-A241-03855672C5F5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8911BB-E8FF-4C87-B8F4-1E1B37504C3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4958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Find either the correct element or the correct orbital notation for the following: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Nitrogen</a:t>
            </a:r>
          </a:p>
          <a:p>
            <a:endParaRPr lang="en-US" dirty="0" smtClean="0"/>
          </a:p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Magnesium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F-Section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 section = lanthanides and actinides.</a:t>
            </a:r>
          </a:p>
          <a:p>
            <a:endParaRPr lang="en-US" dirty="0" smtClean="0"/>
          </a:p>
          <a:p>
            <a:r>
              <a:rPr lang="en-US" dirty="0" smtClean="0"/>
              <a:t>Start in sixth row (n = 6)</a:t>
            </a:r>
          </a:p>
          <a:p>
            <a:endParaRPr lang="en-US" dirty="0" smtClean="0"/>
          </a:p>
          <a:p>
            <a:r>
              <a:rPr lang="en-US" dirty="0" smtClean="0"/>
              <a:t>BUT: START with 4f</a:t>
            </a:r>
          </a:p>
          <a:p>
            <a:endParaRPr lang="en-US" dirty="0" smtClean="0"/>
          </a:p>
          <a:p>
            <a:r>
              <a:rPr lang="en-US" dirty="0" smtClean="0"/>
              <a:t>F-section = (n-2)</a:t>
            </a:r>
          </a:p>
          <a:p>
            <a:endParaRPr lang="en-US" dirty="0" smtClean="0"/>
          </a:p>
          <a:p>
            <a:r>
              <a:rPr lang="en-US" dirty="0" smtClean="0"/>
              <a:t>Max: 14 electrons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Xe</a:t>
            </a:r>
            <a:r>
              <a:rPr lang="en-US" dirty="0" smtClean="0"/>
              <a:t>] 6s</a:t>
            </a:r>
            <a:r>
              <a:rPr lang="en-US" baseline="30000" dirty="0" smtClean="0"/>
              <a:t>2</a:t>
            </a:r>
            <a:r>
              <a:rPr lang="en-US" dirty="0" smtClean="0"/>
              <a:t>4f</a:t>
            </a:r>
            <a:r>
              <a:rPr lang="en-US" baseline="30000" dirty="0" smtClean="0"/>
              <a:t>2</a:t>
            </a:r>
            <a:r>
              <a:rPr lang="en-US" dirty="0" smtClean="0"/>
              <a:t>5d</a:t>
            </a:r>
            <a:r>
              <a:rPr lang="en-US" baseline="30000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Notice: it’s NOT 6f</a:t>
            </a:r>
            <a:r>
              <a:rPr lang="en-US" baseline="30000" dirty="0" smtClean="0"/>
              <a:t>2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u="sng" dirty="0" smtClean="0"/>
              <a:t>For F-Section</a:t>
            </a:r>
            <a:r>
              <a:rPr lang="en-US" dirty="0" smtClean="0"/>
              <a:t>: </a:t>
            </a:r>
            <a:r>
              <a:rPr lang="en-US" b="1" dirty="0" smtClean="0"/>
              <a:t>(n-2)</a:t>
            </a:r>
          </a:p>
          <a:p>
            <a:endParaRPr lang="en-US" dirty="0" smtClean="0"/>
          </a:p>
          <a:p>
            <a:r>
              <a:rPr lang="en-US" dirty="0" smtClean="0"/>
              <a:t>So: [</a:t>
            </a:r>
            <a:r>
              <a:rPr lang="en-US" dirty="0" err="1" smtClean="0"/>
              <a:t>Xe</a:t>
            </a:r>
            <a:r>
              <a:rPr lang="en-US" dirty="0" smtClean="0"/>
              <a:t>]6s</a:t>
            </a:r>
            <a:r>
              <a:rPr lang="en-US" baseline="30000" dirty="0" smtClean="0"/>
              <a:t>2</a:t>
            </a:r>
            <a:r>
              <a:rPr lang="en-US" dirty="0"/>
              <a:t>5d</a:t>
            </a:r>
            <a:r>
              <a:rPr lang="en-US" baseline="30000" dirty="0"/>
              <a:t>1</a:t>
            </a:r>
            <a:r>
              <a:rPr lang="en-US" dirty="0" smtClean="0"/>
              <a:t>4f</a:t>
            </a:r>
            <a:r>
              <a:rPr lang="en-US" baseline="30000" dirty="0" smtClean="0"/>
              <a:t>2</a:t>
            </a:r>
            <a:r>
              <a:rPr lang="en-US" dirty="0" smtClean="0"/>
              <a:t> = Cerium (</a:t>
            </a:r>
            <a:r>
              <a:rPr lang="en-US" dirty="0" err="1" smtClean="0"/>
              <a:t>Ce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La and </a:t>
            </a:r>
            <a:r>
              <a:rPr lang="en-US" dirty="0" err="1" smtClean="0"/>
              <a:t>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Look for break off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La = 5d1</a:t>
            </a:r>
          </a:p>
          <a:p>
            <a:pPr lvl="1"/>
            <a:r>
              <a:rPr lang="en-US" dirty="0" smtClean="0"/>
              <a:t>So [</a:t>
            </a:r>
            <a:r>
              <a:rPr lang="en-US" dirty="0" err="1" smtClean="0"/>
              <a:t>Xe</a:t>
            </a:r>
            <a:r>
              <a:rPr lang="en-US" dirty="0" smtClean="0"/>
              <a:t>] 6s</a:t>
            </a:r>
            <a:r>
              <a:rPr lang="en-US" baseline="30000" dirty="0" smtClean="0"/>
              <a:t>2</a:t>
            </a:r>
            <a:r>
              <a:rPr lang="en-US" dirty="0" smtClean="0"/>
              <a:t> 5d</a:t>
            </a:r>
            <a:r>
              <a:rPr lang="en-US" baseline="30000" dirty="0" smtClean="0"/>
              <a:t>1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Ce</a:t>
            </a:r>
            <a:r>
              <a:rPr lang="en-US" dirty="0" smtClean="0"/>
              <a:t> = 4f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BUT pass through La first!</a:t>
            </a:r>
          </a:p>
          <a:p>
            <a:pPr lvl="1"/>
            <a:r>
              <a:rPr lang="en-US" dirty="0" smtClean="0"/>
              <a:t>So…[</a:t>
            </a:r>
            <a:r>
              <a:rPr lang="en-US" dirty="0" err="1" smtClean="0"/>
              <a:t>Xe</a:t>
            </a:r>
            <a:r>
              <a:rPr lang="en-US" dirty="0" smtClean="0"/>
              <a:t>] 6s</a:t>
            </a:r>
            <a:r>
              <a:rPr lang="en-US" baseline="30000" dirty="0" smtClean="0"/>
              <a:t>2</a:t>
            </a:r>
            <a:r>
              <a:rPr lang="en-US" dirty="0" smtClean="0"/>
              <a:t>5d</a:t>
            </a:r>
            <a:r>
              <a:rPr lang="en-US" baseline="30000" dirty="0" smtClean="0"/>
              <a:t>1</a:t>
            </a:r>
            <a:r>
              <a:rPr lang="en-US" dirty="0" smtClean="0"/>
              <a:t>4f</a:t>
            </a:r>
            <a:r>
              <a:rPr lang="en-US" baseline="30000" dirty="0" smtClean="0"/>
              <a:t>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Quick Quiz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Express the following in </a:t>
            </a:r>
          </a:p>
          <a:p>
            <a:pPr>
              <a:buNone/>
            </a:pPr>
            <a:r>
              <a:rPr lang="en-US" dirty="0" smtClean="0"/>
              <a:t>Noble Gas configuration:</a:t>
            </a:r>
          </a:p>
          <a:p>
            <a:endParaRPr lang="en-US" dirty="0" smtClean="0"/>
          </a:p>
          <a:p>
            <a:r>
              <a:rPr lang="en-US" dirty="0" smtClean="0"/>
              <a:t>Cadmium</a:t>
            </a:r>
          </a:p>
          <a:p>
            <a:endParaRPr lang="en-US" dirty="0" smtClean="0"/>
          </a:p>
          <a:p>
            <a:r>
              <a:rPr lang="en-US" dirty="0" smtClean="0"/>
              <a:t>Iodine</a:t>
            </a:r>
          </a:p>
          <a:p>
            <a:endParaRPr lang="en-US" dirty="0" smtClean="0"/>
          </a:p>
          <a:p>
            <a:r>
              <a:rPr lang="en-US" dirty="0" smtClean="0"/>
              <a:t>[Kr] 5s</a:t>
            </a:r>
            <a:r>
              <a:rPr lang="en-US" baseline="30000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Xe</a:t>
            </a:r>
            <a:r>
              <a:rPr lang="en-US" dirty="0" smtClean="0"/>
              <a:t>] 6s</a:t>
            </a:r>
            <a:r>
              <a:rPr lang="en-US" baseline="30000" dirty="0" smtClean="0"/>
              <a:t>2</a:t>
            </a:r>
            <a:r>
              <a:rPr lang="en-US" dirty="0" smtClean="0"/>
              <a:t> 5d</a:t>
            </a:r>
            <a:r>
              <a:rPr lang="en-US" baseline="30000" dirty="0" smtClean="0"/>
              <a:t>1 </a:t>
            </a:r>
            <a:r>
              <a:rPr lang="en-US" dirty="0" smtClean="0"/>
              <a:t>4f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32766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Orbital Notation Part II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 and F Orbitals (and exceptional elements)</a:t>
            </a:r>
          </a:p>
          <a:p>
            <a:r>
              <a:rPr lang="en-US" dirty="0" smtClean="0"/>
              <a:t>Noble Gas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591048" cy="563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S, P, D, F Orbitals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Ex. Nitrogen (7)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FOLLOW ATOMIC NUMBER</a:t>
            </a:r>
          </a:p>
          <a:p>
            <a:pPr>
              <a:buNone/>
            </a:pPr>
            <a:r>
              <a:rPr lang="en-US" dirty="0" smtClean="0"/>
              <a:t>	start with 1, and follow it until you get to your destination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1s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2p</a:t>
            </a:r>
            <a:r>
              <a:rPr lang="en-US" sz="4000" baseline="30000" dirty="0" smtClean="0"/>
              <a:t>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Check</a:t>
            </a:r>
            <a:r>
              <a:rPr lang="en-US" dirty="0" smtClean="0"/>
              <a:t>: 2 + 2 + 3 = 7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930650" cy="215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3352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2p</a:t>
            </a:r>
            <a:r>
              <a:rPr lang="en-US" sz="4000" baseline="30000" dirty="0" smtClean="0"/>
              <a:t>3</a:t>
            </a:r>
            <a:endParaRPr lang="en-US" sz="40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114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Row/</a:t>
            </a:r>
          </a:p>
          <a:p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5105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Elements # in that section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15000" y="3886200"/>
            <a:ext cx="457200" cy="304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2"/>
          </p:cNvCxnSpPr>
          <p:nvPr/>
        </p:nvCxnSpPr>
        <p:spPr>
          <a:xfrm rot="5400000" flipH="1" flipV="1">
            <a:off x="6411843" y="4354443"/>
            <a:ext cx="587514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</p:cNvCxnSpPr>
          <p:nvPr/>
        </p:nvCxnSpPr>
        <p:spPr>
          <a:xfrm flipH="1" flipV="1">
            <a:off x="7086600" y="3810000"/>
            <a:ext cx="838200" cy="12954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0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the </a:t>
            </a:r>
            <a:r>
              <a:rPr lang="en-US" dirty="0" err="1" smtClean="0"/>
              <a:t>Orbitals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5334000" cy="5486400"/>
          </a:xfrm>
        </p:spPr>
        <p:txBody>
          <a:bodyPr>
            <a:normAutofit/>
          </a:bodyPr>
          <a:lstStyle/>
          <a:p>
            <a:r>
              <a:rPr lang="en-US" b="1" u="sng" dirty="0" err="1" smtClean="0"/>
              <a:t>Aufbau</a:t>
            </a:r>
            <a:r>
              <a:rPr lang="en-US" b="1" u="sng" dirty="0" smtClean="0"/>
              <a:t> Principle </a:t>
            </a:r>
            <a:r>
              <a:rPr lang="en-US" dirty="0" smtClean="0"/>
              <a:t>– electrons occupy lowest energy level first </a:t>
            </a:r>
            <a:r>
              <a:rPr lang="en-US" i="1" dirty="0" smtClean="0"/>
              <a:t>[see </a:t>
            </a:r>
            <a:r>
              <a:rPr lang="en-US" i="1" dirty="0" err="1" smtClean="0"/>
              <a:t>pic</a:t>
            </a:r>
            <a:r>
              <a:rPr lang="en-US" i="1" dirty="0" smtClean="0"/>
              <a:t>]</a:t>
            </a:r>
          </a:p>
          <a:p>
            <a:endParaRPr lang="en-US" dirty="0" smtClean="0"/>
          </a:p>
          <a:p>
            <a:r>
              <a:rPr lang="en-US" b="1" u="sng" dirty="0" smtClean="0"/>
              <a:t>Pauli Exclusion Principle </a:t>
            </a:r>
            <a:r>
              <a:rPr lang="en-US" dirty="0" smtClean="0"/>
              <a:t>– two electrons per orbital max</a:t>
            </a:r>
          </a:p>
          <a:p>
            <a:pPr lvl="1"/>
            <a:r>
              <a:rPr lang="en-US" dirty="0" smtClean="0"/>
              <a:t>Spin in opposite directions</a:t>
            </a:r>
          </a:p>
          <a:p>
            <a:pPr lvl="1"/>
            <a:r>
              <a:rPr lang="en-US" dirty="0" smtClean="0"/>
              <a:t>Spin = arrows up and down</a:t>
            </a:r>
          </a:p>
          <a:p>
            <a:pPr lvl="1"/>
            <a:endParaRPr lang="en-US" dirty="0" smtClean="0"/>
          </a:p>
          <a:p>
            <a:r>
              <a:rPr lang="en-US" b="1" u="sng" dirty="0" err="1" smtClean="0"/>
              <a:t>Hund’s</a:t>
            </a:r>
            <a:r>
              <a:rPr lang="en-US" b="1" u="sng" dirty="0" smtClean="0"/>
              <a:t> Rule </a:t>
            </a:r>
            <a:r>
              <a:rPr lang="en-US" dirty="0" smtClean="0"/>
              <a:t>– must all spin in one direction first, THEN fill in opposite spin second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7042" name="Picture 2" descr="File:Klechkovski rul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505200" cy="2143125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8" name="Straight Arrow Connector 7"/>
          <p:cNvCxnSpPr/>
          <p:nvPr/>
        </p:nvCxnSpPr>
        <p:spPr>
          <a:xfrm>
            <a:off x="2438400" y="2438400"/>
            <a:ext cx="27432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Titanium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Row</a:t>
            </a:r>
            <a:r>
              <a:rPr lang="en-US" dirty="0" smtClean="0"/>
              <a:t>: 4</a:t>
            </a:r>
          </a:p>
          <a:p>
            <a:endParaRPr lang="en-US" dirty="0" smtClean="0"/>
          </a:p>
          <a:p>
            <a:r>
              <a:rPr lang="en-US" u="sng" dirty="0" smtClean="0"/>
              <a:t>Section</a:t>
            </a:r>
            <a:r>
              <a:rPr lang="en-US" dirty="0" smtClean="0"/>
              <a:t>: D</a:t>
            </a:r>
          </a:p>
          <a:p>
            <a:endParaRPr lang="en-US" dirty="0" smtClean="0"/>
          </a:p>
          <a:p>
            <a:r>
              <a:rPr lang="en-US" u="sng" dirty="0" smtClean="0"/>
              <a:t>Seat</a:t>
            </a:r>
            <a:r>
              <a:rPr lang="en-US" dirty="0" smtClean="0"/>
              <a:t>: 2</a:t>
            </a:r>
          </a:p>
          <a:p>
            <a:endParaRPr lang="en-US" dirty="0" smtClean="0"/>
          </a:p>
          <a:p>
            <a:r>
              <a:rPr lang="en-US" dirty="0" smtClean="0"/>
              <a:t>So it should be:</a:t>
            </a:r>
          </a:p>
          <a:p>
            <a:pPr algn="ctr">
              <a:buNone/>
            </a:pPr>
            <a:r>
              <a:rPr lang="en-US" sz="4400" dirty="0" smtClean="0"/>
              <a:t>4d</a:t>
            </a:r>
            <a:r>
              <a:rPr lang="en-US" sz="4400" baseline="30000" dirty="0" smtClean="0"/>
              <a:t>2</a:t>
            </a:r>
          </a:p>
          <a:p>
            <a:endParaRPr lang="en-US" baseline="30000" dirty="0" smtClean="0"/>
          </a:p>
          <a:p>
            <a:pPr algn="ctr">
              <a:buNone/>
            </a:pPr>
            <a:r>
              <a:rPr lang="en-US" sz="3900" dirty="0" smtClean="0"/>
              <a:t>BUT IT ISN’T!!!</a:t>
            </a:r>
            <a:endParaRPr lang="en-US" sz="3900" baseline="30000" dirty="0" smtClean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8099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3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505448" cy="4879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When dealing with D-section: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It’s always </a:t>
            </a:r>
            <a:r>
              <a:rPr lang="en-US" b="1" u="sng" dirty="0" smtClean="0"/>
              <a:t>(n-1) </a:t>
            </a:r>
            <a:r>
              <a:rPr lang="en-US" dirty="0" smtClean="0"/>
              <a:t>section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 if in row 4 (n = 4)</a:t>
            </a:r>
          </a:p>
          <a:p>
            <a:pPr>
              <a:buNone/>
            </a:pPr>
            <a:r>
              <a:rPr lang="en-US" b="1" dirty="0" smtClean="0"/>
              <a:t>D section = 3d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r>
              <a:rPr lang="en-US" dirty="0" smtClean="0"/>
              <a:t>4s</a:t>
            </a:r>
            <a:r>
              <a:rPr lang="en-US" baseline="30000" dirty="0" smtClean="0"/>
              <a:t>2</a:t>
            </a:r>
            <a:r>
              <a:rPr lang="en-US" b="1" u="sng" dirty="0" smtClean="0"/>
              <a:t>3d</a:t>
            </a:r>
            <a:r>
              <a:rPr lang="en-US" b="1" u="sng" baseline="30000" dirty="0" smtClean="0"/>
              <a:t>2</a:t>
            </a:r>
            <a:r>
              <a:rPr lang="en-US" dirty="0" smtClean="0"/>
              <a:t> = Titanium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u="sng" dirty="0" smtClean="0"/>
              <a:t>Check</a:t>
            </a:r>
            <a:r>
              <a:rPr lang="en-US" i="1" baseline="30000" dirty="0" smtClean="0"/>
              <a:t>:</a:t>
            </a:r>
            <a:r>
              <a:rPr lang="en-US" i="1" dirty="0" smtClean="0"/>
              <a:t> 2+2+6+2+6+2+2 = 22</a:t>
            </a:r>
            <a:endParaRPr lang="en-US" i="1" baseline="30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35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24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www.mikeblaber.org/oldwine/chm1045/notes/Struct/EPeriod/IMG00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229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6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5257800" cy="4803648"/>
          </a:xfrm>
        </p:spPr>
        <p:txBody>
          <a:bodyPr>
            <a:normAutofit/>
          </a:bodyPr>
          <a:lstStyle/>
          <a:p>
            <a:r>
              <a:rPr lang="en-US" dirty="0" smtClean="0"/>
              <a:t>Selenium =</a:t>
            </a:r>
          </a:p>
          <a:p>
            <a:pPr>
              <a:buNone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r>
              <a:rPr lang="en-US" dirty="0" smtClean="0"/>
              <a:t>4s</a:t>
            </a:r>
            <a:r>
              <a:rPr lang="en-US" baseline="30000" dirty="0" smtClean="0"/>
              <a:t>2</a:t>
            </a:r>
            <a:r>
              <a:rPr lang="en-US" dirty="0" smtClean="0"/>
              <a:t>3d</a:t>
            </a:r>
            <a:r>
              <a:rPr lang="en-US" baseline="30000" dirty="0" smtClean="0"/>
              <a:t>10</a:t>
            </a:r>
            <a:r>
              <a:rPr lang="en-US" dirty="0" smtClean="0"/>
              <a:t>4p</a:t>
            </a:r>
            <a:r>
              <a:rPr lang="en-US" baseline="30000" dirty="0" smtClean="0"/>
              <a:t>4</a:t>
            </a:r>
            <a:endParaRPr lang="en-US" dirty="0" smtClean="0"/>
          </a:p>
          <a:p>
            <a:pPr>
              <a:buNone/>
            </a:pPr>
            <a:endParaRPr lang="en-US" baseline="30000" dirty="0" smtClean="0"/>
          </a:p>
          <a:p>
            <a:pPr>
              <a:buNone/>
            </a:pPr>
            <a:r>
              <a:rPr lang="en-US" dirty="0" smtClean="0"/>
              <a:t>THAT’S WAY TOO LONG!!!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Easier way: Use </a:t>
            </a:r>
            <a:r>
              <a:rPr lang="en-US" b="1" u="sng" dirty="0" smtClean="0"/>
              <a:t>NOBLE GAS </a:t>
            </a:r>
            <a:r>
              <a:rPr lang="en-US" dirty="0" smtClean="0"/>
              <a:t>before element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[Noble Gasses: He, Ne, </a:t>
            </a:r>
            <a:r>
              <a:rPr lang="en-US" i="1" dirty="0" err="1" smtClean="0"/>
              <a:t>Ar</a:t>
            </a:r>
            <a:r>
              <a:rPr lang="en-US" i="1" dirty="0" smtClean="0"/>
              <a:t>, Kr, </a:t>
            </a:r>
            <a:r>
              <a:rPr lang="en-US" i="1" dirty="0" err="1" smtClean="0"/>
              <a:t>Xe</a:t>
            </a:r>
            <a:r>
              <a:rPr lang="en-US" i="1" dirty="0" smtClean="0"/>
              <a:t>, </a:t>
            </a:r>
            <a:r>
              <a:rPr lang="en-US" i="1" dirty="0" err="1" smtClean="0"/>
              <a:t>Rn</a:t>
            </a:r>
            <a:r>
              <a:rPr lang="en-US" i="1" dirty="0" smtClean="0"/>
              <a:t>]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168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Selenium (Se – 34):</a:t>
            </a:r>
          </a:p>
          <a:p>
            <a:endParaRPr lang="en-US" dirty="0" smtClean="0"/>
          </a:p>
          <a:p>
            <a:r>
              <a:rPr lang="en-US" u="sng" dirty="0" smtClean="0"/>
              <a:t>Noble Gas before</a:t>
            </a:r>
            <a:r>
              <a:rPr lang="en-US" dirty="0" smtClean="0"/>
              <a:t>: </a:t>
            </a:r>
            <a:r>
              <a:rPr lang="en-US" b="1" dirty="0" err="1" smtClean="0"/>
              <a:t>Ar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So: [</a:t>
            </a:r>
            <a:r>
              <a:rPr lang="en-US" dirty="0" err="1" smtClean="0"/>
              <a:t>Ar</a:t>
            </a:r>
            <a:r>
              <a:rPr lang="en-US" dirty="0" smtClean="0"/>
              <a:t>] 4s</a:t>
            </a:r>
            <a:r>
              <a:rPr lang="en-US" baseline="30000" dirty="0" smtClean="0"/>
              <a:t>2</a:t>
            </a:r>
            <a:r>
              <a:rPr lang="en-US" dirty="0" smtClean="0"/>
              <a:t>3d</a:t>
            </a:r>
            <a:r>
              <a:rPr lang="en-US" baseline="30000" dirty="0" smtClean="0"/>
              <a:t>10</a:t>
            </a:r>
            <a:r>
              <a:rPr lang="en-US" dirty="0" smtClean="0"/>
              <a:t>4p</a:t>
            </a:r>
            <a:r>
              <a:rPr lang="en-US" baseline="30000" dirty="0" smtClean="0"/>
              <a:t>4</a:t>
            </a:r>
          </a:p>
          <a:p>
            <a:endParaRPr lang="en-US" baseline="30000" dirty="0" smtClean="0"/>
          </a:p>
          <a:p>
            <a:r>
              <a:rPr lang="en-US" dirty="0" smtClean="0"/>
              <a:t>Check: </a:t>
            </a:r>
            <a:r>
              <a:rPr lang="en-US" dirty="0" err="1" smtClean="0"/>
              <a:t>Ar</a:t>
            </a:r>
            <a:r>
              <a:rPr lang="en-US" dirty="0" smtClean="0"/>
              <a:t> = 18 + 2 + 10 + 4 = 34</a:t>
            </a:r>
          </a:p>
          <a:p>
            <a:endParaRPr lang="en-US" baseline="30000" dirty="0" smtClean="0"/>
          </a:p>
          <a:p>
            <a:r>
              <a:rPr lang="en-US" dirty="0" smtClean="0"/>
              <a:t>This form = </a:t>
            </a:r>
            <a:r>
              <a:rPr lang="en-US" b="1" u="sng" dirty="0" smtClean="0"/>
              <a:t>Noble Gas Notation</a:t>
            </a:r>
            <a:endParaRPr lang="en-US" b="1" u="sng" baseline="30000" dirty="0"/>
          </a:p>
        </p:txBody>
      </p:sp>
    </p:spTree>
    <p:extLst>
      <p:ext uri="{BB962C8B-B14F-4D97-AF65-F5344CB8AC3E}">
        <p14:creationId xmlns:p14="http://schemas.microsoft.com/office/powerpoint/2010/main" val="26219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367</Words>
  <Application>Microsoft Office PowerPoint</Application>
  <PresentationFormat>On-screen Show (4:3)</PresentationFormat>
  <Paragraphs>116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Warm Up #4</vt:lpstr>
      <vt:lpstr>Orbital Notation Part II</vt:lpstr>
      <vt:lpstr>Review</vt:lpstr>
      <vt:lpstr>Rules of the Orbitals</vt:lpstr>
      <vt:lpstr>Example: Titanium</vt:lpstr>
      <vt:lpstr>PowerPoint Presentation</vt:lpstr>
      <vt:lpstr>Electron Configuration</vt:lpstr>
      <vt:lpstr>Bigger Elements</vt:lpstr>
      <vt:lpstr>Noble Gas Notation</vt:lpstr>
      <vt:lpstr>The F-Section</vt:lpstr>
      <vt:lpstr>Things to Note:</vt:lpstr>
      <vt:lpstr>Look at La and Ce</vt:lpstr>
      <vt:lpstr>Quick Quiz #3</vt:lpstr>
    </vt:vector>
  </TitlesOfParts>
  <Company>BHUSD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Orbital Notation Part II</dc:title>
  <dc:creator>Graham Lockett</dc:creator>
  <cp:lastModifiedBy>Graham Lockett</cp:lastModifiedBy>
  <cp:revision>2</cp:revision>
  <dcterms:created xsi:type="dcterms:W3CDTF">2012-10-09T23:18:18Z</dcterms:created>
  <dcterms:modified xsi:type="dcterms:W3CDTF">2012-10-09T23:20:07Z</dcterms:modified>
</cp:coreProperties>
</file>