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5E950-D86B-4DC4-ABB4-9DCD0AC2CA48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5B544-6C40-4279-9EA4-B5CA803A6C6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5E950-D86B-4DC4-ABB4-9DCD0AC2CA48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5B544-6C40-4279-9EA4-B5CA803A6C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5E950-D86B-4DC4-ABB4-9DCD0AC2CA48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5B544-6C40-4279-9EA4-B5CA803A6C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5E950-D86B-4DC4-ABB4-9DCD0AC2CA48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5B544-6C40-4279-9EA4-B5CA803A6C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5E950-D86B-4DC4-ABB4-9DCD0AC2CA48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6D5B544-6C40-4279-9EA4-B5CA803A6C6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5E950-D86B-4DC4-ABB4-9DCD0AC2CA48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5B544-6C40-4279-9EA4-B5CA803A6C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5E950-D86B-4DC4-ABB4-9DCD0AC2CA48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5B544-6C40-4279-9EA4-B5CA803A6C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5E950-D86B-4DC4-ABB4-9DCD0AC2CA48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5B544-6C40-4279-9EA4-B5CA803A6C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5E950-D86B-4DC4-ABB4-9DCD0AC2CA48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5B544-6C40-4279-9EA4-B5CA803A6C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5E950-D86B-4DC4-ABB4-9DCD0AC2CA48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5B544-6C40-4279-9EA4-B5CA803A6C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5E950-D86B-4DC4-ABB4-9DCD0AC2CA48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5B544-6C40-4279-9EA4-B5CA803A6C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155E950-D86B-4DC4-ABB4-9DCD0AC2CA48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6D5B544-6C40-4279-9EA4-B5CA803A6C6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</a:t>
            </a:r>
            <a:r>
              <a:rPr lang="en-US" dirty="0" smtClean="0"/>
              <a:t>#7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Which is larger, neutral charged lithium, or lithium with a +1 charge?  Why?</a:t>
            </a:r>
          </a:p>
          <a:p>
            <a:endParaRPr lang="en-US" dirty="0"/>
          </a:p>
          <a:p>
            <a:r>
              <a:rPr lang="en-US" dirty="0" smtClean="0"/>
              <a:t>Where are the most electronegative elements found?  Why are the noble gases not considered to be electronegative?</a:t>
            </a:r>
          </a:p>
          <a:p>
            <a:endParaRPr lang="en-US" dirty="0"/>
          </a:p>
          <a:p>
            <a:r>
              <a:rPr lang="en-US" dirty="0" smtClean="0"/>
              <a:t>What does n represent?  What </a:t>
            </a:r>
            <a:r>
              <a:rPr lang="en-US" dirty="0"/>
              <a:t>does ℓ </a:t>
            </a:r>
            <a:r>
              <a:rPr lang="en-US" dirty="0" smtClean="0"/>
              <a:t> represent?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596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Electron Configurations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5.3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44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far…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You’ve learned: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 = Principal quantum number</a:t>
            </a:r>
          </a:p>
          <a:p>
            <a:pPr lvl="1"/>
            <a:r>
              <a:rPr lang="en-US" dirty="0" smtClean="0"/>
              <a:t>Row #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ℓ = orbital quantum number</a:t>
            </a:r>
          </a:p>
          <a:p>
            <a:pPr lvl="1"/>
            <a:r>
              <a:rPr lang="en-US" dirty="0" smtClean="0"/>
              <a:t>Tells what section you’re in (s, p, d, f)</a:t>
            </a:r>
          </a:p>
          <a:p>
            <a:pPr lvl="1"/>
            <a:r>
              <a:rPr lang="en-US" dirty="0" smtClean="0"/>
              <a:t>ℓ = 0 (s), ℓ = 1 (p), ℓ = 2 (d), ℓ = 3 (f)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908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05400" cy="4709160"/>
          </a:xfrm>
        </p:spPr>
        <p:txBody>
          <a:bodyPr/>
          <a:lstStyle/>
          <a:p>
            <a:r>
              <a:rPr lang="en-US" dirty="0" smtClean="0"/>
              <a:t>m </a:t>
            </a:r>
            <a:r>
              <a:rPr lang="en-US" baseline="-25000" dirty="0" smtClean="0"/>
              <a:t>ℓ</a:t>
            </a:r>
            <a:r>
              <a:rPr lang="en-US" dirty="0" smtClean="0"/>
              <a:t> = magnetic quantum number</a:t>
            </a:r>
          </a:p>
          <a:p>
            <a:pPr lvl="1"/>
            <a:r>
              <a:rPr lang="en-US" dirty="0" smtClean="0"/>
              <a:t>What PART of the section your electron is in</a:t>
            </a:r>
          </a:p>
          <a:p>
            <a:pPr lvl="1"/>
            <a:r>
              <a:rPr lang="en-US" dirty="0" smtClean="0"/>
              <a:t>Range: - ℓ to ℓ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Ex. P-section (3 varieties)</a:t>
            </a:r>
          </a:p>
          <a:p>
            <a:pPr lvl="1"/>
            <a:r>
              <a:rPr lang="en-US" dirty="0" smtClean="0"/>
              <a:t>ℓ = 1 </a:t>
            </a:r>
          </a:p>
          <a:p>
            <a:pPr lvl="1"/>
            <a:r>
              <a:rPr lang="en-US" dirty="0" smtClean="0"/>
              <a:t>m </a:t>
            </a:r>
            <a:r>
              <a:rPr lang="en-US" baseline="-25000" dirty="0" smtClean="0"/>
              <a:t>ℓ </a:t>
            </a:r>
            <a:r>
              <a:rPr lang="en-US" dirty="0" smtClean="0"/>
              <a:t>= -1, 0, 1</a:t>
            </a:r>
            <a:endParaRPr lang="en-US" dirty="0"/>
          </a:p>
        </p:txBody>
      </p:sp>
      <p:pic>
        <p:nvPicPr>
          <p:cNvPr id="2050" name="Picture 2" descr="http://www.brooklyn.cuny.edu/bc/ahp/LAD/C3/graphics/C3_quant_0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1447800"/>
            <a:ext cx="2819400" cy="2857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77705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more number…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953000" cy="4709160"/>
          </a:xfrm>
        </p:spPr>
        <p:txBody>
          <a:bodyPr/>
          <a:lstStyle/>
          <a:p>
            <a:r>
              <a:rPr lang="en-US" dirty="0" smtClean="0"/>
              <a:t>m</a:t>
            </a:r>
            <a:r>
              <a:rPr lang="en-US" baseline="-25000" dirty="0" smtClean="0"/>
              <a:t>s</a:t>
            </a:r>
            <a:r>
              <a:rPr lang="en-US" dirty="0" smtClean="0"/>
              <a:t> = magnetic spin.  Direction the e- is spinning</a:t>
            </a:r>
          </a:p>
          <a:p>
            <a:endParaRPr lang="en-US" dirty="0" smtClean="0"/>
          </a:p>
          <a:p>
            <a:r>
              <a:rPr lang="en-US" dirty="0" smtClean="0"/>
              <a:t>m</a:t>
            </a:r>
            <a:r>
              <a:rPr lang="en-US" baseline="-25000" dirty="0" smtClean="0"/>
              <a:t>s</a:t>
            </a:r>
            <a:r>
              <a:rPr lang="en-US" dirty="0" smtClean="0"/>
              <a:t> = - ½ (down arrow) or ½ (up arrow)</a:t>
            </a:r>
          </a:p>
          <a:p>
            <a:endParaRPr lang="en-US" dirty="0" smtClean="0"/>
          </a:p>
          <a:p>
            <a:r>
              <a:rPr lang="en-US" dirty="0" smtClean="0"/>
              <a:t>Spin in opposite directions (like charges repel)</a:t>
            </a:r>
            <a:endParaRPr lang="en-US" dirty="0"/>
          </a:p>
        </p:txBody>
      </p:sp>
      <p:pic>
        <p:nvPicPr>
          <p:cNvPr id="91138" name="Picture 2" descr="http://www.umkcradres.org/education/neuro/Spec/RADPAGE/Magnet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1371600"/>
            <a:ext cx="3733800" cy="297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66284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Electrons: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572000" cy="470916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Arrows (up and down)</a:t>
            </a:r>
          </a:p>
          <a:p>
            <a:endParaRPr lang="en-US" dirty="0" smtClean="0"/>
          </a:p>
          <a:p>
            <a:r>
              <a:rPr lang="en-US" dirty="0" smtClean="0"/>
              <a:t>Ex. Aluminum</a:t>
            </a:r>
          </a:p>
          <a:p>
            <a:endParaRPr lang="en-US" dirty="0" smtClean="0"/>
          </a:p>
          <a:p>
            <a:r>
              <a:rPr lang="en-US" dirty="0" smtClean="0"/>
              <a:t>Remember:</a:t>
            </a:r>
          </a:p>
          <a:p>
            <a:pPr lvl="1"/>
            <a:r>
              <a:rPr lang="en-US" dirty="0" smtClean="0"/>
              <a:t>S = 1 variety (1 line)</a:t>
            </a:r>
          </a:p>
          <a:p>
            <a:pPr lvl="1"/>
            <a:r>
              <a:rPr lang="en-US" dirty="0" smtClean="0"/>
              <a:t>P = 3 varieties (3 lines)</a:t>
            </a:r>
          </a:p>
          <a:p>
            <a:pPr lvl="1"/>
            <a:r>
              <a:rPr lang="en-US" dirty="0" smtClean="0"/>
              <a:t>D = 5 varieties (5 lines)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2 electrons EACH line</a:t>
            </a:r>
          </a:p>
          <a:p>
            <a:pPr lvl="1"/>
            <a:r>
              <a:rPr lang="en-US" dirty="0" smtClean="0"/>
              <a:t>One up, one down</a:t>
            </a:r>
          </a:p>
          <a:p>
            <a:endParaRPr lang="en-US" dirty="0"/>
          </a:p>
        </p:txBody>
      </p:sp>
      <p:pic>
        <p:nvPicPr>
          <p:cNvPr id="1026" name="Picture 2" descr="http://intro.chem.okstate.edu/1215/lecture/chapter11/Fri1121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1524000"/>
            <a:ext cx="3657600" cy="2743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74339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of the </a:t>
            </a:r>
            <a:r>
              <a:rPr lang="en-US" dirty="0" err="1" smtClean="0"/>
              <a:t>Orbitals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371600"/>
            <a:ext cx="5334000" cy="5486400"/>
          </a:xfrm>
        </p:spPr>
        <p:txBody>
          <a:bodyPr>
            <a:normAutofit/>
          </a:bodyPr>
          <a:lstStyle/>
          <a:p>
            <a:r>
              <a:rPr lang="en-US" b="1" u="sng" dirty="0" err="1" smtClean="0"/>
              <a:t>Aufbau</a:t>
            </a:r>
            <a:r>
              <a:rPr lang="en-US" b="1" u="sng" dirty="0" smtClean="0"/>
              <a:t> Principle </a:t>
            </a:r>
            <a:r>
              <a:rPr lang="en-US" dirty="0" smtClean="0"/>
              <a:t>– electrons occupy lowest energy level first </a:t>
            </a:r>
            <a:r>
              <a:rPr lang="en-US" i="1" dirty="0" smtClean="0"/>
              <a:t>[see </a:t>
            </a:r>
            <a:r>
              <a:rPr lang="en-US" i="1" dirty="0" err="1" smtClean="0"/>
              <a:t>pic</a:t>
            </a:r>
            <a:r>
              <a:rPr lang="en-US" i="1" dirty="0" smtClean="0"/>
              <a:t>]</a:t>
            </a:r>
          </a:p>
          <a:p>
            <a:endParaRPr lang="en-US" dirty="0" smtClean="0"/>
          </a:p>
          <a:p>
            <a:r>
              <a:rPr lang="en-US" b="1" u="sng" dirty="0" smtClean="0"/>
              <a:t>Pauli Exclusion Principle </a:t>
            </a:r>
            <a:r>
              <a:rPr lang="en-US" dirty="0" smtClean="0"/>
              <a:t>– two electrons per orbital max</a:t>
            </a:r>
          </a:p>
          <a:p>
            <a:pPr lvl="1"/>
            <a:r>
              <a:rPr lang="en-US" dirty="0" smtClean="0"/>
              <a:t>Spin in opposite directions</a:t>
            </a:r>
          </a:p>
          <a:p>
            <a:pPr lvl="1"/>
            <a:r>
              <a:rPr lang="en-US" dirty="0" smtClean="0"/>
              <a:t>Spin = arrows up and down</a:t>
            </a:r>
          </a:p>
          <a:p>
            <a:pPr lvl="1"/>
            <a:endParaRPr lang="en-US" dirty="0" smtClean="0"/>
          </a:p>
          <a:p>
            <a:r>
              <a:rPr lang="en-US" b="1" u="sng" dirty="0" err="1" smtClean="0"/>
              <a:t>Hund’s</a:t>
            </a:r>
            <a:r>
              <a:rPr lang="en-US" b="1" u="sng" dirty="0" smtClean="0"/>
              <a:t> Rule </a:t>
            </a:r>
            <a:r>
              <a:rPr lang="en-US" dirty="0" smtClean="0"/>
              <a:t>– must all spin in one direction first, THEN fill in opposite spin second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87042" name="Picture 2" descr="File:Klechkovski rule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1066800"/>
            <a:ext cx="3505200" cy="2143125"/>
          </a:xfrm>
          <a:prstGeom prst="rect">
            <a:avLst/>
          </a:prstGeom>
          <a:solidFill>
            <a:schemeClr val="tx1"/>
          </a:solidFill>
        </p:spPr>
      </p:pic>
      <p:cxnSp>
        <p:nvCxnSpPr>
          <p:cNvPr id="8" name="Straight Arrow Connector 7"/>
          <p:cNvCxnSpPr/>
          <p:nvPr/>
        </p:nvCxnSpPr>
        <p:spPr>
          <a:xfrm>
            <a:off x="2438400" y="2438400"/>
            <a:ext cx="2743200" cy="0"/>
          </a:xfrm>
          <a:prstGeom prst="straightConnector1">
            <a:avLst/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590800" y="5105400"/>
            <a:ext cx="2743200" cy="0"/>
          </a:xfrm>
          <a:prstGeom prst="straightConnector1">
            <a:avLst/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162" name="Picture 2" descr="http://intro.chem.okstate.edu/1215F99/Lecture/Chapter11/Fri11215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4038600"/>
            <a:ext cx="3429000" cy="695325"/>
          </a:xfrm>
          <a:prstGeom prst="rect">
            <a:avLst/>
          </a:prstGeom>
          <a:noFill/>
        </p:spPr>
      </p:pic>
      <p:pic>
        <p:nvPicPr>
          <p:cNvPr id="92164" name="Picture 4" descr="http://intro.chem.okstate.edu/1215/lecture/chapter11/Fri11216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5486400"/>
            <a:ext cx="3429000" cy="685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7065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it all Together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4709160"/>
          </a:xfrm>
        </p:spPr>
        <p:txBody>
          <a:bodyPr/>
          <a:lstStyle/>
          <a:p>
            <a:r>
              <a:rPr lang="en-US" dirty="0" smtClean="0"/>
              <a:t>N = 3, ℓ = 1, m </a:t>
            </a:r>
            <a:r>
              <a:rPr lang="en-US" baseline="-25000" dirty="0" smtClean="0"/>
              <a:t>ℓ</a:t>
            </a:r>
            <a:r>
              <a:rPr lang="en-US" dirty="0" smtClean="0"/>
              <a:t> = -1, m</a:t>
            </a:r>
            <a:r>
              <a:rPr lang="en-US" baseline="-25000" dirty="0" smtClean="0"/>
              <a:t>s</a:t>
            </a:r>
            <a:r>
              <a:rPr lang="en-US" dirty="0" smtClean="0"/>
              <a:t> = ½.  What element am I?</a:t>
            </a:r>
          </a:p>
          <a:p>
            <a:endParaRPr lang="en-US" dirty="0" smtClean="0"/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row, P section.</a:t>
            </a:r>
          </a:p>
          <a:p>
            <a:endParaRPr lang="en-US" dirty="0" smtClean="0"/>
          </a:p>
          <a:p>
            <a:r>
              <a:rPr lang="en-US" dirty="0" smtClean="0"/>
              <a:t>First line, electron arrow pointing up.</a:t>
            </a:r>
          </a:p>
          <a:p>
            <a:endParaRPr lang="en-US" dirty="0" smtClean="0"/>
          </a:p>
          <a:p>
            <a:r>
              <a:rPr lang="en-US" dirty="0" smtClean="0"/>
              <a:t>Element: = </a:t>
            </a:r>
          </a:p>
          <a:p>
            <a:pPr>
              <a:buNone/>
            </a:pPr>
            <a:r>
              <a:rPr lang="en-US" dirty="0" smtClean="0"/>
              <a:t>Aluminum</a:t>
            </a:r>
            <a:endParaRPr lang="en-US" dirty="0"/>
          </a:p>
        </p:txBody>
      </p:sp>
      <p:pic>
        <p:nvPicPr>
          <p:cNvPr id="93186" name="Picture 2" descr="http://chemwiki.ucdavis.edu/@api/deki/files/4249/=Aluminum.jpg?size=webvie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4495800"/>
            <a:ext cx="5238750" cy="15716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894268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334</Words>
  <Application>Microsoft Office PowerPoint</Application>
  <PresentationFormat>On-screen Show (4:3)</PresentationFormat>
  <Paragraphs>60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Warm Up #7</vt:lpstr>
      <vt:lpstr>Electron Configurations</vt:lpstr>
      <vt:lpstr>So far…</vt:lpstr>
      <vt:lpstr>Now…</vt:lpstr>
      <vt:lpstr>One more number…</vt:lpstr>
      <vt:lpstr>Writing Electrons:</vt:lpstr>
      <vt:lpstr>Rules of the Orbitals</vt:lpstr>
      <vt:lpstr>Putting it all Together</vt:lpstr>
    </vt:vector>
  </TitlesOfParts>
  <Company>BHUSD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#7</dc:title>
  <dc:creator>Graham Lockett</dc:creator>
  <cp:lastModifiedBy>Graham Lockett</cp:lastModifiedBy>
  <cp:revision>1</cp:revision>
  <dcterms:created xsi:type="dcterms:W3CDTF">2012-10-15T21:06:47Z</dcterms:created>
  <dcterms:modified xsi:type="dcterms:W3CDTF">2012-10-15T21:07:20Z</dcterms:modified>
</cp:coreProperties>
</file>