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56" r:id="rId3"/>
    <p:sldId id="257" r:id="rId4"/>
    <p:sldId id="258" r:id="rId5"/>
    <p:sldId id="267" r:id="rId6"/>
    <p:sldId id="260" r:id="rId7"/>
    <p:sldId id="266" r:id="rId8"/>
    <p:sldId id="271" r:id="rId9"/>
    <p:sldId id="261" r:id="rId10"/>
    <p:sldId id="269" r:id="rId11"/>
    <p:sldId id="270" r:id="rId12"/>
    <p:sldId id="263" r:id="rId13"/>
    <p:sldId id="259" r:id="rId14"/>
    <p:sldId id="262" r:id="rId15"/>
    <p:sldId id="268" r:id="rId16"/>
    <p:sldId id="272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34CF-5FAE-4496-8791-D53337BD2D1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04A70-B0F2-4B44-B235-7655DABD36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04A70-B0F2-4B44-B235-7655DABD366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B12E-2FE8-448F-9617-8D3B71695AF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B3EB-A44B-4622-AEEA-F11BF66DA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Copper chloride turned the fire a bluish green.  Blue-Green has a wavelength of 492 nm.  Calculate this amount in meters.</a:t>
            </a:r>
          </a:p>
          <a:p>
            <a:endParaRPr lang="en-US" dirty="0"/>
          </a:p>
          <a:p>
            <a:r>
              <a:rPr lang="en-US" dirty="0" smtClean="0"/>
              <a:t>What are ALL the major colors in the visible light spectrum?</a:t>
            </a:r>
          </a:p>
          <a:p>
            <a:endParaRPr lang="en-US" dirty="0"/>
          </a:p>
          <a:p>
            <a:r>
              <a:rPr lang="en-US" dirty="0" smtClean="0"/>
              <a:t>Why do you think we can see color?  Why do you think some people can see certain colors, and some people cannot?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Sky Blue?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18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Human Eye: Blue, Green &amp; Red</a:t>
            </a:r>
          </a:p>
          <a:p>
            <a:pPr lvl="1"/>
            <a:r>
              <a:rPr lang="en-US" dirty="0" smtClean="0"/>
              <a:t>Blue = smallest </a:t>
            </a:r>
            <a:r>
              <a:rPr lang="el-GR" dirty="0" smtClean="0"/>
              <a:t>λ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Light in Earth’s atmosphere = Light Scattering</a:t>
            </a:r>
          </a:p>
          <a:p>
            <a:pPr lvl="1"/>
            <a:r>
              <a:rPr lang="en-US" b="1" u="sng" dirty="0" smtClean="0"/>
              <a:t>Mie Scattering </a:t>
            </a:r>
            <a:r>
              <a:rPr lang="en-US" dirty="0" smtClean="0"/>
              <a:t>– white light scattered equally (clouds)</a:t>
            </a:r>
          </a:p>
          <a:p>
            <a:pPr lvl="1"/>
            <a:endParaRPr lang="en-US" dirty="0"/>
          </a:p>
          <a:p>
            <a:pPr lvl="1"/>
            <a:r>
              <a:rPr lang="en-US" b="1" u="sng" dirty="0" smtClean="0"/>
              <a:t>Rayleigh Scattering</a:t>
            </a:r>
            <a:r>
              <a:rPr lang="en-US" dirty="0" smtClean="0"/>
              <a:t> – certain colors scatter, others do not</a:t>
            </a:r>
          </a:p>
          <a:p>
            <a:pPr lvl="2"/>
            <a:r>
              <a:rPr lang="en-US" dirty="0" smtClean="0"/>
              <a:t>Blue scatters (smaller) = blue sky</a:t>
            </a:r>
          </a:p>
          <a:p>
            <a:pPr lvl="2"/>
            <a:r>
              <a:rPr lang="en-US" dirty="0" smtClean="0"/>
              <a:t>Green and red remain (sun looks yellow)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698" name="Picture 2" descr="http://apollo.lsc.vsc.edu/classes/met130/notes/chapter19/graphics/rayleigh.f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733800" cy="2667000"/>
          </a:xfrm>
          <a:prstGeom prst="rect">
            <a:avLst/>
          </a:prstGeom>
          <a:noFill/>
        </p:spPr>
      </p:pic>
      <p:pic>
        <p:nvPicPr>
          <p:cNvPr id="29700" name="Picture 4" descr="http://apollo.lsc.vsc.edu/classes/met130/notes/chapter19/graphics/mie_scatt_cloud_sch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Sunset?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267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Sunset = sun exposed to more atmospheric layers</a:t>
            </a:r>
          </a:p>
          <a:p>
            <a:pPr lvl="1"/>
            <a:r>
              <a:rPr lang="en-US" dirty="0" smtClean="0"/>
              <a:t>MORE scattering</a:t>
            </a:r>
          </a:p>
          <a:p>
            <a:pPr lvl="1"/>
            <a:endParaRPr lang="en-US" dirty="0"/>
          </a:p>
          <a:p>
            <a:r>
              <a:rPr lang="en-US" dirty="0" smtClean="0"/>
              <a:t>Clean atmosphere = blue and SOME green scatters</a:t>
            </a:r>
          </a:p>
          <a:p>
            <a:pPr lvl="1"/>
            <a:r>
              <a:rPr lang="en-US" dirty="0" smtClean="0"/>
              <a:t>Greenish red remains (sun appears orange)</a:t>
            </a:r>
          </a:p>
          <a:p>
            <a:pPr lvl="1"/>
            <a:endParaRPr lang="en-US" dirty="0"/>
          </a:p>
          <a:p>
            <a:r>
              <a:rPr lang="en-US" dirty="0" smtClean="0"/>
              <a:t>Dirty atmosphere = blue and MOST green scatters</a:t>
            </a:r>
          </a:p>
          <a:p>
            <a:pPr lvl="1"/>
            <a:r>
              <a:rPr lang="en-US" dirty="0" smtClean="0"/>
              <a:t>Mostly red remains (sun appears red)</a:t>
            </a:r>
            <a:endParaRPr lang="en-US" dirty="0"/>
          </a:p>
        </p:txBody>
      </p:sp>
      <p:pic>
        <p:nvPicPr>
          <p:cNvPr id="28674" name="Picture 2" descr="http://apollo.lsc.vsc.edu/classes/met130/notes/chapter19/graphics/red_sunset.f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143000"/>
            <a:ext cx="4714875" cy="2676525"/>
          </a:xfrm>
          <a:prstGeom prst="rect">
            <a:avLst/>
          </a:prstGeom>
          <a:noFill/>
        </p:spPr>
      </p:pic>
      <p:pic>
        <p:nvPicPr>
          <p:cNvPr id="28676" name="Picture 4" descr="http://apollo.lsc.vsc.edu/classes/met130/notes/chapter19/graphics/red_sunset2.f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46386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Frequency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43400" cy="4525963"/>
          </a:xfrm>
        </p:spPr>
        <p:txBody>
          <a:bodyPr/>
          <a:lstStyle/>
          <a:p>
            <a:r>
              <a:rPr lang="en-US" b="1" u="sng" dirty="0" smtClean="0"/>
              <a:t>Direct Relationship </a:t>
            </a:r>
            <a:r>
              <a:rPr lang="en-US" dirty="0" smtClean="0"/>
              <a:t>– if one goes up, the other goes up and vice versa</a:t>
            </a:r>
          </a:p>
          <a:p>
            <a:endParaRPr lang="en-US" dirty="0"/>
          </a:p>
          <a:p>
            <a:r>
              <a:rPr lang="en-US" dirty="0" smtClean="0"/>
              <a:t>Higher frequency = more energy (gamma)</a:t>
            </a:r>
          </a:p>
          <a:p>
            <a:endParaRPr lang="en-US" dirty="0"/>
          </a:p>
          <a:p>
            <a:r>
              <a:rPr lang="en-US" dirty="0" smtClean="0"/>
              <a:t>Lower frequency = less energy (radio waves)</a:t>
            </a:r>
            <a:endParaRPr lang="en-US" dirty="0"/>
          </a:p>
        </p:txBody>
      </p:sp>
      <p:pic>
        <p:nvPicPr>
          <p:cNvPr id="19460" name="Picture 4" descr="http://1.bp.blogspot.com/-HSTgM64aDlc/UUSyrV8ustI/AAAAAAAAAGE/IiphT8lCLVQ/s1600/candiru-x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43001"/>
            <a:ext cx="4343400" cy="2667000"/>
          </a:xfrm>
          <a:prstGeom prst="rect">
            <a:avLst/>
          </a:prstGeom>
          <a:noFill/>
        </p:spPr>
      </p:pic>
      <p:pic>
        <p:nvPicPr>
          <p:cNvPr id="19462" name="Picture 6" descr="http://mycanceradvisor.com/wp-content/uploads/2009/03/tb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419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1026" name="Picture 2" descr="http://www.askamathematician.com/wp-content/uploads/2012/06/em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34400" cy="495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Spectrum: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Gamma </a:t>
            </a:r>
            <a:r>
              <a:rPr lang="en-US" dirty="0" smtClean="0">
                <a:sym typeface="Wingdings" pitchFamily="2" charset="2"/>
              </a:rPr>
              <a:t> X-Ray  UV  Visible Light  Infrared  Microwaves  </a:t>
            </a:r>
            <a:r>
              <a:rPr lang="en-US" dirty="0" err="1" smtClean="0">
                <a:sym typeface="Wingdings" pitchFamily="2" charset="2"/>
              </a:rPr>
              <a:t>Radiowaves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Order = smaller to larger wavelength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Review:  Larger wavelength = smaller frequency (AND less energy)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Planck’s Constant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Light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Movement of electron to lower energy level = energy released.</a:t>
            </a:r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E = h • v</a:t>
            </a:r>
          </a:p>
          <a:p>
            <a:r>
              <a:rPr lang="en-US" dirty="0" smtClean="0"/>
              <a:t>E = energy (Joules)</a:t>
            </a:r>
          </a:p>
          <a:p>
            <a:r>
              <a:rPr lang="en-US" dirty="0" smtClean="0"/>
              <a:t>h = 6.626x10</a:t>
            </a:r>
            <a:r>
              <a:rPr lang="en-US" baseline="30000" dirty="0" smtClean="0"/>
              <a:t>-34</a:t>
            </a:r>
            <a:r>
              <a:rPr lang="en-US" dirty="0" smtClean="0"/>
              <a:t> </a:t>
            </a:r>
            <a:r>
              <a:rPr lang="en-US" dirty="0" err="1" smtClean="0"/>
              <a:t>J•sec</a:t>
            </a:r>
            <a:endParaRPr lang="en-US" dirty="0" smtClean="0"/>
          </a:p>
          <a:p>
            <a:pPr lvl="1"/>
            <a:r>
              <a:rPr lang="en-US" dirty="0" smtClean="0"/>
              <a:t>Planck’s constant</a:t>
            </a:r>
          </a:p>
          <a:p>
            <a:r>
              <a:rPr lang="en-US" dirty="0" smtClean="0"/>
              <a:t>v = frequency (sec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650" name="AutoShape 2" descr="data:image/jpeg;base64,/9j/4AAQSkZJRgABAQAAAQABAAD/2wCEAAkGBxMTERUTExITFRQSGRkYGRgYGB4ZGxkYHxwZHRsXHx4bISglGxslGyEgIjEhJSorLi4uGB8zODMsNygtLisBCgoKDg0OGxAQGywmICQsLzQtLy8sLCwtLDYsMDQsLCwsLywsNCwsLCwvNC0sLywsMjQsLzIvLS80LC8tLC0sLP/AABEIALEBHAMBIgACEQEDEQH/xAAbAAEAAwEBAQEAAAAAAAAAAAAABAUGAwIBB//EAEEQAAIBAwMBBQYFAQQIBwAAAAECAwAEEQUSITEGEyJBURQVMmFxkSNCUoHRoQckM2IWNENEU4KxwSV0krLD8PH/xAAZAQEBAQEBAQAAAAAAAAAAAAAAAQIDBAX/xAAuEQACAgEDAgQFBAMBAAAAAAAAAQIRIQMSMUFRImGx8AQTcYHhMpGh0VLB8UL/2gAMAwEAAhEDEQA/AP3GlKUApSlAKUpQClKUApSlAKUpQGQ03tBe3MlysEFtstZ3gzJK4LFQDuwsZxwR51otLe4Kn2hIVbPAidnGMeZZVwc1+edmtMSWfUWa+uLci9lG2OYRg8J4iCOT5Z+VbrSVit4GzdPMiEs0ksgcqMdC3koAz9666iSwgW1Ko77tVbrE8scscojaJXCuPCJHVA5PkvJOeh2mpkWuWzRvKtxEY4zh33jCnjgnyOCMeuR61ja+wLClUsvam1DW6iVX9rkaNCrAjcqsSDzxyNmOu5gKkxa7bMZFW4hJiDFwHHhC8OT8lPBPkeDU2vsCxpUKw1eCZmWGaORkxuCMGIBzg8eRwefkfSsVNdtub+8a71PS0yOvke45Hoa0oNg/QqzUXbGBZblLmSGAW8whUvIF3/ho+ecfqx+1WXZtybdSWuH5bm4Tu5fiPxLtXA9OORis/wBlLCJr3VZGjRnNwqEkAnZ3ER28+WSeKJLNg10dyjbdrqd43Lgg7l/UPUfOvauCSAQSOozyPTPpX5bYx9zptjfqObCVw/8A5VpXjkX6KuGA8tlbfs5ZoZLi8Uc3rIwPrHGgjQ/82C4+Tr6VZQoF7SlK5gUpSgFKUoBSlKAUpSgFKUoBSlKAUpSgFKUoBSlKAUpSgFKUoCluuyNhI7PJZWzu5JZmiUkk9SSRyagdo9Ht7fTL1beCKFWhkJCIFBOwjJAHNamvjKCMEZBrSmwYq+0S5uQHaKKPakCBQ+4OFmjkcnwjChUwo6ncc4qXqmgzNcPOgQ7ZreZELYEndxyIytwcHxblPPiRa1dKu9gx40O4M8dwURSbszPGrcpGbVrfdnGGfJDHHkMDOOYzdnLpraK2KRL7LBNEsgfJlZomiTjb4Q2d7Z/MB161uaVfmMFHZaU6XMUmFCR2vcnB/NuQgAemAavKUrDdgVxgtEQuyIqmQ7nIGCzYAyfU4AGfkK7UqAijTYRCYBEghYMpjCjaQ2dwx6HJz9akqoAAAwBwBX2lAKUpQClKUApUaz1CKUExSI4XqVYHHmOnkRyD51HTXbYpvFxEUyBuDgjJGQPnkcj1HPSrTBY0rxFKrKGUhlYAgg5BB5BBHUEedRZdWgVO8aaMIWKbiwxuXIZc+owc+m0+lSgTaVT3F+4u40DKY3UEKD4iTvy2CvKDC8hhjPPUZuKrVAUrwJl3FMjcAGI8wCSAf3IP2Ne6gIGq6g0IBELyA4HhKA5JAVcMwySTUZ9fUdY5MEsqHw/iMrhNo54JY8ZxkZNT7m1DvGxJ/CJYDyLFSoJ+gJ+/yquk0EHgynahZoxgeB2cPu/zbWGB04JBz1qOz0Q+VS3f7JkeqJ3bvJ+H3TbXDEeE8Y5GeCCCD6MOlc5Ndt1ALSAZ3dQQRtIDEgjKgEjJOMZFBpYMbqz5aR1kdgAMspTAA8gAqr58CuVxoas0jF2HehwenG/uh/8AGPuaZCWjeb9/YsLS6SRdyHIyR0III6gg8iu9R7W2CGTByZH3n5ZAGPpxUiqcZVeBSlKGRSlKAUpSgFKUoBSlKAUpSgFKUoBSlKAVzuIQ6MjZw4KnBxwRg8+VdKUBnLOaW1iL3CtLK58WwqQEjQDd4ivXBbAycyY8s1J/0iTcq91JubcMeDhlMg2nxYGTG2CeORz1xbyRK3xKD1HIz161Hl0yFjloYmPIyUBPJJPUepJ/c+tatPkHKyvxc24lh3ASqShPhJHOG89uevIyPMeVRfd07W88Ty4aVGRG3btpKsN3wL0JB8+lXEcYXoAMkk4GOT1P1Neql9gZ7S7SZFcGJirqqbJJAxyEfc27n8Nm2qF8sk7V6VEWwucB+6PfsVDSfhZjQLIAIVJKjBYgb8nEjE7ulaylXcDMWWjSJcRsEK26IqGJn3HeEIEx5IOF8BHnu3flFerbSZIBG0cSsI5LkiNSqjZK7MpGcAY4BHozdcYOlpTewQtEszDbQwsQWijRCR0JVQCR8uKpLrs60ly0jgMjXAY5c8wey92Ux0x3wDbehwD1rUVhP7Su3r6f3cUNu0k9wD3bN/h5yBjg5ZskeHjqOa1DdKVR5YO8uh3LW0QcF5lChvGCCViCKWzjcu/c+QysC2RzxWxgBCqGxkAZxkjOOevP3qHodrJHBGs0hllxmRz5ueWwPJc8ADoAKn1mUrBWaxalmgYByUlU8FsYwckqDg/UjiuGsWSXBjUw7suVZ2TlUXJIBI4DEBQR5MSKuqga7PNHbyPAqvKi7grZw2OSOPMjOPnisNHbTnK4pc9PuRrHTkFzLKIVTZ4FIULvLBXeTj4skhefNG9agd1cTPLE5ZVbvQDg7VGfwWXwAZHB4Y+eQMcXulX6TwxzRnKyqGH7+X1B4/apVSjT1ZRk9yysZ6UVOgI7B55UKSTEDa3VVQbQv0LbmHyeralK0jjOW6ViqyXUmFx3eFCeEbiH5JBOAQu3PTgnJqzquuYITKA0niJDCMvwSOjbevGPLjjPUVGc530IVnrjuEGxFllKgId42go75YMoOMKQMcEjrU0aqO6jcoxaRimxcE7xuyMnAxlTycVxNhAHCmU98du0mT8QBdwXbnqMFvI5yc5rvaxwOqLG6uIGBG192Gww8WD1IJ61MnOO/hs4nX48gBJW3BOgHBfcFU5I5ypHy8+OasLO5EiB1zhvI9R5EH5g8VEGmwoV8iWXGW6su5lH9WNSbJEVSiHIQkEZzgnxEH585/eqrNR3XkkUpSqdBSqK2ga2BJAbkRRgHGIlDsgOehAyDj0FdjrYBUFMFmCnnON2zaeB/nHXHQ9alnNairxYLelQtMvxOhYDbyV655AGTx5Z6HzGD0IrxpllJGSXk35HHx8f+t2qmt11XB3tb+OQkI2SOehGR0yM/EM+Y4rmNVhwx3jC4zwecnaNvHiy3A25yeKi6bbTKS8iJvIVeH8KrnlVXYNoA55yTgZPTEBtBkJBJ4i2hE7wgFQ2SoIUFRgDGdx8ials5uc6wjQ21wsihkOVOefmCQRz0IIII8iK4+84trMJAQjbDjxePAO0Y6nBHAqpj0eXfE7bD3ZyylmYsC7Miknr3QI2k5yc9Otd/dbq7ugUnv8AvlXOAR3KxEHjg/ER9BS2N864Ot5eMWhaJsxvyQOreJAAMqR0LZGVP2OLWommWxjj2tjcWdzjoC7M5Az5AnA+lQNQ0QSTGQrGcmHG4ZO1GYuOnmDj5+dDXiSvuWxmG4Lnkgt+wxk/1FdKzr6I/dFMKcMNoBAGwM7L8SsvG7G0qRhR8sXWnwskSI23cqgHb04Hl8qFjJt5RIpSlU2KUpQClK4Xt2kUbSyuEjjBZmPAAHU0BE7Q61FZ27zyk7V6KOWdj8KKPNieAKoezPZ15XN9qCK1zLgpGfEttGCGSNc/nyAWbrn+vDs/ZyahcLqNypWCP/UoGHQH/eXH/Eb8o/KPvW3ro/CqXPX+gKUpXMClKUBiezWs29kstpcSpC0EsmwOcBonYujL6jnH1FafTNat7jIgnikK9QrAkfMjripUtujcsitj1AP/AFrK6Wq3GpNPCirBaI8O9QB3srEbgMdVQDGfU8VjMaR7X8vW3TaadW3eL/bq/P0NfSoGqazb24zPNHHnpuOCfoOp/apNndJKiyRsHRxlWHQit2eRwko7qx3O1U9zAzXAzEwjDI25dnjYAYLEtkKvoBk4644NxShzlGyknid5RmF1Q92xxsyXHI3NuyAp8lBzjrjg+9Dt5EBUh1RURVDlWO4ZBIKdVxt6/PgU0TUJHmuYZcF4JBtIGAYnGU/ccg/Sriou5iEU/EvMzFpptx3b7yxkURsu48NKh3Eg7m4b4c+Hg9BirvSbcpEA3xsS7+fjYlmGfMAnA+QFTKUSLHTUeBSlKp0PhFeGhU9VU49QP/v/AOV0pQHxVA6DFfaUoBSlUnaPV2j2wQAPdT5CL5KPOVvRV/rUbozOSirZVdoO0Uxu1sbddrOVDzZDbAQWOB5NtBPi9OnnWuRAAAOg49f6nrVfoWkLbR7QSzsd0kh+J3PVj/2HkKpdf1yWO7gjQSBd7rt7tiJm9nmcANtI2hgvQ5zuzgLk2EWzGlGStyfP8eRrKVi7fUZDJDF7UzxzLC7yjaCrOkzbQceEOUXA8sED4hVlDqsxgtdpRnuJDGHccFQkzCXC4zuVA2BgeLyrbgzqaKlZKPtFcOyhFgAPcqS24+OQyqSMEeFSmQOpzjI61oNGuzLAkjABmHOOmQSDjPlkVHFoE2lKVkClKUB8JrBj/wAZnzz7stn/AGu5l/8AdAh/ZiPlx1167fUbh9Ot2K28fF7Mvof91Q/rYfEfyjjzxWys7VIo1jjUIkYCqo4AA6Cun6FfX0B1Ar7SlcwKUpQClKUBxvIN8boGKl1K7h1GRjI+YrJ6VouoxwpbLNawRRDaJI0Z5GH6sNhVY9SeeTWyrM9t9baBIokkSKS6YqJXICxKoBeQ54yAeB6kVmSXLPV8NKbfy4JZ7q6rr9lZRT6agma1sx3t2w/vF5N+I0KnjqekhHRBjH/Tb6ZYx20CRJxHEoUZP9SfUnn96yWi6kqR9xpdu0/JL3Mh2RM5+J2c+KRs/pH0qwXso0/i1Cdrg9e6XMcC/wDKpy/1Y/tWI+X4PT8Rnw6kqS+8n5108k2qX3NFbXkcme7kR8ddrBsfXHSu9YvsnaxPezXFtEkVtGncKUG0TOGyz4HBVcbQfrW0rpF2jxa+mtOe1fleRnL60uort57eOOVZ0RWDvs2shbDdDkEH+lfbHWLkXaW9xHBmRGcGJ2YoFxy25RwScA+oq51O6MUMkgUuY1Zgo6tgZxWJ7O6wMNJEj3l5cYMjKCscf6Yy7cKqjyGSftWXhnz5tQmknzn/AJ1dm/pX53dW91dXAh9qcyoQZTCSkFuvXZxzJKfn6/bfz3CIMu6qPViB/wBaqdnXT1d94pI60r4pzyOQa+1o6ilKUApSs52wvZV7iKJzGZ3YF1xuwqlgiluA7ngE1G6MTnsjbLHXtXW2j3EF3c7Y4x8Ujnoo/wC58qjdnNIaLdNOQ9zPgyN5KPKJfRF/r1qn7PlxeLFNvkxCZl77Y00DbthUugxhhzWzqLOTnpv5j3Pp0FVtxqiLMsbRyfEFEm0bQ7AkLyck46lQQNwyeuK7UtRlTVLSEPmG4huNyYHDIYiHz1zztxnHNSr/AEdpZ0cyJtjdZF8H4iEYyqOCNqPjBBBJDOM4PHRKuTudpZ4BKLUxjMyvIR3fgOCuSTjaWJI461InvYVdYy8fedUTIDHggYB6ZwQPofQ149hYyQyM4LRK4OFwGLBckDJx06c9ag3nZ/fc99vO0mNmXL9YzlcYcL1x1U9OMZ4YB2sNVil7jYh/HjMo8IGxV28N+ltzYx6hvSrVVA4AwKq9J0UQSzSBy3enwgjiNdzOUH1kd2z8wPyirWpKrwBSlKgFZPtdrEzSLp9kcXUwy8nUW0J4Mp/znoq+vNZ7tfJJPqbW8hYxRpC0cIuTah1bf3txuHMjIQqhM/mzV7/ZrdtJFcAyGeOG4eGGduWkhUKVy359rFhu8/vXZQ2rcC/0DRorSBIIh4U6k8s7H4nY+bE8k1Y0pXJu8gUpSoBSlKAUpWbPaGQE5SPDNOieI8GOdYdznHwnduOOgB654jdHSGlKf6TSVxubVJABIiOByAyhsH15rjpt0zhwwXdG5QlfhJAByM/XBHkQR5VMqmWnFnxFAGAAAOgFZTXLuS8laxtmKov+tTD8in/Yqf8AiMOD6A1o9SSRoZBEwWUowQnoHwdpP71j9D0S/EKwAx2UY+N1bvp5XPxPuICruPnyR+1YlfB6vhoxSeo2rXF+tcuuiS5587+91W0sIkjLBAoCxxKNztjgBVHJ+v3Nc+z/AGjNzLLE1vJA8QR9rkElHztJC/A3HwnnkVDuLS10yFpwhknbCqzkvNNKeFTccnk+Q46nFTuyekNBEWmIa5uGMkzD9R6KP8qrhQPkfWiu6LKOktJyy2+G+r647d7vlcF5WW7S60QxtoZEiIXdNMxwIUPTHrI3kP3rU1VT9nLV5jO8CNIcZLZIyOAdpOM488Vp30Pm6sZSVRKHSJ5DGIdOh7uHzuZwRuJ6uqHDSMf1HAqNrejxR7YyDeX9yCqtN4gg/NJt+FEXqBjrWn1/WRbIoVTJNKdsUQ6u3/ZR1J8qorW6js2ZpmNzqFxjckQ3MB5RqPyRj1OM9aw0uDzzjFeFv+l9F37dTT6TYiCCOEEkRIq5Pngdal1iodRv3voo2ZE/PJCgDCOLy3uRzIx6BeOM1ta2mejSmpLCqsClKVTqKpDatdGeO6gQQBgIweXbGcyZB8IPljB65r7OqXoXu52EUMvjCZHeMnIXdwcBsHK9cVdVOTn+v6epX6RosFsG7lNpflmJLM3plmJJqwpSqbjFRVIz/avs9BchJZppoPZg57yKTuiEYDerN+g4BPQ+HrX5/wBm3sba4bU9pt7cqYbZCWe4vCzDM20kuwJACj9ziv0/tFoyXltJbSFgkwwSpww5BBH7jzr8m1U2kMjxwTMCh7q41GVu8mBx/qlqMf4pBwe7ACA/b06TtVkpqOzPbK+vdRMS2scVrCD3pYlpFbnajMp2rITgmMAlecmt2l7EXMYkQyKMlAwLAepXOQK/OILeX2P82k6XCpZuf73MvmzH/ZFv3ck12/s/7PRxSNqLxLaRMmyCNjhxGSCZpnY5aVzjgngYFScY88A/SKV8BzyOhr7XnArheysqN3YVpdrFEZtoZgOATzgZwCcHGa4a3q8VpA9xO22OMZJ8z6KB5sTwB6moVnpMUlyuoHve8aFVjSTgRK3ibCflduA2cnw4rSXVg422ge0WsS6nFb3EwyzfhjahJJ2rnPAGFz54q8tbZI0WONFREGFVQFUD0AHAFdaVG2wKUpUApSlAKUpQCq+5vYF3DwMV4ZRgkb2AOR6EkZqwrPJ2awzHvTgs7rkucF5RKRgvtHTHAGcgnpzHZ10lD/06LWK7gQMqvEoi+IAqAnPmB05/rXMa3b7mXvk8Cq5O4Y2sWC89Dyp4+nrVZF2aKnIlyVOU3b2A/EWTBBcjHhA8IHTNSF0RjL3jOh/wyQEwNyPK/HPQ9558+HOTmpk6uOjl7n7+xYHUofF+LH4MBvEPCScDPpzxX1dRhOzEsf4nweIeLy49eePrVWez5JTMilYmyg28kd8kpDeLk+ADPzJ86+P2fbvA6yhfHvOAQSO9aTacNhhyRhgcZLDBpbJs0f8AL3+xC7R6ddtexTwxQyrFGwTvHKrHKTzIVAy3hwBj59OK9TaJeMjSTalIrAFtsCIiLgf5gWYfU1qqj6jbd7DJHkr3iMuR5ZBGaOKLH4qVRjSxi6v1v+CD2TvnnsoJpcb5EBbAxk+uPn1/erasZpmuy2UEUV3ZyxpCqxmaMiSPCgAOQviVT8xWvgmV1DowZWAKsDkEHoQfMUi8GfidJxm5V4W3VZX8Gf1Xsy810Z1uXiDIIyFUbwoJJCOc7M55wM8UvFh06D8CIGWVgiDq0kh83Y84HJJJ6A1pKhappMNwqrNGsgU7gD5Gjj2PDLSStw5Zl9D1WGAOqCa8uZG3TvCm4b/TecKFXoBmtTpOopcQpNHna4yMjBGCQQfmCK53sJitZFt41DLG/doowN204AA+dUnZDXLRYYLZZdsiqF2upQl/zAbgATuz0qLGDEG9OSjJqq9/XzNXVdd3UvtEcSQ7o2DNJI3CqvQKPViccen9PV/cht9vHMiXDRllyNxUdN+PTNdtNtO6iSMu8hQYLucsx8ySa0dm7dL35HS1tkjQJGqoi8BVGAK60pVN8ClKUB4mj3Ky5I3AjIOCMjGQfI1jtF7F6dpMbXB3HuVJ76dgxReSQoAAXJP5Rk5881tKre0OiQ3kDW84YxuVJ2sVOVIYcj5itRlWLx1B+Y3XaE39yrtBJP3Z32lgnmfy3N0x8MY/SrHjPT156toNzql2LW5uO8aMh7gQ8W9ouOIkz/iXDfqbO0E8Vu9T0RrTT5YtKgRJmAC8gEsSAZCzfE4XJBYnkCslH2TktNPklvp3WKFWla2tnZO8fqWmmGHldjjPQDjHQV6YzXMcdu/v3ZD9RtYFjRUQYVFCqPQAYA+1dazf9nsHdWEELzCSVEy/j3lSxLbM5JwucftXm4WDVEAjnk7m3nxIEyqzFOdm/wDMgbBypx4cV53HLKTdPa5kmuBcRRpbKyrCpwzPjkykgkAE4wuMjbVzSlZbsClKVAKUpQClKUApSlAKUpQClKUArheylEZhjI9a71wvoi0bKOpoCo98yei/Y/zT3zJ6L9j/ADXP3TL6D7090y+g+9Ae21hyMFUIPUYP81X6K3sqNHF/hliyoeQmeSq+i55wc9am+6ZfQfenumX0H3qUaU2k49GdPfMnov2P8098yei/Y/zXP3TL6D7090y+g+9UydPfMnov2P8ANQtWmFxEYpUQq3ng5U+TA54I9ak+6ZfQfenumX0H3oRpNUyNYTd0SyqpkcKryNku+0YBY5xnHoBU33zJ6L9j/Nc/dMvoPvT3TL6D70CSWEdPfMnov2P8098yei/Y/wA1z90y+g+9PdMvoPvQp098yei/Y/zT3zJ6L9j/ADXP3TL6D7090y+g+9AdPfMnov2P8098yei/Y/zXP3TL6D7090y+g+9AdPfMnov2P81yutRMiNHJHG6OCrKy5DA9QQTyK++6ZfQfenumX0H3oDPpoFsk0U0EKW0kJ6wDZvU/FHIOQ6H58+hFX1rqHdoEjjiRF6Kq4AycnAB9a9e6ZfQfenumX0H3quTfILy0lLIrHqRmu1cbOMqiqeoGK7VAKUpQClKUApSlAKUpQClKUApSlAKUpQELXEc204iz3hikCbTg79p24Pkc45qnS2uodoVmcOd2BlwG/DARjK7MqEbmJGMEevxXtzfRRkCSWNCegZgufua9W10kgzG6OB5qwYf0pQM0txfKQoEjARkFmRfjwxD8AfmG3r/y8gnpBPesyhkbaRHnoMESJubIAJyu79PzQVpIZVdQysGU9CDkH9xXugMwtzfSBcK8eNu7KJkn+7hupPHilP1QeWM3Nk0+yLeqk4/FJOGBA4IUAgknryMeXpU6lAZqH2jNyVEyswdYw53Dd49snJ2ovAAVR0KluSQPbG5S3buVk5kGwOS0ixbVyTuDknfnqG4P20VKAz+nQXJmTvdwQKJmIbw96yKhhAzkqG3vg8eJOuOI95NqCg7Bu3N6KNi5mAC4Vs8CLOQfiY5HlpYpVYZVgw5GQcjIOCOPQ8V7oDLR3F+Wbeu1d2CYwGYDx7dgZcEHw5yWxk9PLjp8uoBVWQOFWOMMQFZwcR5YZGC3x58T9OnTOvpQGYHtax25zLu7kiQYViHLw5Yg5G8J3mBkjr14B7X896IoTGg3nO/OAc/kBADAA/mxjH6h1q+klVcbmA3HAycZJ6Aep+Ve6AycV7eszFFBh52keLKZ5cZHLg5wN2CAOOciZE92IZyN7SEoYw4VcJtjDEbQRu+M4558ucVoKUBlDNqAMZC/F8RJ8wfACNvG5cluE5A+HpXRZL0kHMgO1wQUTaHLRdP1Kq79pOM/OtFPcom3e6rvIVdxA3MeijPUn0olyhdkDqXTBZQQWUHoSOozQGdkkvizKu4AF8konGBJsCfqVsJkkZ8XGMkLpYycDPBwM/WvVKAUpSgFKUoBSlKAUpSgFKUoBSlKAUpSgFKUoD857cPajV7U3cPfRezTeHuTP4t8eDsVWPrzjzr5oFvC+qxS6favbwJDILhu4aBJCdvdIFYLuYHJzjpWoutIkbU4bobe6jgliPPi3MyEYGOmAav67b6il5A/KOyWqX1vosVyi23s9sjMY23GSVFdizBgQIzjOFw3QZIzxrrzW7ia6a1su5UwxxySyzBmCmTJjjCqRkkAkknjjrUW07MTroRsCU78wSR9Ts3MWxzjOOfSu0uj3VvdtdWqQy+0RRxzRyOYzviBCSKwVuMEggj0Nak4tt46+/UFB2n125nsnXEcM9reQQzAFmUkyRFHQgg7GDAkHnG4fOtDcaveSXBs7b2cS28Ub3EzqzIHfO1EQMDztY5LcDHWq+57I3LWdwS0RvLm4iuWGSIwY3jKwhsZwETG7HUnipz6beRXRvII4Ha6iiW4haQrtkjDbWSQIdw8RUgqM4B+VS41j3x+QR5O27x28/exJ7Xbzpbd2GxG8km0xuGPKxlTuOeRtaulj2huI7qCC5ktJVutyo9uSDHIql9jBmO5SAcMMc+VQ7rsRLNbzvK0Ptk88dzjBaFWjAWOE5wWTYCpOB8R4qbpOi3BuYpHtLG1jiBLCILI8jkEABjGvdqOvHJ4HSj2VgFRomvNbWEKRCMzXV3dxx9421FxPOzSOeu1VHQckkCrWy7VSQzPDePbyAQSXCzQZClY8d4jIzNhgCCDnBGelQpOxc3ssHhgee1uZ5lSTJikSWSQmMnHBKMDnBwyjrUyy7NSStN39vaW0MkLwiOAKzsXGGkaTYuABwFA88mj2MHrTtX1JlguWggMFwUzAgYzRRv8MhcnDFQQWXaOM4PFVWm6ndW6azOzQv7PJIwXD/GsMTADLcJjy65yc1baXZaoEt7ZzAkcBQPOjlnljTGFEbJhC4GGO445xXC87OXTJqsIWLZfh3ifech2iSPYy7eB4c7gT9KYt8e2D1dajcFLWS6gtiJ7qARJ4maJWVjuLHAMo+QwMkc9a9Lrl/cm4ks0txDbSPGqyhi9w0fD4KkCNd3hUndnqcVZ61o8ksdmq7c288Mj5P5UUhsccnmqqDSdQtRcQ2gt3jnkklikd2VoTKSWBQKQ4ViSORnoaicWugNbp9wZIkdkaNnVWKN8SEjlT8weKw/+l91LFJd25shAhcpDIx72aNCQW3A4jLYJUbW8s9a3NhCyRIjuZHVQGcgAuwHLEDgZPPFfn9n2QubaJraG00+VQzCG4l+NEYkjendneyZ/UAcDpUhtzYPV1K93qmnTJ3DRPbPPEJELFQTAWbrgScjBHTB61G0DUpLO3v7qRIJJXu3iXaCjPMZAihnYnEYJGM/CAa1cOgyJeWsoKGO3tpIWOApLsYiCFUYAO0nAxjNVlz2Pkks7iFjGJHu3uYifEn+IHQOMdDjBA9a3ujVdPyDrZ9obmK5giuZLOVLpiitbkgxSBS4VgzHepAI3cc445rjFr+o3EL3lrFbtArOI4W3d7OiMVLBwcIzEHaNreXPNddM0S4a4id7SwtY4ss/dASPI2CFUExr3ag8k8k8Dio9no+pW1u1lbeziPc4iuWc7443Zm5i2kM6ZwPEAcCp4fKwdNKkuG1ufLIIvZoWKFW3BCZto+LAfd8R6EDFbas3FpU8epm4UI8EsEcTszkSK0ZkYMFC4fcWA6jHP76Suc3bX0ApSlY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xMTERUTExITFRQSGRkYGRgYGB4ZGxkYHxwZHRsXHx4bISglGxslGyEgIjEhJSorLi4uGB8zODMsNygtLisBCgoKDg0OGxAQGywmICQsLzQtLy8sLCwtLDYsMDQsLCwsLywsNCwsLCwvNC0sLywsMjQsLzIvLS80LC8tLC0sLP/AABEIALEBHAMBIgACEQEDEQH/xAAbAAEAAwEBAQEAAAAAAAAAAAAABAUGAwIBB//EAEEQAAIBAwMBBQYFAQQIBwAAAAECAwAEEQUSITEGEyJBURQVMmFxkSNCUoHRoQckM2IWNENEU4KxwSV0krLD8PH/xAAZAQEBAQEBAQAAAAAAAAAAAAAAAQIDBAX/xAAuEQACAgEDAgQFBAMBAAAAAAAAAQIRIQMSMUFRImGx8AQTcYHhMpGh0VLB8UL/2gAMAwEAAhEDEQA/AP3GlKUApSlAKUpQClKUApSlAKUpQGQ03tBe3MlysEFtstZ3gzJK4LFQDuwsZxwR51otLe4Kn2hIVbPAidnGMeZZVwc1+edmtMSWfUWa+uLci9lG2OYRg8J4iCOT5Z+VbrSVit4GzdPMiEs0ksgcqMdC3koAz9666iSwgW1Ko77tVbrE8scscojaJXCuPCJHVA5PkvJOeh2mpkWuWzRvKtxEY4zh33jCnjgnyOCMeuR61ja+wLClUsvam1DW6iVX9rkaNCrAjcqsSDzxyNmOu5gKkxa7bMZFW4hJiDFwHHhC8OT8lPBPkeDU2vsCxpUKw1eCZmWGaORkxuCMGIBzg8eRwefkfSsVNdtub+8a71PS0yOvke45Hoa0oNg/QqzUXbGBZblLmSGAW8whUvIF3/ho+ecfqx+1WXZtybdSWuH5bm4Tu5fiPxLtXA9OORis/wBlLCJr3VZGjRnNwqEkAnZ3ER28+WSeKJLNg10dyjbdrqd43Lgg7l/UPUfOvauCSAQSOozyPTPpX5bYx9zptjfqObCVw/8A5VpXjkX6KuGA8tlbfs5ZoZLi8Uc3rIwPrHGgjQ/82C4+Tr6VZQoF7SlK5gUpSgFKUoBSlKAUpSgFKUoBSlKAUpSgFKUoBSlKAUpSgFKUoCluuyNhI7PJZWzu5JZmiUkk9SSRyagdo9Ht7fTL1beCKFWhkJCIFBOwjJAHNamvjKCMEZBrSmwYq+0S5uQHaKKPakCBQ+4OFmjkcnwjChUwo6ncc4qXqmgzNcPOgQ7ZreZELYEndxyIytwcHxblPPiRa1dKu9gx40O4M8dwURSbszPGrcpGbVrfdnGGfJDHHkMDOOYzdnLpraK2KRL7LBNEsgfJlZomiTjb4Q2d7Z/MB161uaVfmMFHZaU6XMUmFCR2vcnB/NuQgAemAavKUrDdgVxgtEQuyIqmQ7nIGCzYAyfU4AGfkK7UqAijTYRCYBEghYMpjCjaQ2dwx6HJz9akqoAAAwBwBX2lAKUpQClKUApUaz1CKUExSI4XqVYHHmOnkRyD51HTXbYpvFxEUyBuDgjJGQPnkcj1HPSrTBY0rxFKrKGUhlYAgg5BB5BBHUEedRZdWgVO8aaMIWKbiwxuXIZc+owc+m0+lSgTaVT3F+4u40DKY3UEKD4iTvy2CvKDC8hhjPPUZuKrVAUrwJl3FMjcAGI8wCSAf3IP2Ne6gIGq6g0IBELyA4HhKA5JAVcMwySTUZ9fUdY5MEsqHw/iMrhNo54JY8ZxkZNT7m1DvGxJ/CJYDyLFSoJ+gJ+/yquk0EHgynahZoxgeB2cPu/zbWGB04JBz1qOz0Q+VS3f7JkeqJ3bvJ+H3TbXDEeE8Y5GeCCCD6MOlc5Ndt1ALSAZ3dQQRtIDEgjKgEjJOMZFBpYMbqz5aR1kdgAMspTAA8gAqr58CuVxoas0jF2HehwenG/uh/8AGPuaZCWjeb9/YsLS6SRdyHIyR0III6gg8iu9R7W2CGTByZH3n5ZAGPpxUiqcZVeBSlKGRSlKAUpSgFKUoBSlKAUpSgFKUoBSlKAVzuIQ6MjZw4KnBxwRg8+VdKUBnLOaW1iL3CtLK58WwqQEjQDd4ivXBbAycyY8s1J/0iTcq91JubcMeDhlMg2nxYGTG2CeORz1xbyRK3xKD1HIz161Hl0yFjloYmPIyUBPJJPUepJ/c+tatPkHKyvxc24lh3ASqShPhJHOG89uevIyPMeVRfd07W88Ty4aVGRG3btpKsN3wL0JB8+lXEcYXoAMkk4GOT1P1Neql9gZ7S7SZFcGJirqqbJJAxyEfc27n8Nm2qF8sk7V6VEWwucB+6PfsVDSfhZjQLIAIVJKjBYgb8nEjE7ulaylXcDMWWjSJcRsEK26IqGJn3HeEIEx5IOF8BHnu3flFerbSZIBG0cSsI5LkiNSqjZK7MpGcAY4BHozdcYOlpTewQtEszDbQwsQWijRCR0JVQCR8uKpLrs60ly0jgMjXAY5c8wey92Ux0x3wDbehwD1rUVhP7Su3r6f3cUNu0k9wD3bN/h5yBjg5ZskeHjqOa1DdKVR5YO8uh3LW0QcF5lChvGCCViCKWzjcu/c+QysC2RzxWxgBCqGxkAZxkjOOevP3qHodrJHBGs0hllxmRz5ueWwPJc8ADoAKn1mUrBWaxalmgYByUlU8FsYwckqDg/UjiuGsWSXBjUw7suVZ2TlUXJIBI4DEBQR5MSKuqga7PNHbyPAqvKi7grZw2OSOPMjOPnisNHbTnK4pc9PuRrHTkFzLKIVTZ4FIULvLBXeTj4skhefNG9agd1cTPLE5ZVbvQDg7VGfwWXwAZHB4Y+eQMcXulX6TwxzRnKyqGH7+X1B4/apVSjT1ZRk9yysZ6UVOgI7B55UKSTEDa3VVQbQv0LbmHyeralK0jjOW6ViqyXUmFx3eFCeEbiH5JBOAQu3PTgnJqzquuYITKA0niJDCMvwSOjbevGPLjjPUVGc530IVnrjuEGxFllKgId42go75YMoOMKQMcEjrU0aqO6jcoxaRimxcE7xuyMnAxlTycVxNhAHCmU98du0mT8QBdwXbnqMFvI5yc5rvaxwOqLG6uIGBG192Gww8WD1IJ61MnOO/hs4nX48gBJW3BOgHBfcFU5I5ypHy8+OasLO5EiB1zhvI9R5EH5g8VEGmwoV8iWXGW6su5lH9WNSbJEVSiHIQkEZzgnxEH585/eqrNR3XkkUpSqdBSqK2ga2BJAbkRRgHGIlDsgOehAyDj0FdjrYBUFMFmCnnON2zaeB/nHXHQ9alnNairxYLelQtMvxOhYDbyV655AGTx5Z6HzGD0IrxpllJGSXk35HHx8f+t2qmt11XB3tb+OQkI2SOehGR0yM/EM+Y4rmNVhwx3jC4zwecnaNvHiy3A25yeKi6bbTKS8iJvIVeH8KrnlVXYNoA55yTgZPTEBtBkJBJ4i2hE7wgFQ2SoIUFRgDGdx8ials5uc6wjQ21wsihkOVOefmCQRz0IIII8iK4+84trMJAQjbDjxePAO0Y6nBHAqpj0eXfE7bD3ZyylmYsC7Miknr3QI2k5yc9Otd/dbq7ugUnv8AvlXOAR3KxEHjg/ER9BS2N864Ot5eMWhaJsxvyQOreJAAMqR0LZGVP2OLWommWxjj2tjcWdzjoC7M5Az5AnA+lQNQ0QSTGQrGcmHG4ZO1GYuOnmDj5+dDXiSvuWxmG4Lnkgt+wxk/1FdKzr6I/dFMKcMNoBAGwM7L8SsvG7G0qRhR8sXWnwskSI23cqgHb04Hl8qFjJt5RIpSlU2KUpQClK4Xt2kUbSyuEjjBZmPAAHU0BE7Q61FZ27zyk7V6KOWdj8KKPNieAKoezPZ15XN9qCK1zLgpGfEttGCGSNc/nyAWbrn+vDs/ZyahcLqNypWCP/UoGHQH/eXH/Eb8o/KPvW3ro/CqXPX+gKUpXMClKUBiezWs29kstpcSpC0EsmwOcBonYujL6jnH1FafTNat7jIgnikK9QrAkfMjripUtujcsitj1AP/AFrK6Wq3GpNPCirBaI8O9QB3srEbgMdVQDGfU8VjMaR7X8vW3TaadW3eL/bq/P0NfSoGqazb24zPNHHnpuOCfoOp/apNndJKiyRsHRxlWHQit2eRwko7qx3O1U9zAzXAzEwjDI25dnjYAYLEtkKvoBk4644NxShzlGyknid5RmF1Q92xxsyXHI3NuyAp8lBzjrjg+9Dt5EBUh1RURVDlWO4ZBIKdVxt6/PgU0TUJHmuYZcF4JBtIGAYnGU/ccg/Sriou5iEU/EvMzFpptx3b7yxkURsu48NKh3Eg7m4b4c+Hg9BirvSbcpEA3xsS7+fjYlmGfMAnA+QFTKUSLHTUeBSlKp0PhFeGhU9VU49QP/v/AOV0pQHxVA6DFfaUoBSlUnaPV2j2wQAPdT5CL5KPOVvRV/rUbozOSirZVdoO0Uxu1sbddrOVDzZDbAQWOB5NtBPi9OnnWuRAAAOg49f6nrVfoWkLbR7QSzsd0kh+J3PVj/2HkKpdf1yWO7gjQSBd7rt7tiJm9nmcANtI2hgvQ5zuzgLk2EWzGlGStyfP8eRrKVi7fUZDJDF7UzxzLC7yjaCrOkzbQceEOUXA8sED4hVlDqsxgtdpRnuJDGHccFQkzCXC4zuVA2BgeLyrbgzqaKlZKPtFcOyhFgAPcqS24+OQyqSMEeFSmQOpzjI61oNGuzLAkjABmHOOmQSDjPlkVHFoE2lKVkClKUB8JrBj/wAZnzz7stn/AGu5l/8AdAh/ZiPlx1167fUbh9Ot2K28fF7Mvof91Q/rYfEfyjjzxWys7VIo1jjUIkYCqo4AA6Cun6FfX0B1Ar7SlcwKUpQClKUBxvIN8boGKl1K7h1GRjI+YrJ6VouoxwpbLNawRRDaJI0Z5GH6sNhVY9SeeTWyrM9t9baBIokkSKS6YqJXICxKoBeQ54yAeB6kVmSXLPV8NKbfy4JZ7q6rr9lZRT6agma1sx3t2w/vF5N+I0KnjqekhHRBjH/Tb6ZYx20CRJxHEoUZP9SfUnn96yWi6kqR9xpdu0/JL3Mh2RM5+J2c+KRs/pH0qwXso0/i1Cdrg9e6XMcC/wDKpy/1Y/tWI+X4PT8Rnw6kqS+8n5108k2qX3NFbXkcme7kR8ddrBsfXHSu9YvsnaxPezXFtEkVtGncKUG0TOGyz4HBVcbQfrW0rpF2jxa+mtOe1fleRnL60uort57eOOVZ0RWDvs2shbDdDkEH+lfbHWLkXaW9xHBmRGcGJ2YoFxy25RwScA+oq51O6MUMkgUuY1Zgo6tgZxWJ7O6wMNJEj3l5cYMjKCscf6Yy7cKqjyGSftWXhnz5tQmknzn/AJ1dm/pX53dW91dXAh9qcyoQZTCSkFuvXZxzJKfn6/bfz3CIMu6qPViB/wBaqdnXT1d94pI60r4pzyOQa+1o6ilKUApSs52wvZV7iKJzGZ3YF1xuwqlgiluA7ngE1G6MTnsjbLHXtXW2j3EF3c7Y4x8Ujnoo/wC58qjdnNIaLdNOQ9zPgyN5KPKJfRF/r1qn7PlxeLFNvkxCZl77Y00DbthUugxhhzWzqLOTnpv5j3Pp0FVtxqiLMsbRyfEFEm0bQ7AkLyck46lQQNwyeuK7UtRlTVLSEPmG4huNyYHDIYiHz1zztxnHNSr/AEdpZ0cyJtjdZF8H4iEYyqOCNqPjBBBJDOM4PHRKuTudpZ4BKLUxjMyvIR3fgOCuSTjaWJI461InvYVdYy8fedUTIDHggYB6ZwQPofQ149hYyQyM4LRK4OFwGLBckDJx06c9ag3nZ/fc99vO0mNmXL9YzlcYcL1x1U9OMZ4YB2sNVil7jYh/HjMo8IGxV28N+ltzYx6hvSrVVA4AwKq9J0UQSzSBy3enwgjiNdzOUH1kd2z8wPyirWpKrwBSlKgFZPtdrEzSLp9kcXUwy8nUW0J4Mp/znoq+vNZ7tfJJPqbW8hYxRpC0cIuTah1bf3txuHMjIQqhM/mzV7/ZrdtJFcAyGeOG4eGGduWkhUKVy359rFhu8/vXZQ2rcC/0DRorSBIIh4U6k8s7H4nY+bE8k1Y0pXJu8gUpSoBSlKAUpWbPaGQE5SPDNOieI8GOdYdznHwnduOOgB654jdHSGlKf6TSVxubVJABIiOByAyhsH15rjpt0zhwwXdG5QlfhJAByM/XBHkQR5VMqmWnFnxFAGAAAOgFZTXLuS8laxtmKov+tTD8in/Yqf8AiMOD6A1o9SSRoZBEwWUowQnoHwdpP71j9D0S/EKwAx2UY+N1bvp5XPxPuICruPnyR+1YlfB6vhoxSeo2rXF+tcuuiS5587+91W0sIkjLBAoCxxKNztjgBVHJ+v3Nc+z/AGjNzLLE1vJA8QR9rkElHztJC/A3HwnnkVDuLS10yFpwhknbCqzkvNNKeFTccnk+Q46nFTuyekNBEWmIa5uGMkzD9R6KP8qrhQPkfWiu6LKOktJyy2+G+r647d7vlcF5WW7S60QxtoZEiIXdNMxwIUPTHrI3kP3rU1VT9nLV5jO8CNIcZLZIyOAdpOM488Vp30Pm6sZSVRKHSJ5DGIdOh7uHzuZwRuJ6uqHDSMf1HAqNrejxR7YyDeX9yCqtN4gg/NJt+FEXqBjrWn1/WRbIoVTJNKdsUQ6u3/ZR1J8qorW6js2ZpmNzqFxjckQ3MB5RqPyRj1OM9aw0uDzzjFeFv+l9F37dTT6TYiCCOEEkRIq5Pngdal1iodRv3voo2ZE/PJCgDCOLy3uRzIx6BeOM1ta2mejSmpLCqsClKVTqKpDatdGeO6gQQBgIweXbGcyZB8IPljB65r7OqXoXu52EUMvjCZHeMnIXdwcBsHK9cVdVOTn+v6epX6RosFsG7lNpflmJLM3plmJJqwpSqbjFRVIz/avs9BchJZppoPZg57yKTuiEYDerN+g4BPQ+HrX5/wBm3sba4bU9pt7cqYbZCWe4vCzDM20kuwJACj9ziv0/tFoyXltJbSFgkwwSpww5BBH7jzr8m1U2kMjxwTMCh7q41GVu8mBx/qlqMf4pBwe7ACA/b06TtVkpqOzPbK+vdRMS2scVrCD3pYlpFbnajMp2rITgmMAlecmt2l7EXMYkQyKMlAwLAepXOQK/OILeX2P82k6XCpZuf73MvmzH/ZFv3ck12/s/7PRxSNqLxLaRMmyCNjhxGSCZpnY5aVzjgngYFScY88A/SKV8BzyOhr7XnArheysqN3YVpdrFEZtoZgOATzgZwCcHGa4a3q8VpA9xO22OMZJ8z6KB5sTwB6moVnpMUlyuoHve8aFVjSTgRK3ibCflduA2cnw4rSXVg422ge0WsS6nFb3EwyzfhjahJJ2rnPAGFz54q8tbZI0WONFREGFVQFUD0AHAFdaVG2wKUpUApSlAKUpQCq+5vYF3DwMV4ZRgkb2AOR6EkZqwrPJ2awzHvTgs7rkucF5RKRgvtHTHAGcgnpzHZ10lD/06LWK7gQMqvEoi+IAqAnPmB05/rXMa3b7mXvk8Cq5O4Y2sWC89Dyp4+nrVZF2aKnIlyVOU3b2A/EWTBBcjHhA8IHTNSF0RjL3jOh/wyQEwNyPK/HPQ9558+HOTmpk6uOjl7n7+xYHUofF+LH4MBvEPCScDPpzxX1dRhOzEsf4nweIeLy49eePrVWez5JTMilYmyg28kd8kpDeLk+ADPzJ86+P2fbvA6yhfHvOAQSO9aTacNhhyRhgcZLDBpbJs0f8AL3+xC7R6ddtexTwxQyrFGwTvHKrHKTzIVAy3hwBj59OK9TaJeMjSTalIrAFtsCIiLgf5gWYfU1qqj6jbd7DJHkr3iMuR5ZBGaOKLH4qVRjSxi6v1v+CD2TvnnsoJpcb5EBbAxk+uPn1/erasZpmuy2UEUV3ZyxpCqxmaMiSPCgAOQviVT8xWvgmV1DowZWAKsDkEHoQfMUi8GfidJxm5V4W3VZX8Gf1Xsy810Z1uXiDIIyFUbwoJJCOc7M55wM8UvFh06D8CIGWVgiDq0kh83Y84HJJJ6A1pKhappMNwqrNGsgU7gD5Gjj2PDLSStw5Zl9D1WGAOqCa8uZG3TvCm4b/TecKFXoBmtTpOopcQpNHna4yMjBGCQQfmCK53sJitZFt41DLG/doowN204AA+dUnZDXLRYYLZZdsiqF2upQl/zAbgATuz0qLGDEG9OSjJqq9/XzNXVdd3UvtEcSQ7o2DNJI3CqvQKPViccen9PV/cht9vHMiXDRllyNxUdN+PTNdtNtO6iSMu8hQYLucsx8ySa0dm7dL35HS1tkjQJGqoi8BVGAK60pVN8ClKUB4mj3Ky5I3AjIOCMjGQfI1jtF7F6dpMbXB3HuVJ76dgxReSQoAAXJP5Rk5881tKre0OiQ3kDW84YxuVJ2sVOVIYcj5itRlWLx1B+Y3XaE39yrtBJP3Z32lgnmfy3N0x8MY/SrHjPT156toNzql2LW5uO8aMh7gQ8W9ouOIkz/iXDfqbO0E8Vu9T0RrTT5YtKgRJmAC8gEsSAZCzfE4XJBYnkCslH2TktNPklvp3WKFWla2tnZO8fqWmmGHldjjPQDjHQV6YzXMcdu/v3ZD9RtYFjRUQYVFCqPQAYA+1dazf9nsHdWEELzCSVEy/j3lSxLbM5JwucftXm4WDVEAjnk7m3nxIEyqzFOdm/wDMgbBypx4cV53HLKTdPa5kmuBcRRpbKyrCpwzPjkykgkAE4wuMjbVzSlZbsClKVAKUpQClKUApSlAKUpQClKUArheylEZhjI9a71wvoi0bKOpoCo98yei/Y/zT3zJ6L9j/ADXP3TL6D7090y+g+9Ae21hyMFUIPUYP81X6K3sqNHF/hliyoeQmeSq+i55wc9am+6ZfQfenumX0H3qUaU2k49GdPfMnov2P8098yei/Y/zXP3TL6D7090y+g+9UydPfMnov2P8ANQtWmFxEYpUQq3ng5U+TA54I9ak+6ZfQfenumX0H3oRpNUyNYTd0SyqpkcKryNku+0YBY5xnHoBU33zJ6L9j/Nc/dMvoPvT3TL6D70CSWEdPfMnov2P8098yei/Y/wA1z90y+g+9PdMvoPvQp098yei/Y/zT3zJ6L9j/ADXP3TL6D7090y+g+9AdPfMnov2P8098yei/Y/zXP3TL6D7090y+g+9AdPfMnov2P81yutRMiNHJHG6OCrKy5DA9QQTyK++6ZfQfenumX0H3oDPpoFsk0U0EKW0kJ6wDZvU/FHIOQ6H58+hFX1rqHdoEjjiRF6Kq4AycnAB9a9e6ZfQfenumX0H3quTfILy0lLIrHqRmu1cbOMqiqeoGK7VAKUpQClKUApSlAKUpQClKUApSlAKUpQELXEc204iz3hikCbTg79p24Pkc45qnS2uodoVmcOd2BlwG/DARjK7MqEbmJGMEevxXtzfRRkCSWNCegZgufua9W10kgzG6OB5qwYf0pQM0txfKQoEjARkFmRfjwxD8AfmG3r/y8gnpBPesyhkbaRHnoMESJubIAJyu79PzQVpIZVdQysGU9CDkH9xXugMwtzfSBcK8eNu7KJkn+7hupPHilP1QeWM3Nk0+yLeqk4/FJOGBA4IUAgknryMeXpU6lAZqH2jNyVEyswdYw53Dd49snJ2ovAAVR0KluSQPbG5S3buVk5kGwOS0ixbVyTuDknfnqG4P20VKAz+nQXJmTvdwQKJmIbw96yKhhAzkqG3vg8eJOuOI95NqCg7Bu3N6KNi5mAC4Vs8CLOQfiY5HlpYpVYZVgw5GQcjIOCOPQ8V7oDLR3F+Wbeu1d2CYwGYDx7dgZcEHw5yWxk9PLjp8uoBVWQOFWOMMQFZwcR5YZGC3x58T9OnTOvpQGYHtax25zLu7kiQYViHLw5Yg5G8J3mBkjr14B7X896IoTGg3nO/OAc/kBADAA/mxjH6h1q+klVcbmA3HAycZJ6Aep+Ve6AycV7eszFFBh52keLKZ5cZHLg5wN2CAOOciZE92IZyN7SEoYw4VcJtjDEbQRu+M4558ucVoKUBlDNqAMZC/F8RJ8wfACNvG5cluE5A+HpXRZL0kHMgO1wQUTaHLRdP1Kq79pOM/OtFPcom3e6rvIVdxA3MeijPUn0olyhdkDqXTBZQQWUHoSOozQGdkkvizKu4AF8konGBJsCfqVsJkkZ8XGMkLpYycDPBwM/WvVKAUpSgFKUoBSlKAUpSgFKUoBSlKAUpSgFKUoD857cPajV7U3cPfRezTeHuTP4t8eDsVWPrzjzr5oFvC+qxS6favbwJDILhu4aBJCdvdIFYLuYHJzjpWoutIkbU4bobe6jgliPPi3MyEYGOmAav67b6il5A/KOyWqX1vosVyi23s9sjMY23GSVFdizBgQIzjOFw3QZIzxrrzW7ia6a1su5UwxxySyzBmCmTJjjCqRkkAkknjjrUW07MTroRsCU78wSR9Ts3MWxzjOOfSu0uj3VvdtdWqQy+0RRxzRyOYzviBCSKwVuMEggj0Nak4tt46+/UFB2n125nsnXEcM9reQQzAFmUkyRFHQgg7GDAkHnG4fOtDcaveSXBs7b2cS28Ub3EzqzIHfO1EQMDztY5LcDHWq+57I3LWdwS0RvLm4iuWGSIwY3jKwhsZwETG7HUnipz6beRXRvII4Ha6iiW4haQrtkjDbWSQIdw8RUgqM4B+VS41j3x+QR5O27x28/exJ7Xbzpbd2GxG8km0xuGPKxlTuOeRtaulj2huI7qCC5ktJVutyo9uSDHIql9jBmO5SAcMMc+VQ7rsRLNbzvK0Ptk88dzjBaFWjAWOE5wWTYCpOB8R4qbpOi3BuYpHtLG1jiBLCILI8jkEABjGvdqOvHJ4HSj2VgFRomvNbWEKRCMzXV3dxx9421FxPOzSOeu1VHQckkCrWy7VSQzPDePbyAQSXCzQZClY8d4jIzNhgCCDnBGelQpOxc3ssHhgee1uZ5lSTJikSWSQmMnHBKMDnBwyjrUyy7NSStN39vaW0MkLwiOAKzsXGGkaTYuABwFA88mj2MHrTtX1JlguWggMFwUzAgYzRRv8MhcnDFQQWXaOM4PFVWm6ndW6azOzQv7PJIwXD/GsMTADLcJjy65yc1baXZaoEt7ZzAkcBQPOjlnljTGFEbJhC4GGO445xXC87OXTJqsIWLZfh3ifech2iSPYy7eB4c7gT9KYt8e2D1dajcFLWS6gtiJ7qARJ4maJWVjuLHAMo+QwMkc9a9Lrl/cm4ks0txDbSPGqyhi9w0fD4KkCNd3hUndnqcVZ61o8ksdmq7c288Mj5P5UUhsccnmqqDSdQtRcQ2gt3jnkklikd2VoTKSWBQKQ4ViSORnoaicWugNbp9wZIkdkaNnVWKN8SEjlT8weKw/+l91LFJd25shAhcpDIx72aNCQW3A4jLYJUbW8s9a3NhCyRIjuZHVQGcgAuwHLEDgZPPFfn9n2QubaJraG00+VQzCG4l+NEYkjendneyZ/UAcDpUhtzYPV1K93qmnTJ3DRPbPPEJELFQTAWbrgScjBHTB61G0DUpLO3v7qRIJJXu3iXaCjPMZAihnYnEYJGM/CAa1cOgyJeWsoKGO3tpIWOApLsYiCFUYAO0nAxjNVlz2Pkks7iFjGJHu3uYifEn+IHQOMdDjBA9a3ujVdPyDrZ9obmK5giuZLOVLpiitbkgxSBS4VgzHepAI3cc445rjFr+o3EL3lrFbtArOI4W3d7OiMVLBwcIzEHaNreXPNddM0S4a4id7SwtY4ss/dASPI2CFUExr3ag8k8k8Dio9no+pW1u1lbeziPc4iuWc7443Zm5i2kM6ZwPEAcCp4fKwdNKkuG1ufLIIvZoWKFW3BCZto+LAfd8R6EDFbas3FpU8epm4UI8EsEcTszkSK0ZkYMFC4fcWA6jHP76Suc3bX0ApSlY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http://upload.wikimedia.org/wikipedia/commons/5/55/Bohr-atom-P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AutoShape 10" descr="http://upload.wikimedia.org/wikipedia/commons/5/55/Bohr-atom-P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AutoShape 12" descr="http://upload.wikimedia.org/wikipedia/commons/5/55/Bohr-atom-P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AutoShape 14" descr="http://upload.wikimedia.org/wikipedia/commons/5/55/Bohr-atom-P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AutoShape 16" descr="http://upload.wikimedia.org/wikipedia/commons/5/55/Bohr-atom-P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6" name="Picture 18" descr="File:Bohr-atom-PA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1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Infrared Rays emit a wavelength of approximately 830 nm.  Calculate the energy, in joules, released from this type of light.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 light has a wavelength of approximately 650 nm.  What is the frequency of this type of light?</a:t>
            </a:r>
          </a:p>
          <a:p>
            <a:endParaRPr lang="en-US" dirty="0"/>
          </a:p>
          <a:p>
            <a:r>
              <a:rPr lang="en-US" dirty="0" smtClean="0"/>
              <a:t>A certain type of light gives off an energy of approximately 8.17x10</a:t>
            </a:r>
            <a:r>
              <a:rPr lang="en-US" baseline="30000" dirty="0" smtClean="0"/>
              <a:t>-19</a:t>
            </a:r>
            <a:r>
              <a:rPr lang="en-US" dirty="0" smtClean="0"/>
              <a:t> J.  Find the wavelength of this type of light.  Does it fall in the visible light spectrum range? (400-700nm)?</a:t>
            </a:r>
          </a:p>
          <a:p>
            <a:endParaRPr lang="en-US" dirty="0"/>
          </a:p>
          <a:p>
            <a:r>
              <a:rPr lang="en-US" dirty="0" smtClean="0"/>
              <a:t>Blue light has a wavelength of 460nm.  What is the speed of this light?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Yellow light has a wavelength of approximately 550 nm.  What is the frequency of this type of light?</a:t>
            </a:r>
          </a:p>
          <a:p>
            <a:endParaRPr lang="en-US" dirty="0" smtClean="0"/>
          </a:p>
          <a:p>
            <a:r>
              <a:rPr lang="en-US" dirty="0" smtClean="0"/>
              <a:t>A certain type of light gives off an energy of approximately 9.1x10</a:t>
            </a:r>
            <a:r>
              <a:rPr lang="en-US" baseline="30000" dirty="0" smtClean="0"/>
              <a:t>-16</a:t>
            </a:r>
            <a:r>
              <a:rPr lang="en-US" dirty="0" smtClean="0"/>
              <a:t> KJ (1 kJ = 1000 J).  Find the wavelength of this type of light.  Does it fall in the visible light spectrum range? (400-700nm)?</a:t>
            </a:r>
          </a:p>
          <a:p>
            <a:endParaRPr lang="en-US" dirty="0" smtClean="0"/>
          </a:p>
          <a:p>
            <a:r>
              <a:rPr lang="en-US" dirty="0" smtClean="0"/>
              <a:t>Infrared light has a wavelength of 790nm.  What is the speed of this light?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5" name="Content Placeholder 4" descr="Light Dispersion Prism (Chemistry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5531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Light = ENERGY</a:t>
            </a:r>
          </a:p>
          <a:p>
            <a:endParaRPr lang="en-US" dirty="0"/>
          </a:p>
          <a:p>
            <a:r>
              <a:rPr lang="en-US" b="1" u="sng" dirty="0" smtClean="0"/>
              <a:t>Electromagnetic Radiation </a:t>
            </a:r>
            <a:r>
              <a:rPr lang="en-US" dirty="0" smtClean="0"/>
              <a:t>– released from nuclear reactions</a:t>
            </a:r>
          </a:p>
          <a:p>
            <a:endParaRPr lang="en-US" dirty="0"/>
          </a:p>
          <a:p>
            <a:r>
              <a:rPr lang="en-US" dirty="0" smtClean="0"/>
              <a:t>Big Bang Theory </a:t>
            </a:r>
            <a:r>
              <a:rPr lang="en-US" dirty="0" smtClean="0">
                <a:sym typeface="Wingdings" pitchFamily="2" charset="2"/>
              </a:rPr>
              <a:t> Light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u="sng" dirty="0" smtClean="0">
                <a:sym typeface="Wingdings" pitchFamily="2" charset="2"/>
              </a:rPr>
              <a:t>Speed of light</a:t>
            </a:r>
            <a:r>
              <a:rPr lang="en-US" dirty="0" smtClean="0">
                <a:sym typeface="Wingdings" pitchFamily="2" charset="2"/>
              </a:rPr>
              <a:t> (c ) = 3.0 x10</a:t>
            </a:r>
            <a:r>
              <a:rPr lang="en-US" baseline="30000" dirty="0" smtClean="0">
                <a:sym typeface="Wingdings" pitchFamily="2" charset="2"/>
              </a:rPr>
              <a:t>8</a:t>
            </a:r>
            <a:r>
              <a:rPr lang="en-US" dirty="0" smtClean="0">
                <a:sym typeface="Wingdings" pitchFamily="2" charset="2"/>
              </a:rPr>
              <a:t> m/sec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2290" name="Picture 2" descr="http://katesclub.org/kids/wp-content/uploads/2013/04/LIGHT-OF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in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105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Wave Model </a:t>
            </a:r>
            <a:r>
              <a:rPr lang="en-US" dirty="0" smtClean="0"/>
              <a:t>– shows how light moves from place to place</a:t>
            </a:r>
          </a:p>
          <a:p>
            <a:endParaRPr lang="en-US" dirty="0"/>
          </a:p>
          <a:p>
            <a:r>
              <a:rPr lang="en-US" b="1" u="sng" dirty="0" smtClean="0"/>
              <a:t>Amplitude</a:t>
            </a:r>
            <a:r>
              <a:rPr lang="en-US" dirty="0" smtClean="0"/>
              <a:t> = how high to wave is</a:t>
            </a:r>
          </a:p>
          <a:p>
            <a:pPr lvl="1"/>
            <a:r>
              <a:rPr lang="en-US" dirty="0" smtClean="0"/>
              <a:t>Crest = peak of wave</a:t>
            </a:r>
          </a:p>
          <a:p>
            <a:endParaRPr lang="en-US" dirty="0"/>
          </a:p>
          <a:p>
            <a:r>
              <a:rPr lang="en-US" b="1" u="sng" dirty="0" smtClean="0"/>
              <a:t>Wavelength</a:t>
            </a:r>
            <a:r>
              <a:rPr lang="en-US" dirty="0" smtClean="0"/>
              <a:t> (</a:t>
            </a:r>
            <a:r>
              <a:rPr lang="el-GR" dirty="0" smtClean="0"/>
              <a:t>λ</a:t>
            </a:r>
            <a:r>
              <a:rPr lang="en-US" dirty="0" smtClean="0"/>
              <a:t>) = distance between two crests</a:t>
            </a:r>
          </a:p>
          <a:p>
            <a:pPr lvl="1"/>
            <a:r>
              <a:rPr lang="en-US" dirty="0" smtClean="0"/>
              <a:t>Nanometers (1x10</a:t>
            </a:r>
            <a:r>
              <a:rPr lang="en-US" baseline="30000" dirty="0" smtClean="0"/>
              <a:t>9</a:t>
            </a:r>
            <a:r>
              <a:rPr lang="en-US" dirty="0" smtClean="0"/>
              <a:t> nm = 1m)</a:t>
            </a:r>
          </a:p>
          <a:p>
            <a:endParaRPr lang="en-US" dirty="0"/>
          </a:p>
          <a:p>
            <a:r>
              <a:rPr lang="en-US" b="1" u="sng" dirty="0" smtClean="0"/>
              <a:t>Frequency</a:t>
            </a:r>
            <a:r>
              <a:rPr lang="en-US" dirty="0" smtClean="0"/>
              <a:t> (v) = how quickly waves move</a:t>
            </a:r>
          </a:p>
          <a:p>
            <a:pPr lvl="1"/>
            <a:r>
              <a:rPr lang="en-US" dirty="0" smtClean="0"/>
              <a:t>Sec</a:t>
            </a:r>
            <a:r>
              <a:rPr lang="en-US" baseline="30000" dirty="0" smtClean="0"/>
              <a:t>-1	 </a:t>
            </a:r>
            <a:r>
              <a:rPr lang="en-US" dirty="0" smtClean="0"/>
              <a:t>(1/sec)		Hertz (</a:t>
            </a:r>
            <a:r>
              <a:rPr lang="en-US" b="1" dirty="0" smtClean="0"/>
              <a:t>Hz</a:t>
            </a:r>
            <a:r>
              <a:rPr lang="en-US" dirty="0" smtClean="0"/>
              <a:t>)</a:t>
            </a:r>
            <a:endParaRPr lang="en-US" baseline="30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encrypted-tbn2.gstatic.com/images?q=tbn:ANd9GcRjGIJa5qS9d5-ghTl_CCw74x0ElcwUxitS9LeZEx2g-G1B5W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267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Frequency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Frequent – how often something occurs in given time.</a:t>
            </a:r>
          </a:p>
          <a:p>
            <a:endParaRPr lang="en-US" dirty="0"/>
          </a:p>
          <a:p>
            <a:r>
              <a:rPr lang="en-US" dirty="0" smtClean="0"/>
              <a:t>Light = SAME speed, but wave sizes different</a:t>
            </a:r>
          </a:p>
          <a:p>
            <a:endParaRPr lang="en-US" dirty="0"/>
          </a:p>
          <a:p>
            <a:r>
              <a:rPr lang="en-US" dirty="0" smtClean="0"/>
              <a:t>Frequency = how often does a new wave occur?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3554" name="Picture 2" descr="http://hosting.soonet.ca/eliris/remotesensing/LectureImages/wavefr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648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and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Inverse relationship </a:t>
            </a:r>
            <a:r>
              <a:rPr lang="en-US" dirty="0" smtClean="0"/>
              <a:t>– as one goes up, the other goes down.</a:t>
            </a:r>
          </a:p>
          <a:p>
            <a:endParaRPr lang="en-US" dirty="0"/>
          </a:p>
          <a:p>
            <a:r>
              <a:rPr lang="en-US" dirty="0" smtClean="0"/>
              <a:t>Long wavelength, low frequency</a:t>
            </a:r>
          </a:p>
          <a:p>
            <a:r>
              <a:rPr lang="en-US" dirty="0" smtClean="0"/>
              <a:t>Short wavelength, high frequency</a:t>
            </a:r>
          </a:p>
          <a:p>
            <a:endParaRPr lang="en-US" dirty="0"/>
          </a:p>
          <a:p>
            <a:r>
              <a:rPr lang="en-US" b="1" dirty="0" smtClean="0"/>
              <a:t>v = c</a:t>
            </a:r>
            <a:r>
              <a:rPr lang="en-US" b="1" dirty="0" smtClean="0"/>
              <a:t> / </a:t>
            </a:r>
            <a:r>
              <a:rPr lang="el-GR" b="1" dirty="0" smtClean="0"/>
              <a:t>λ</a:t>
            </a:r>
            <a:endParaRPr lang="en-US" b="1" dirty="0" smtClean="0"/>
          </a:p>
          <a:p>
            <a:pPr lvl="1"/>
            <a:r>
              <a:rPr lang="en-US" dirty="0" smtClean="0"/>
              <a:t>C = speed of light</a:t>
            </a:r>
            <a:endParaRPr lang="en-US" dirty="0"/>
          </a:p>
        </p:txBody>
      </p:sp>
      <p:pic>
        <p:nvPicPr>
          <p:cNvPr id="5" name="Picture 2" descr="http://hosting.soonet.ca/eliris/remotesensing/LectureImages/wavefr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648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very bright yellow line has a frequency of 5.10x10</a:t>
            </a:r>
            <a:r>
              <a:rPr lang="en-US" sz="4800" baseline="30000" dirty="0" smtClean="0"/>
              <a:t>14</a:t>
            </a:r>
            <a:r>
              <a:rPr lang="en-US" sz="4800" dirty="0" smtClean="0"/>
              <a:t> sec</a:t>
            </a:r>
            <a:r>
              <a:rPr lang="en-US" sz="4800" baseline="30000" dirty="0" smtClean="0"/>
              <a:t>-1</a:t>
            </a:r>
            <a:r>
              <a:rPr lang="en-US" sz="4800" dirty="0" smtClean="0"/>
              <a:t>.  Calculate the wavelength of this yellow light?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frequency and wavelength related?  What type of relationship is this called?</a:t>
            </a:r>
          </a:p>
          <a:p>
            <a:endParaRPr lang="en-US" dirty="0"/>
          </a:p>
          <a:p>
            <a:r>
              <a:rPr lang="en-US" dirty="0" smtClean="0"/>
              <a:t>Why can’t we actually say that certain types of light waves move FASTER than others?</a:t>
            </a:r>
          </a:p>
          <a:p>
            <a:endParaRPr lang="en-US" dirty="0"/>
          </a:p>
          <a:p>
            <a:r>
              <a:rPr lang="en-US" dirty="0" smtClean="0"/>
              <a:t>Red light has an emission of approximately 630 nm.  What is the frequency of this?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Color?  Why Can We See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800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Visible Light </a:t>
            </a:r>
            <a:r>
              <a:rPr lang="en-US" dirty="0" smtClean="0"/>
              <a:t>= ROY G. BIV</a:t>
            </a:r>
          </a:p>
          <a:p>
            <a:pPr lvl="1"/>
            <a:r>
              <a:rPr lang="en-US" dirty="0" smtClean="0"/>
              <a:t>red, orange, yellow, green, blue, indigo, violet</a:t>
            </a:r>
          </a:p>
          <a:p>
            <a:pPr lvl="1"/>
            <a:endParaRPr lang="en-US" dirty="0"/>
          </a:p>
          <a:p>
            <a:r>
              <a:rPr lang="en-US" dirty="0" smtClean="0"/>
              <a:t>Human eyes = rods and cones for color</a:t>
            </a:r>
          </a:p>
          <a:p>
            <a:pPr lvl="1"/>
            <a:r>
              <a:rPr lang="en-US" dirty="0" smtClean="0"/>
              <a:t>Cones – blue, green and red light cells</a:t>
            </a:r>
          </a:p>
          <a:p>
            <a:pPr lvl="1"/>
            <a:endParaRPr lang="en-US" dirty="0"/>
          </a:p>
          <a:p>
            <a:r>
              <a:rPr lang="en-US" dirty="0" smtClean="0"/>
              <a:t>Colorblindness = no red/green cones</a:t>
            </a:r>
          </a:p>
          <a:p>
            <a:endParaRPr lang="en-US" dirty="0"/>
          </a:p>
          <a:p>
            <a:r>
              <a:rPr lang="en-US" dirty="0" smtClean="0"/>
              <a:t>Other animals = infrared (heat sensory) vision</a:t>
            </a:r>
            <a:endParaRPr lang="en-US" dirty="0"/>
          </a:p>
        </p:txBody>
      </p:sp>
      <p:pic>
        <p:nvPicPr>
          <p:cNvPr id="17410" name="Picture 2" descr="http://www.askamathematician.com/wp-content/uploads/2012/06/conese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1"/>
            <a:ext cx="4267200" cy="4572000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QQDxAPDg8SEA0PDw0QDxAPDRAPEA0PFhAVFBQQFRIXGyYfFyUlHhISIC8gIycpLCwtFSA2NTErNygrLCkBCQoKDQwOFw8PGi0cHBwpKSkpKS0pKi8wLCkpKS0pKikpLik1LDAsLC41KSw1KSopKSkpNSwpLDUuKSwpKSwpLP/AABEIAHUBrgMBIgACEQEDEQH/xAAcAAEAAQUBAQAAAAAAAAAAAAAABgEDBAUHAgj/xAA8EAACAgIBAQUCCwcEAwEAAAABAgADBBESIQUGEzGTItEHFBcjMkFRUlNUkhUWM0JhcZQkc4GyY4ORNP/EABoBAQADAQEBAAAAAAAAAAAAAAACAwQBBQb/xAAxEQEAAQICCAUDAwUAAAAAAAAAAQIDBJEREhMUQlFSoQUVMUFTFiEyBjOxIjRDcYH/2gAMAwEAAhEDEQA/AO4xEQEREBERAREQEREBERAREQEREBERAREQEREBERAREQEREBERAREQEREBERAREQEREBERAREQEREBERAREQEREBERA8s4AJJ0ACSSdAD7SZiDtqguavjFXiqSCnipyBHDY1v/AMtf6x9sp20KjjZAyd/FjRcL9cifBNZD/R6/R35dZBKz2XS1li2XWWU25GSdcm8axfDynKniFIY4qkdQDxOjowOi1XBhtWDL16qQR9h6ie5F+5mbiDxMXAeywJq93dXIJs9ke2QORPDf9fMknclEC1blohId1UhHsIZ1XVa65P1+obGz5DYlBmoUNosQ1KHLWB14KF2GJbehrR39mjNR3n7u/G/B+d8Lg5S3z+fxLNC/GPXyfin/AComi7Q7ivcd/Hl4uufWNrYdG6zLfimrAuiMlVcEHYx11rpxCbtaBx2R7R0vUe0dE6H29AT/AMT3IW3ccjLOVZlK6jMxspK7lcrWtdboVHtgAqLDxbXTQB3JguQpIAdSWHJQGBLL94D6x/WBciU3K7gJZzM1KUa26xKql1yssda0XZAG2YgDqQP+Zemr7zdktlYzU1uK3NmNYrnmNGrIrt1tGVhvw9bUgjex5QMvE7TqtCmm6uwOrOhrtRw6BuLMvE9QCQNj65kyD0903r8F0zaRdjm608xY6fO5AuPIm3mw6sdsxJLeeukze7ndR8a9MizNa5FwcXGCksEJSqtC425Giay43sg2t169QlcTx46/eX6XH6Q+lvXH+/8ASe9wERuIFjN7QroQ2X2pTWCAXtsWtAT5AsxAlym9XVXRg6OAyspDK6kbDAjoR/WarvD2S9/gPTatV2Pa9lZsQshL0WUkdCCDq0kEfWPI7kat+D5noZDnD4zY2OouRDWpSpFFlIrRwF2yc/Z0dou96gT2JCz3M+dyDfm+LXbk4+Q9druD4NfLdbe35e2q719FQDvyki7CQVY+Pjm9braqKa2cOC1pSsKbNEk9eJPmfOBsojcbgIiICW78ha15WMqLtRydgoBJCgbP2kgf3MuSxnUI9TpeFNLoyWB9cWRhog7+0GAOdXxsc2JwqLC1vEXjUVG2Dnel0CCdy5VerjaMGAZ1JUhgGVirL0+sFSCPqIMgeX3H5oi/tEDj2bdjXDkeFt9yWCzLYc+viPeHbe9lE670RkZXcrm6O2YooazMYgF1IF+XkXslLCziC65ArcsrbFQ1qBN4kV7s9gHDsstyM4Xl1C+23EJkMeeSRtunJghC+YC+Zkq3ARG4gYub2pVRw8e6unxG4p4tqV82+6vIjZ/oJlbke7ydiNdZyrvqra7GyMN1vrNgaqwqWasB19oa8jsHp5a66bJ7kdaDXmIliZt2Q7OXL36yRZXUDz6FV3WdD+c+WyGCdRObds9x76sQY+JaLrCuP4iNc9XJ0xLqXyjuwE7d6nHXoa189CSfux2C2Nbk2WZRvOUUsRCxIrQcta2dEDmqAgD2UX+gASKI3AMBERAREQMPtDtmjHKDIyKaTYSKxddXV4hGtheRG/pL5faJmbkb7291xmlCchqNY2ZjrxZlFll7UEBwGHiLqhg1Z+kG8wRuaz9y31lbzlJyMrHcVt4ppXw2LfFmVbFJADBQAQdVJvYGoE0puV1V0YMjqrKysGV1I2GBHQggjrPc1vYWKMbGxsNrVeyjGx6d7Cmzw6gnMISSN8SfrmetynWmB5AldEHkPtH2+Y/+wPcRuNwExcjtWqsObLq0FfI2F7FUIAgck7+xWB/5mVIJ3mw+zGuvOZY6Ws7LaR4gCsacMtpghHRKsUkjy59fM6Ca0ZyPrhYrbGwAwJ1vROvPz6S/Ix3d7HxrGrzccXA1HNpQWnjo/GrltPAjY23P7OgXY2OkngeWUEEEbBBBB6gj7Jgfu7jdP9JRoJwH+nq6J4Yq4eXlwAXX2DXlNhEDGxuzKqiWqprrYgglK1Ukb3rYH9BMmJq+2O8dOIUW9mBcMV41s3QEA+Xl5idiJn0SppmqdERpa7vh3ZuzTj+FkJWlNtdjI9TtthYh8VWVxoqosABBG3+o6Ij+N8HFy+CSMROFqEpWLOGMF+I/PU+wPbb4i5I0ujefaOjykPyg4n339B/dKH4Q8T77+g/uktnXyWbC70zk1fb3cfKyrvEtyqb0FNlQram7G9g2VWGsMljABzUAzcd6A6NrUvdidz76MujIe2puGOlVzDZYoqWKuOiFAoALo3iKVJ4sCvtnWYfhHw/v2eg/ung/CZhfiWf49nundlc5SrmmqPWGHl9z8xy/HNsUWNluQM7MXRZsw44XR9gL42KCq6B8I+ehuR9gdnWUVNXda1p8W1q2e2y1hWTtVLv1P1/2306TTn4TsH8Sz/Hs908/Kjg/iWf49nundhd6ZyQmqIS2a7vB2c+RjWUVWiprOKszVs4NexzTSupHJdrsMCOXSaP5UsH8Sz/Hs90fKlg/iWf49nundhd6ZyR16ebSYvwbXrVZW7Y7B6MJbAr2oMmyj4rpS3AtSoGNYoKlgRYu0HHR2naPdDMuxceg5tGqRiFq2w2CPZUUIPNHXoCvIDhrYXoNS/8AKjg/iWf49nulR8J+D+JZ/j2e6Nhd6ZyNenm0nyeXiqyvjjWCy6s8bLiDTStbIz12jG6WuG4GxlZwq75s2iN/3j7u5N9tlmNlNTuiqupRk5FaI/HKFjmtPZJPi4+iQSPD+rQ35Hwl4X4lnoWe6XF+EXDPk9noP7o2F3pnJza0R7wu93+wLse6xrMh7aWFoVLMrIvK/PFq/wCITrSHRI8z9uhqQzQ199cZvJ39J5fXvVQfJm9NpzYXemclc4qxE6NeM2J3l7u3ZV+HZXdWtWLfXa1Nlbnkwb2nV1caPHko2p+mZG+yfg8vpOPyXGZa8qu5z4xFtVaLjqqVWDGAOzQHY8VZuKqWO2YzE95qPvN6bS23e3HHmzek0qr/AKPvV9kov2p9KozaQ9zsn43lZBtx7fjFNq/O1Eq7eEiU0tSQwVVasOWVva5EcPrmw7G7nV419Ni10hMbCrx6StKrabSx8a1mA+sJVrqT7T/b1yP3yxvvP6TT2ve7HPkzem0o3izHFGaW0on3aU90cshwc2zVjh21nZgIIsy24oQdoONuKNLofNH+hO87t9mW49TJfcbmLhlZrbLWANVYYFn6/TFra8gGGteQqO89H3m9Np6HeWn7zem0jvdjrjOE9aG0iawd4qfvN+hp6/b9X3m/Q05vuG64zh1sZqe9PY5y8V6F4kl6H4u71q4ruSzgXUErvhrejrfkfKXh25V9p/QZ6/bVf2n9JkZx+Fj/ACU5w7qyjdPcmwVXmz4q+W/Z1GJVYcZOIuVWLWuOGiC/gfV5UL0HlHbvcm2xMavFsproxOIxqmrKrjMKygyP5haV8+DKAQzDkN7kmHa9f2n9JlR2on2n9JkfMcH8tOcJalXJDsL4PH42pf4D1W5WIxrYC4DHqsd3PI1IS9gcVktybivV26a2/eDu9kXWvZj5LVfM46UqMnIrRXDZHjM1aeyeS2UgEgkcPq0DN3+0k+0/pM8ntasfWf0mc8ywfy05wbOvk1Hd7u9fjXM9mS9tLJavCzKyLyDzrNZAs2BoC7ZH3x5gDUjmAe3Kh9Z/QZbPeGkfzN+gyUeIYSfS5TnCewuzwzk13eHu3ZfmYeTUyD4udMbCxKKbqnfgnEqxZaynXiV2rA+zqabu98Hj0mn4wKGSvLW8poWlVTFFdYV/CTrzWtySNnwk2zHZknPeigfzN6bTw3e7HH8zem0nGNw08cZwlGFvTwTk0Gb3JvfKvyWbGyfFqsAXJQqhBpNS4zIEYqo6MXV9nk68dOTKd3u41tGTRdYMceGzWu6Mz28jTdU2OnzaAVs13jaHEKw4hT0ebxu+mMP539J5bPfrFH87+i/ukoxVieOM0oweIngnKWvbunlEvvMs4W283AzstSFGXfYEQg/NjwnpTSa+h/Yzc92OyrsepkyLjexatlZrbLWH+npWz2n69bVuYDyAca15DDPwg4g/nf0X908/KJh/fs9B/dJbxa6ozS3HFfHVlKTRIz8ouH9+z0LPdKfKLh/fs9Cz3Rt7XVGZuGK+OrKUniRj5RsP79noWe6U+UfD+/Z6Fnundvb6ozd3DFfHVlL13t7rvmW4llboBQz7FgDKOT0t4oQowcgUsvE8diw+0NddBd8H19jWMa8Kvm1qIqNYy46OyFclB4K7tTg55E8nNze2gVVm9+UjD+/Z6FnulPlJwvxLPQs90ba31RmeX4v46speO2e5z5Vt9lllBLYmfRj2DG420PeoRSzA7bgnMAggnxX6Ca7sfuDbVl15LDFRRcb+FPPeKB8Z/wBNSSgBVvjKlj7HVT7J302nylYX37PQs90fKXhfiWehZ7o21vqg8vxfx1ZStXd1clnZhl2BbbrGtAzcpfmf2lTciVgH5vVCXV+xx62a2R1Gy7p9j341TJlXte7fFzya+24hxjVJb7VnUA2LYwA6abyHlMH5S8L8Sz/Hs90fKZhfiWf49nujbW+qDy/F/HVlKVTEu7JpclnoqZi3MlqkYluKpyJI6nSIP7KPsEwexO9mPmM6Y7MzIoZuVbJoE6HnNzLIqiqNMM1y1Xaq1a4mJ5StYmIlSCumta6wWIStAiglizEKOnUkn+5MvSkrOqyIiAnPvhP/AImN/t3f9knQZz74T/4mN/t3f9kltn84a8H+9H/f4QqWrJdlqyb4e3V6Md5jvMh5jvNNDxsQstLbS40tmaIeTceSIEGBJs70JcSWxLizjkr9cy8fzEw65m4/mIZ627w/qm1x5qsP6ptceRr/ABeJc/dhkN5TBvmc3lMG+fMeKfhL0bLHmRRMeZGPPlbno2W/yZay6stLLqzBU30rqy6sspLyzLW00rqy8ssrLyzHcaaVwS6ktLLyzDPq00rh8pjWzJPlMayVXPyhfbY1kxLJl2TEsmqy3UMS2Ylky7Zh2T1bbbQxLZh3TMtmHdN9ttoYlssy9ZLM20tlPopPM9TzJLIeTKSplDJpKTyZ6M8GShJSUMrKGdSeZSVlJKHU7+CT/wDRk/7Nf/czqM5d8En/AOjJ/wBmv/uZ1Gethf24fA+Of3lX+o/iCIiaXikREBIP8IfZlt1mOaaXsCpcG4IW4ksmt6/sZN4kqatWdK21cm3VFUONN3fyQNnFuAH1mp/dPD928r8rf6L+6dnZdjRGx/USupdGInk1zj6p9ocQfuzlflL/AEX90sP3Wy/yd/oP7p3aNSyMXVHsy13ZrcEburl/k8j0H908Hunmfksj0H9079qNSyMdVHtDLVREvn4908z8lkeg/ulR3TzPyWR6D+6fQGo1O+YV8oQ2Ec3AB3UzPyWR6D+6e17qZf5LI9B/dO+ajUb/AF8oc2Ec3CU7rZf5O/0H90y6O7WUD1xL/Rf3Tteo1G/1coQnC0z7uV4vYWQPPGtH/qb3TZUdkXfXRYP/AFtOhROTjqpjRohjq8KomrW1pQRuy7dfwbP0NMLI7Iu/As8wP4beZOhOkShXfmPsP/IOxPOxMbeNE/ZfRgaafeXMv2Jf+Xt9Npfo7Gv/AALPTadH1E82fDqJjRrSupw1MTp0oCOyrvwbPTaXB2Xb+DZ+gydRKZ8ItzxSuiiIQpOzLfwn/QZcXs638J/0GTGJXPglqeKeyyPsia4Fn4T/AKDLi4Nn4bfpMlESmr9P2p457LIuTCNrhv8Aht+ky6uI/wBxv0mb+JTP6as9c9lkX55NGcZvuN+kyxZhv9xv0mSOJGr9MWJnTrz2TpxVUeyKPgWfhv8ApMxrOzbfwn/QZNIltH6cs08c9l1OPrj2hAH7MtPQU2bHn7B6THfse/8AAt9Np0YL5nXU+f8AWVmmnwS1HFPZbHilccMOXWdh3/l7fSaYtvYGR+Wu9JvdOtxqXU+FW44pXR4zcjhju41Z3cyfyt3ov7pa/dvK/KX+i/unaolseH0R7ytjx67HBHdxT92sr8pf6L+6eT3ayvyl/ov7p23USW4Uc5S8/u9Ed3ED3Zyvyl/ov7pT92cr8pf6L+6dwiNxp5y79QXeiO7h37s5X5O/0X908nuxlfk7/Rf3TucTu5U8z6hu9Ed3C/3Xy/yd/ov7pT918v8AJ3+g/unddRqd3Knm79RXuiO7hDd2coeeJeNnQ+Zfqfs8o/dbL/J3+g/undmQHzHkdjp5H7ZXU7udPOXfqK90R3c7+DHsi6i/IN9FlStUgU2VsgY8ydDc6LKRNNuiKKdWHiYzFVYq7N2qNEzo7KxKRLGRWaHvF25dj2VLRQtqNXdbaWNmwqXY6cF4qRsi9iN/cPn1m+iBEuwu9OVdfWl+KldVg3yRriyE44uXkGQDp1U9fM6+r2pbE0Pert+3FUfF8V8h3qyipUWMqWJXyRWVFJPI9PMeX/wIr2x3uzhdkhKraK6yPiyns97Ta615Hh1FtEHxXqTqPIMoBDHckHdftbIuysuu/l4dZfQbGNQoYZN6JWrkfOA1JS++v097AYAWV74ZDFlXsy0OGdF5taEYqhbly8L6JIIU/Xrrx6b9397762rQ9nXOHx6rmsr8QohaprGTXhkgjw7RxPXYQa26ghK4kHv7+5Ipd07IyPEXoFPMgsa7XTjpNuPm1B8utij69y7kd+b6+e+y72WsWFmUsOfG1K9qCh1vmH6kezs76GBM4kLwe+2RdbXxwScZ34GxDc5A+NjG8QN4YGh1fR0eIJ6ak0gIiICIiAiIgIiICcyxe9meeIfxA/iuSRhvZXbfzpCdnjdFbV6VsjkSCfYUiz6QnTZTUCM9zu1r72yBkFmCio+1jNR4F7PcLcVSQOYQJSd9T855nY1J4iAiIgIiICIiAiIgIiICajvXmW04dtmMPnQahvRPho1yLZbri30UZ2+i30fI+R28QOYJ3sz9qHa2tT4K3E9n8jj4xGLvNDBOLEmzJHlrSA8F4sJP+72VZbiY9mQvG96amtUoa9OVBPsHqv8AY+U2EQEREBERAREQEREBESK9q97L6Lbq1wLb1Wx1qasWAOoxsezewjA+3bYNjXSs+ZBECVTzYNggHRIIBGiQft69JFcfvs72XVfErBbTiX5IQu3Oxq1pPhgcP5jcQD5/Nn2fKYp7/XgnfZGXoctji/PQAAIU1je3JHn0A5eREDCo7czlajdltgus5UpZgpvIqOZ4LJY1aKK+NC+N/Kdud7C6m/7i9qX5FFjZRZmV6grPjHHJJx6ntTgQPoWNam9fyaJJBJwH765IuCfsu4oHyK2ILHbo6hWD8AAG9rWx15J185ZyfhBuUUqOzrFvuICpY9g0DQlxIAq5NxDMCNDRQjr10E5iajuz2vbk0lsjHai1WRSpDgPuiuzkoYAj+IVI66KMNnU28BERAREQE0PeOvML1nBZeApyVsVyoDWM1XhN16ggC073/eb6IEL7Nt7Ve5WtWtaq7nSxSqhbazZi+2vXkdL8aIb7QPOVSrtZUQK1DvwHM3cDu0gMd8daXZcdPLSaB67mcQISb+12X2K6Qd2g8xWHAXKsVSF5aJNYrbz0d/VvpfaztQI5YU7AyGU11qx5ez4SlC2yuhZvXtbK/wBZL4gYXY5tNFZygFyGXlYi6K1FiSKtgkHiCF39fHf1zNiICIiAiIgIiICIiAiIgIiICIiAiIgIiICIiAiIgIiICIiAiIgIiICIiAiIgIiIELx07XVCP9O1gaoKbdEMhDBiSpB2Cwby/lAHmSL1lPafIOrV7OFVus8PDGYK7Oehrei5r6kny+obkuiBC8S/tfnxsrpIDY5LBUVTW1l4fR5HqEWgkfeY62Na9Yp7X2xtGPrVYAQJyX2q/FKEto9PG48tD6HL6zJlEDS93LMpvGOaFULYUp0oU2IpY+KRs63yVdf+MkdGE3URAREQEREBERAREQE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QDxAPDg8SEA0PDw0QDxAPDRAPEA0PFhAVFBQQFRIXGyYfFyUlHhISIC8gIycpLCwtFSA2NTErNygrLCkBCQoKDQwOFw8PGi0cHBwpKSkpKS0pKi8wLCkpKS0pKikpLik1LDAsLC41KSw1KSopKSkpNSwpLDUuKSwpKSwpLP/AABEIAHUBrgMBIgACEQEDEQH/xAAcAAEAAQUBAQAAAAAAAAAAAAAABgEDBAUHAgj/xAA8EAACAgIBAQUCCwcEAwEAAAABAgADBBESIQUGEzGTItEHFBcjMkFRUlNUkhUWM0JhcZQkc4GyY4ORNP/EABoBAQADAQEBAAAAAAAAAAAAAAACAwQBBQb/xAAxEQEAAQICCAUDAwUAAAAAAAAAAQIDBJEREhMUQlFSoQUVMUFTFiEyBjOxIjRDcYH/2gAMAwEAAhEDEQA/AO4xEQEREBERAREQEREBERAREQEREBERAREQEREBERAREQEREBERAREQEREBERAREQEREBERAREQEREBERAREQEREBERA8s4AJJ0ACSSdAD7SZiDtqguavjFXiqSCnipyBHDY1v/AMtf6x9sp20KjjZAyd/FjRcL9cifBNZD/R6/R35dZBKz2XS1li2XWWU25GSdcm8axfDynKniFIY4qkdQDxOjowOi1XBhtWDL16qQR9h6ie5F+5mbiDxMXAeywJq93dXIJs9ke2QORPDf9fMknclEC1blohId1UhHsIZ1XVa65P1+obGz5DYlBmoUNosQ1KHLWB14KF2GJbehrR39mjNR3n7u/G/B+d8Lg5S3z+fxLNC/GPXyfin/AComi7Q7ivcd/Hl4uufWNrYdG6zLfimrAuiMlVcEHYx11rpxCbtaBx2R7R0vUe0dE6H29AT/AMT3IW3ccjLOVZlK6jMxspK7lcrWtdboVHtgAqLDxbXTQB3JguQpIAdSWHJQGBLL94D6x/WBciU3K7gJZzM1KUa26xKql1yssda0XZAG2YgDqQP+Zemr7zdktlYzU1uK3NmNYrnmNGrIrt1tGVhvw9bUgjex5QMvE7TqtCmm6uwOrOhrtRw6BuLMvE9QCQNj65kyD0903r8F0zaRdjm608xY6fO5AuPIm3mw6sdsxJLeeukze7ndR8a9MizNa5FwcXGCksEJSqtC425Giay43sg2t169QlcTx46/eX6XH6Q+lvXH+/8ASe9wERuIFjN7QroQ2X2pTWCAXtsWtAT5AsxAlym9XVXRg6OAyspDK6kbDAjoR/WarvD2S9/gPTatV2Pa9lZsQshL0WUkdCCDq0kEfWPI7kat+D5noZDnD4zY2OouRDWpSpFFlIrRwF2yc/Z0dou96gT2JCz3M+dyDfm+LXbk4+Q9druD4NfLdbe35e2q719FQDvyki7CQVY+Pjm9braqKa2cOC1pSsKbNEk9eJPmfOBsojcbgIiICW78ha15WMqLtRydgoBJCgbP2kgf3MuSxnUI9TpeFNLoyWB9cWRhog7+0GAOdXxsc2JwqLC1vEXjUVG2Dnel0CCdy5VerjaMGAZ1JUhgGVirL0+sFSCPqIMgeX3H5oi/tEDj2bdjXDkeFt9yWCzLYc+viPeHbe9lE670RkZXcrm6O2YooazMYgF1IF+XkXslLCziC65ArcsrbFQ1qBN4kV7s9gHDsstyM4Xl1C+23EJkMeeSRtunJghC+YC+Zkq3ARG4gYub2pVRw8e6unxG4p4tqV82+6vIjZ/oJlbke7ydiNdZyrvqra7GyMN1vrNgaqwqWasB19oa8jsHp5a66bJ7kdaDXmIliZt2Q7OXL36yRZXUDz6FV3WdD+c+WyGCdRObds9x76sQY+JaLrCuP4iNc9XJ0xLqXyjuwE7d6nHXoa189CSfux2C2Nbk2WZRvOUUsRCxIrQcta2dEDmqAgD2UX+gASKI3AMBERAREQMPtDtmjHKDIyKaTYSKxddXV4hGtheRG/pL5faJmbkb7291xmlCchqNY2ZjrxZlFll7UEBwGHiLqhg1Z+kG8wRuaz9y31lbzlJyMrHcVt4ppXw2LfFmVbFJADBQAQdVJvYGoE0puV1V0YMjqrKysGV1I2GBHQggjrPc1vYWKMbGxsNrVeyjGx6d7Cmzw6gnMISSN8SfrmetynWmB5AldEHkPtH2+Y/+wPcRuNwExcjtWqsObLq0FfI2F7FUIAgck7+xWB/5mVIJ3mw+zGuvOZY6Ws7LaR4gCsacMtpghHRKsUkjy59fM6Ca0ZyPrhYrbGwAwJ1vROvPz6S/Ix3d7HxrGrzccXA1HNpQWnjo/GrltPAjY23P7OgXY2OkngeWUEEEbBBBB6gj7Jgfu7jdP9JRoJwH+nq6J4Yq4eXlwAXX2DXlNhEDGxuzKqiWqprrYgglK1Ukb3rYH9BMmJq+2O8dOIUW9mBcMV41s3QEA+Xl5idiJn0SppmqdERpa7vh3ZuzTj+FkJWlNtdjI9TtthYh8VWVxoqosABBG3+o6Ij+N8HFy+CSMROFqEpWLOGMF+I/PU+wPbb4i5I0ujefaOjykPyg4n339B/dKH4Q8T77+g/uktnXyWbC70zk1fb3cfKyrvEtyqb0FNlQram7G9g2VWGsMljABzUAzcd6A6NrUvdidz76MujIe2puGOlVzDZYoqWKuOiFAoALo3iKVJ4sCvtnWYfhHw/v2eg/ung/CZhfiWf49nundlc5SrmmqPWGHl9z8xy/HNsUWNluQM7MXRZsw44XR9gL42KCq6B8I+ehuR9gdnWUVNXda1p8W1q2e2y1hWTtVLv1P1/2306TTn4TsH8Sz/Hs908/Kjg/iWf49nundhd6ZyQmqIS2a7vB2c+RjWUVWiprOKszVs4NexzTSupHJdrsMCOXSaP5UsH8Sz/Hs90fKlg/iWf49nundhd6ZyR16ebSYvwbXrVZW7Y7B6MJbAr2oMmyj4rpS3AtSoGNYoKlgRYu0HHR2naPdDMuxceg5tGqRiFq2w2CPZUUIPNHXoCvIDhrYXoNS/8AKjg/iWf49nulR8J+D+JZ/j2e6Nhd6ZyNenm0nyeXiqyvjjWCy6s8bLiDTStbIz12jG6WuG4GxlZwq75s2iN/3j7u5N9tlmNlNTuiqupRk5FaI/HKFjmtPZJPi4+iQSPD+rQ35Hwl4X4lnoWe6XF+EXDPk9noP7o2F3pnJza0R7wu93+wLse6xrMh7aWFoVLMrIvK/PFq/wCITrSHRI8z9uhqQzQ199cZvJ39J5fXvVQfJm9NpzYXemclc4qxE6NeM2J3l7u3ZV+HZXdWtWLfXa1Nlbnkwb2nV1caPHko2p+mZG+yfg8vpOPyXGZa8qu5z4xFtVaLjqqVWDGAOzQHY8VZuKqWO2YzE95qPvN6bS23e3HHmzek0qr/AKPvV9kov2p9KozaQ9zsn43lZBtx7fjFNq/O1Eq7eEiU0tSQwVVasOWVva5EcPrmw7G7nV419Ni10hMbCrx6StKrabSx8a1mA+sJVrqT7T/b1yP3yxvvP6TT2ve7HPkzem0o3izHFGaW0on3aU90cshwc2zVjh21nZgIIsy24oQdoONuKNLofNH+hO87t9mW49TJfcbmLhlZrbLWANVYYFn6/TFra8gGGteQqO89H3m9Np6HeWn7zem0jvdjrjOE9aG0iawd4qfvN+hp6/b9X3m/Q05vuG64zh1sZqe9PY5y8V6F4kl6H4u71q4ruSzgXUErvhrejrfkfKXh25V9p/QZ6/bVf2n9JkZx+Fj/ACU5w7qyjdPcmwVXmz4q+W/Z1GJVYcZOIuVWLWuOGiC/gfV5UL0HlHbvcm2xMavFsproxOIxqmrKrjMKygyP5haV8+DKAQzDkN7kmHa9f2n9JlR2on2n9JkfMcH8tOcJalXJDsL4PH42pf4D1W5WIxrYC4DHqsd3PI1IS9gcVktybivV26a2/eDu9kXWvZj5LVfM46UqMnIrRXDZHjM1aeyeS2UgEgkcPq0DN3+0k+0/pM8ntasfWf0mc8ywfy05wbOvk1Hd7u9fjXM9mS9tLJavCzKyLyDzrNZAs2BoC7ZH3x5gDUjmAe3Kh9Z/QZbPeGkfzN+gyUeIYSfS5TnCewuzwzk13eHu3ZfmYeTUyD4udMbCxKKbqnfgnEqxZaynXiV2rA+zqabu98Hj0mn4wKGSvLW8poWlVTFFdYV/CTrzWtySNnwk2zHZknPeigfzN6bTw3e7HH8zem0nGNw08cZwlGFvTwTk0Gb3JvfKvyWbGyfFqsAXJQqhBpNS4zIEYqo6MXV9nk68dOTKd3u41tGTRdYMceGzWu6Mz28jTdU2OnzaAVs13jaHEKw4hT0ebxu+mMP539J5bPfrFH87+i/ukoxVieOM0oweIngnKWvbunlEvvMs4W283AzstSFGXfYEQg/NjwnpTSa+h/Yzc92OyrsepkyLjexatlZrbLWH+npWz2n69bVuYDyAca15DDPwg4g/nf0X908/KJh/fs9B/dJbxa6ozS3HFfHVlKTRIz8ouH9+z0LPdKfKLh/fs9Cz3Rt7XVGZuGK+OrKUniRj5RsP79noWe6U+UfD+/Z6Fnundvb6ozd3DFfHVlL13t7rvmW4llboBQz7FgDKOT0t4oQowcgUsvE8diw+0NddBd8H19jWMa8Kvm1qIqNYy46OyFclB4K7tTg55E8nNze2gVVm9+UjD+/Z6FnulPlJwvxLPQs90ba31RmeX4v46speO2e5z5Vt9lllBLYmfRj2DG420PeoRSzA7bgnMAggnxX6Ca7sfuDbVl15LDFRRcb+FPPeKB8Z/wBNSSgBVvjKlj7HVT7J302nylYX37PQs90fKXhfiWehZ7o21vqg8vxfx1ZStXd1clnZhl2BbbrGtAzcpfmf2lTciVgH5vVCXV+xx62a2R1Gy7p9j341TJlXte7fFzya+24hxjVJb7VnUA2LYwA6abyHlMH5S8L8Sz/Hs90fKZhfiWf49nujbW+qDy/F/HVlKVTEu7JpclnoqZi3MlqkYluKpyJI6nSIP7KPsEwexO9mPmM6Y7MzIoZuVbJoE6HnNzLIqiqNMM1y1Xaq1a4mJ5StYmIlSCumta6wWIStAiglizEKOnUkn+5MvSkrOqyIiAnPvhP/AImN/t3f9knQZz74T/4mN/t3f9kltn84a8H+9H/f4QqWrJdlqyb4e3V6Md5jvMh5jvNNDxsQstLbS40tmaIeTceSIEGBJs70JcSWxLizjkr9cy8fzEw65m4/mIZ627w/qm1x5qsP6ptceRr/ABeJc/dhkN5TBvmc3lMG+fMeKfhL0bLHmRRMeZGPPlbno2W/yZay6stLLqzBU30rqy6sspLyzLW00rqy8ssrLyzHcaaVwS6ktLLyzDPq00rh8pjWzJPlMayVXPyhfbY1kxLJl2TEsmqy3UMS2Ylky7Zh2T1bbbQxLZh3TMtmHdN9ttoYlssy9ZLM20tlPopPM9TzJLIeTKSplDJpKTyZ6M8GShJSUMrKGdSeZSVlJKHU7+CT/wDRk/7Nf/czqM5d8En/AOjJ/wBmv/uZ1Gethf24fA+Of3lX+o/iCIiaXikREBIP8IfZlt1mOaaXsCpcG4IW4ksmt6/sZN4kqatWdK21cm3VFUONN3fyQNnFuAH1mp/dPD928r8rf6L+6dnZdjRGx/USupdGInk1zj6p9ocQfuzlflL/AEX90sP3Wy/yd/oP7p3aNSyMXVHsy13ZrcEburl/k8j0H908Hunmfksj0H9079qNSyMdVHtDLVREvn4908z8lkeg/ulR3TzPyWR6D+6fQGo1O+YV8oQ2Ec3AB3UzPyWR6D+6e17qZf5LI9B/dO+ajUb/AF8oc2Ec3CU7rZf5O/0H90y6O7WUD1xL/Rf3Tteo1G/1coQnC0z7uV4vYWQPPGtH/qb3TZUdkXfXRYP/AFtOhROTjqpjRohjq8KomrW1pQRuy7dfwbP0NMLI7Iu/As8wP4beZOhOkShXfmPsP/IOxPOxMbeNE/ZfRgaafeXMv2Jf+Xt9Npfo7Gv/AALPTadH1E82fDqJjRrSupw1MTp0oCOyrvwbPTaXB2Xb+DZ+gydRKZ8ItzxSuiiIQpOzLfwn/QZcXs638J/0GTGJXPglqeKeyyPsia4Fn4T/AKDLi4Nn4bfpMlESmr9P2p457LIuTCNrhv8Aht+ky6uI/wBxv0mb+JTP6as9c9lkX55NGcZvuN+kyxZhv9xv0mSOJGr9MWJnTrz2TpxVUeyKPgWfhv8ApMxrOzbfwn/QZNIltH6cs08c9l1OPrj2hAH7MtPQU2bHn7B6THfse/8AAt9Np0YL5nXU+f8AWVmmnwS1HFPZbHilccMOXWdh3/l7fSaYtvYGR+Wu9JvdOtxqXU+FW44pXR4zcjhju41Z3cyfyt3ov7pa/dvK/KX+i/unaolseH0R7ytjx67HBHdxT92sr8pf6L+6eT3ayvyl/ov7p23USW4Uc5S8/u9Ed3ED3Zyvyl/ov7pT92cr8pf6L+6dwiNxp5y79QXeiO7h37s5X5O/0X908nuxlfk7/Rf3TucTu5U8z6hu9Ed3C/3Xy/yd/ov7pT918v8AJ3+g/unddRqd3Knm79RXuiO7hDd2coeeJeNnQ+Zfqfs8o/dbL/J3+g/undmQHzHkdjp5H7ZXU7udPOXfqK90R3c7+DHsi6i/IN9FlStUgU2VsgY8ydDc6LKRNNuiKKdWHiYzFVYq7N2qNEzo7KxKRLGRWaHvF25dj2VLRQtqNXdbaWNmwqXY6cF4qRsi9iN/cPn1m+iBEuwu9OVdfWl+KldVg3yRriyE44uXkGQDp1U9fM6+r2pbE0Pert+3FUfF8V8h3qyipUWMqWJXyRWVFJPI9PMeX/wIr2x3uzhdkhKraK6yPiyns97Ta615Hh1FtEHxXqTqPIMoBDHckHdftbIuysuu/l4dZfQbGNQoYZN6JWrkfOA1JS++v097AYAWV74ZDFlXsy0OGdF5taEYqhbly8L6JIIU/Xrrx6b9397762rQ9nXOHx6rmsr8QohaprGTXhkgjw7RxPXYQa26ghK4kHv7+5Ipd07IyPEXoFPMgsa7XTjpNuPm1B8utij69y7kd+b6+e+y72WsWFmUsOfG1K9qCh1vmH6kezs76GBM4kLwe+2RdbXxwScZ34GxDc5A+NjG8QN4YGh1fR0eIJ6ak0gIiICIiAiIgIiICcyxe9meeIfxA/iuSRhvZXbfzpCdnjdFbV6VsjkSCfYUiz6QnTZTUCM9zu1r72yBkFmCio+1jNR4F7PcLcVSQOYQJSd9T855nY1J4iAiIgIiICIiAiIgIiICajvXmW04dtmMPnQahvRPho1yLZbri30UZ2+i30fI+R28QOYJ3sz9qHa2tT4K3E9n8jj4xGLvNDBOLEmzJHlrSA8F4sJP+72VZbiY9mQvG96amtUoa9OVBPsHqv8AY+U2EQEREBERAREQEREBESK9q97L6Lbq1wLb1Wx1qasWAOoxsezewjA+3bYNjXSs+ZBECVTzYNggHRIIBGiQft69JFcfvs72XVfErBbTiX5IQu3Oxq1pPhgcP5jcQD5/Nn2fKYp7/XgnfZGXoctji/PQAAIU1je3JHn0A5eREDCo7czlajdltgus5UpZgpvIqOZ4LJY1aKK+NC+N/Kdud7C6m/7i9qX5FFjZRZmV6grPjHHJJx6ntTgQPoWNam9fyaJJBJwH765IuCfsu4oHyK2ILHbo6hWD8AAG9rWx15J185ZyfhBuUUqOzrFvuICpY9g0DQlxIAq5NxDMCNDRQjr10E5iajuz2vbk0lsjHai1WRSpDgPuiuzkoYAj+IVI66KMNnU28BERAREQE0PeOvML1nBZeApyVsVyoDWM1XhN16ggC073/eb6IEL7Nt7Ve5WtWtaq7nSxSqhbazZi+2vXkdL8aIb7QPOVSrtZUQK1DvwHM3cDu0gMd8daXZcdPLSaB67mcQISb+12X2K6Qd2g8xWHAXKsVSF5aJNYrbz0d/VvpfaztQI5YU7AyGU11qx5ez4SlC2yuhZvXtbK/wBZL4gYXY5tNFZygFyGXlYi6K1FiSKtgkHiCF39fHf1zNiICIiAiIgIiICIiAiIgIiICIiAiIgIiICIiAiIgIiICIiAiIgIiICIiAiIgIiIELx07XVCP9O1gaoKbdEMhDBiSpB2Cwby/lAHmSL1lPafIOrV7OFVus8PDGYK7Oehrei5r6kny+obkuiBC8S/tfnxsrpIDY5LBUVTW1l4fR5HqEWgkfeY62Na9Yp7X2xtGPrVYAQJyX2q/FKEto9PG48tD6HL6zJlEDS93LMpvGOaFULYUp0oU2IpY+KRs63yVdf+MkdGE3URAREQEREBERAREQE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nextgenlite.com/images/VisibleLightSpectrumGradientFor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8839200" cy="133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9049</TotalTime>
  <Words>756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Warm Up #1</vt:lpstr>
      <vt:lpstr>Light</vt:lpstr>
      <vt:lpstr>What is Light?</vt:lpstr>
      <vt:lpstr>Light in Waves</vt:lpstr>
      <vt:lpstr>What does Frequency Mean?</vt:lpstr>
      <vt:lpstr>Wavelength and Frequency</vt:lpstr>
      <vt:lpstr>Practice Problem</vt:lpstr>
      <vt:lpstr>Warm Up #2</vt:lpstr>
      <vt:lpstr>What is Color?  Why Can We See It?</vt:lpstr>
      <vt:lpstr>Why is the Sky Blue?</vt:lpstr>
      <vt:lpstr>What About Sunset?</vt:lpstr>
      <vt:lpstr>Frequency and Energy</vt:lpstr>
      <vt:lpstr>Electromagnetic Spectrum</vt:lpstr>
      <vt:lpstr>Electromagnetic Spectrum: Explained</vt:lpstr>
      <vt:lpstr>Energy</vt:lpstr>
      <vt:lpstr>Practice Problem</vt:lpstr>
      <vt:lpstr>Warm Up #3</vt:lpstr>
      <vt:lpstr>Warm Up #4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Windows User</dc:creator>
  <cp:lastModifiedBy>Windows User</cp:lastModifiedBy>
  <cp:revision>143</cp:revision>
  <dcterms:created xsi:type="dcterms:W3CDTF">2013-10-16T16:13:00Z</dcterms:created>
  <dcterms:modified xsi:type="dcterms:W3CDTF">2013-10-22T23:02:33Z</dcterms:modified>
</cp:coreProperties>
</file>