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75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F9B4601-22E5-480B-99FC-670611ADB1AF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8DC18B-4A18-4DBB-A034-E77AB0B8E6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Draw the electron configurations for the following: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Fluorine (no charge)</a:t>
            </a:r>
          </a:p>
          <a:p>
            <a:pPr lvl="1"/>
            <a:r>
              <a:rPr lang="en-US" dirty="0" smtClean="0"/>
              <a:t>Chlorine (no charge)</a:t>
            </a:r>
          </a:p>
          <a:p>
            <a:endParaRPr lang="en-US" dirty="0" smtClean="0"/>
          </a:p>
          <a:p>
            <a:r>
              <a:rPr lang="en-US" dirty="0" smtClean="0"/>
              <a:t>How many valence electrons do they have?  </a:t>
            </a:r>
          </a:p>
          <a:p>
            <a:r>
              <a:rPr lang="en-US" dirty="0" smtClean="0"/>
              <a:t>How many electrons does it need to fill up the outermost shell?  </a:t>
            </a:r>
          </a:p>
          <a:p>
            <a:r>
              <a:rPr lang="en-US" dirty="0" smtClean="0"/>
              <a:t>After this change, what charge would each have?</a:t>
            </a:r>
          </a:p>
          <a:p>
            <a:r>
              <a:rPr lang="en-US" dirty="0" smtClean="0"/>
              <a:t>Looking at the Periodic Table, where are Fluorine and Chlorine in relation to each other?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87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920084"/>
            <a:ext cx="5029200" cy="4937915"/>
          </a:xfrm>
        </p:spPr>
        <p:txBody>
          <a:bodyPr>
            <a:normAutofit/>
          </a:bodyPr>
          <a:lstStyle/>
          <a:p>
            <a:r>
              <a:rPr lang="en-US" dirty="0" smtClean="0"/>
              <a:t>Going in order: read like a book (left to right)</a:t>
            </a:r>
          </a:p>
          <a:p>
            <a:endParaRPr lang="en-US" dirty="0" smtClean="0"/>
          </a:p>
          <a:p>
            <a:r>
              <a:rPr lang="en-US" u="sng" dirty="0" smtClean="0"/>
              <a:t>Rows</a:t>
            </a:r>
            <a:r>
              <a:rPr lang="en-US" dirty="0" smtClean="0"/>
              <a:t>  (across) = </a:t>
            </a:r>
            <a:r>
              <a:rPr lang="en-US" b="1" u="sng" dirty="0" smtClean="0"/>
              <a:t>PERIODS</a:t>
            </a:r>
          </a:p>
          <a:p>
            <a:pPr lvl="1"/>
            <a:r>
              <a:rPr lang="en-US" dirty="0" smtClean="0"/>
              <a:t>Goes in order of </a:t>
            </a:r>
            <a:r>
              <a:rPr lang="en-US" b="1" dirty="0" smtClean="0"/>
              <a:t>ATOMIC NUMBER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u="sng" dirty="0" smtClean="0"/>
              <a:t>Columns</a:t>
            </a:r>
            <a:r>
              <a:rPr lang="en-US" dirty="0" smtClean="0"/>
              <a:t> (up and down) = </a:t>
            </a:r>
            <a:r>
              <a:rPr lang="en-US" b="1" u="sng" dirty="0" smtClean="0"/>
              <a:t>GROUPS</a:t>
            </a:r>
          </a:p>
          <a:p>
            <a:pPr lvl="1"/>
            <a:r>
              <a:rPr lang="en-US" dirty="0" smtClean="0"/>
              <a:t>Elements in 1 group = </a:t>
            </a:r>
            <a:r>
              <a:rPr lang="en-US" b="1" dirty="0" smtClean="0"/>
              <a:t>SIMILAR PROPERTIES</a:t>
            </a:r>
            <a:endParaRPr lang="en-US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609600"/>
            <a:ext cx="403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64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Periodic Table is Arranged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70501"/>
            <a:ext cx="4953000" cy="5087499"/>
          </a:xfrm>
        </p:spPr>
        <p:txBody>
          <a:bodyPr>
            <a:normAutofit/>
          </a:bodyPr>
          <a:lstStyle/>
          <a:p>
            <a:r>
              <a:rPr lang="en-US" b="1" dirty="0" smtClean="0"/>
              <a:t>Metals = LEFT side</a:t>
            </a:r>
          </a:p>
          <a:p>
            <a:r>
              <a:rPr lang="en-US" b="1" dirty="0" smtClean="0"/>
              <a:t>Non-Metals = RIGHT side</a:t>
            </a:r>
          </a:p>
          <a:p>
            <a:endParaRPr lang="en-US" b="1" dirty="0" smtClean="0"/>
          </a:p>
          <a:p>
            <a:r>
              <a:rPr lang="en-US" dirty="0" smtClean="0"/>
              <a:t>Middle: Combo of metal and nonmetal = </a:t>
            </a:r>
            <a:r>
              <a:rPr lang="en-US" b="1" u="sng" dirty="0" smtClean="0"/>
              <a:t>METALLOID</a:t>
            </a:r>
          </a:p>
          <a:p>
            <a:r>
              <a:rPr lang="en-US" dirty="0" smtClean="0"/>
              <a:t>Form “staircase” (purple)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Elements: B, Si, </a:t>
            </a:r>
            <a:r>
              <a:rPr lang="en-US" dirty="0" err="1" smtClean="0"/>
              <a:t>Ge</a:t>
            </a:r>
            <a:r>
              <a:rPr lang="en-US" dirty="0" smtClean="0"/>
              <a:t>, As, </a:t>
            </a:r>
            <a:r>
              <a:rPr lang="en-US" dirty="0" err="1" smtClean="0"/>
              <a:t>Sb</a:t>
            </a:r>
            <a:r>
              <a:rPr lang="en-US" dirty="0" smtClean="0"/>
              <a:t>, Te, At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67200" y="1676400"/>
            <a:ext cx="4416425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3886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Main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8229600" cy="5562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Alkali Metals </a:t>
            </a:r>
            <a:r>
              <a:rPr lang="en-US" sz="3200" dirty="0" smtClean="0">
                <a:solidFill>
                  <a:srgbClr val="7030A0"/>
                </a:solidFill>
              </a:rPr>
              <a:t>(gold)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Alkaline Metals </a:t>
            </a:r>
            <a:r>
              <a:rPr lang="en-US" sz="3200" dirty="0" smtClean="0">
                <a:solidFill>
                  <a:srgbClr val="7030A0"/>
                </a:solidFill>
              </a:rPr>
              <a:t>(light blue)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Transition Metals </a:t>
            </a:r>
            <a:r>
              <a:rPr lang="en-US" sz="3200" dirty="0" smtClean="0">
                <a:solidFill>
                  <a:srgbClr val="7030A0"/>
                </a:solidFill>
              </a:rPr>
              <a:t>(dark blue)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Metalloids</a:t>
            </a:r>
            <a:r>
              <a:rPr lang="en-US" sz="3200" dirty="0" smtClean="0">
                <a:solidFill>
                  <a:srgbClr val="7030A0"/>
                </a:solidFill>
              </a:rPr>
              <a:t> (purple)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Non-Metals</a:t>
            </a:r>
            <a:r>
              <a:rPr lang="en-US" sz="3200" dirty="0" smtClean="0">
                <a:solidFill>
                  <a:srgbClr val="7030A0"/>
                </a:solidFill>
              </a:rPr>
              <a:t> (green)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Halogens</a:t>
            </a:r>
            <a:r>
              <a:rPr lang="en-US" sz="3200" dirty="0" smtClean="0">
                <a:solidFill>
                  <a:srgbClr val="7030A0"/>
                </a:solidFill>
              </a:rPr>
              <a:t> (yellow)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Noble Gasses </a:t>
            </a:r>
            <a:r>
              <a:rPr lang="en-US" sz="3200" dirty="0" smtClean="0">
                <a:solidFill>
                  <a:srgbClr val="7030A0"/>
                </a:solidFill>
              </a:rPr>
              <a:t>(orange)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Lanthanides</a:t>
            </a:r>
            <a:r>
              <a:rPr lang="en-US" sz="3200" dirty="0" smtClean="0">
                <a:solidFill>
                  <a:srgbClr val="7030A0"/>
                </a:solidFill>
              </a:rPr>
              <a:t> (* at bottom)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Actinides</a:t>
            </a:r>
            <a:r>
              <a:rPr lang="en-US" sz="3200" dirty="0" smtClean="0">
                <a:solidFill>
                  <a:srgbClr val="7030A0"/>
                </a:solidFill>
              </a:rPr>
              <a:t> (+ at bottom)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762000"/>
            <a:ext cx="3962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53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6464"/>
          </a:xfrm>
        </p:spPr>
        <p:txBody>
          <a:bodyPr>
            <a:normAutofit/>
          </a:bodyPr>
          <a:lstStyle/>
          <a:p>
            <a:r>
              <a:rPr lang="en-US" dirty="0" smtClean="0"/>
              <a:t>Why Most Elements Have a Charge in 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70501"/>
            <a:ext cx="4724400" cy="5087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Outermost electrons – </a:t>
            </a:r>
            <a:r>
              <a:rPr lang="en-US" b="1" u="sng" dirty="0" smtClean="0"/>
              <a:t>VALENCE ELECTRONS</a:t>
            </a:r>
          </a:p>
          <a:p>
            <a:endParaRPr lang="en-US" b="1" u="sng" dirty="0" smtClean="0"/>
          </a:p>
          <a:p>
            <a:pPr>
              <a:buNone/>
            </a:pPr>
            <a:r>
              <a:rPr lang="en-US" b="1" u="sng" dirty="0" smtClean="0"/>
              <a:t>Octet Rule</a:t>
            </a:r>
            <a:r>
              <a:rPr lang="en-US" dirty="0" smtClean="0"/>
              <a:t> – Want to fill outermost shell (2 or 8)</a:t>
            </a:r>
          </a:p>
          <a:p>
            <a:pPr lvl="2"/>
            <a:endParaRPr lang="en-US" dirty="0" smtClean="0"/>
          </a:p>
          <a:p>
            <a:pPr>
              <a:buNone/>
            </a:pPr>
            <a:r>
              <a:rPr lang="en-US" u="sng" dirty="0" smtClean="0"/>
              <a:t>Review</a:t>
            </a:r>
            <a:r>
              <a:rPr lang="en-US" dirty="0" smtClean="0"/>
              <a:t>:</a:t>
            </a:r>
          </a:p>
          <a:p>
            <a:r>
              <a:rPr lang="en-US" dirty="0" smtClean="0"/>
              <a:t>Losing e- = POSITIVE</a:t>
            </a:r>
          </a:p>
          <a:p>
            <a:r>
              <a:rPr lang="en-US" dirty="0" smtClean="0"/>
              <a:t>Gaining e- = NEGATIVE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371600"/>
            <a:ext cx="449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The Plas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0" y="3533774"/>
            <a:ext cx="4476750" cy="332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910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Family/Group 8: Noble Gasses</a:t>
            </a:r>
            <a:br>
              <a:rPr lang="en-US" dirty="0" smtClean="0"/>
            </a:br>
            <a:r>
              <a:rPr lang="en-US" dirty="0" smtClean="0"/>
              <a:t>The Popular 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70501"/>
            <a:ext cx="5029200" cy="50874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Noble Gases</a:t>
            </a:r>
            <a:r>
              <a:rPr lang="en-US" dirty="0" smtClean="0"/>
              <a:t>: He, Ne, </a:t>
            </a:r>
            <a:r>
              <a:rPr lang="en-US" dirty="0" err="1" smtClean="0"/>
              <a:t>Ar</a:t>
            </a:r>
            <a:r>
              <a:rPr lang="en-US" dirty="0" smtClean="0"/>
              <a:t>, Kr, </a:t>
            </a:r>
            <a:r>
              <a:rPr lang="en-US" dirty="0" err="1" smtClean="0"/>
              <a:t>Xe</a:t>
            </a:r>
            <a:r>
              <a:rPr lang="en-US" dirty="0" smtClean="0"/>
              <a:t>, </a:t>
            </a:r>
            <a:r>
              <a:rPr lang="en-US" dirty="0" err="1" smtClean="0"/>
              <a:t>Rn</a:t>
            </a:r>
            <a:endParaRPr lang="en-US" dirty="0" smtClean="0"/>
          </a:p>
          <a:p>
            <a:endParaRPr lang="en-US" dirty="0" smtClean="0"/>
          </a:p>
          <a:p>
            <a:r>
              <a:rPr lang="en-US" b="1" u="sng" dirty="0" smtClean="0"/>
              <a:t>Traits</a:t>
            </a:r>
            <a:r>
              <a:rPr lang="en-US" dirty="0" smtClean="0"/>
              <a:t>: 8 valence electrons (Octet Rule OK), NO CHARGE (no drama)</a:t>
            </a:r>
          </a:p>
          <a:p>
            <a:endParaRPr lang="en-US" dirty="0" smtClean="0"/>
          </a:p>
          <a:p>
            <a:r>
              <a:rPr lang="en-US" dirty="0" smtClean="0"/>
              <a:t>Seen With: NO ONE</a:t>
            </a:r>
          </a:p>
          <a:p>
            <a:pPr>
              <a:buNone/>
            </a:pPr>
            <a:r>
              <a:rPr lang="en-US" dirty="0" smtClean="0"/>
              <a:t>	Too good for anyone else.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986" name="Picture 2" descr="http://images1.fanpop.com/images/photos/2200000/the-plastics-mean-girls-2226969-600-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524000"/>
            <a:ext cx="4343400" cy="533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7674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the Periodic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In order to fulfill octet rule…ask yourself: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Is it easier for the element to move FORWARD (gain electrons) to become more Noble?</a:t>
            </a:r>
          </a:p>
          <a:p>
            <a:pPr lvl="1"/>
            <a:r>
              <a:rPr lang="en-US" dirty="0" smtClean="0"/>
              <a:t>If so, charge is NEGATIVE</a:t>
            </a:r>
          </a:p>
          <a:p>
            <a:pPr>
              <a:buNone/>
            </a:pPr>
            <a:r>
              <a:rPr lang="en-US" dirty="0" smtClean="0"/>
              <a:t>OR</a:t>
            </a:r>
          </a:p>
          <a:p>
            <a:r>
              <a:rPr lang="en-US" dirty="0" smtClean="0"/>
              <a:t>Is it easier for the element to move BACKWARD (lose electrons) to become more Noble?</a:t>
            </a:r>
          </a:p>
          <a:p>
            <a:pPr lvl="1"/>
            <a:r>
              <a:rPr lang="en-US" dirty="0" smtClean="0"/>
              <a:t>If so, charge is POSITIVE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074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Halogens…</a:t>
            </a:r>
            <a:br>
              <a:rPr lang="en-US" dirty="0" smtClean="0"/>
            </a:br>
            <a:r>
              <a:rPr lang="en-US" dirty="0" smtClean="0"/>
              <a:t>The female serial monogamists…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48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Halogens</a:t>
            </a:r>
            <a:r>
              <a:rPr lang="en-US" dirty="0" smtClean="0"/>
              <a:t>: F, </a:t>
            </a:r>
            <a:r>
              <a:rPr lang="en-US" dirty="0" err="1" smtClean="0"/>
              <a:t>Cl</a:t>
            </a:r>
            <a:r>
              <a:rPr lang="en-US" dirty="0" smtClean="0"/>
              <a:t>, Br, I, At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Traits</a:t>
            </a:r>
            <a:r>
              <a:rPr lang="en-US" dirty="0" smtClean="0"/>
              <a:t>: Seven valence e-, -1 charge (easier to gain 1 e-)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(Almost) Always in a Relationship</a:t>
            </a:r>
            <a:r>
              <a:rPr lang="en-US" dirty="0" smtClean="0"/>
              <a:t>: with male monogamists – VERY REACTIVE</a:t>
            </a:r>
            <a:endParaRPr lang="en-US" dirty="0"/>
          </a:p>
        </p:txBody>
      </p:sp>
      <p:pic>
        <p:nvPicPr>
          <p:cNvPr id="45058" name="Picture 2" descr="http://thatswhatshesaidboston.com/wp-content/uploads/2012/05/1330544118104_858717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114800"/>
            <a:ext cx="4000500" cy="2571751"/>
          </a:xfrm>
          <a:prstGeom prst="rect">
            <a:avLst/>
          </a:prstGeom>
          <a:noFill/>
        </p:spPr>
      </p:pic>
      <p:pic>
        <p:nvPicPr>
          <p:cNvPr id="45060" name="Picture 4" descr="http://us11.memecdn.com/stalker-girl_o_410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3962400" cy="2705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88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Alkali Metals…</a:t>
            </a:r>
            <a:br>
              <a:rPr lang="en-US" dirty="0" smtClean="0"/>
            </a:br>
            <a:r>
              <a:rPr lang="en-US" dirty="0" smtClean="0"/>
              <a:t>The male serial monogamists..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6482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Alkali Metals</a:t>
            </a:r>
            <a:r>
              <a:rPr lang="en-US" dirty="0" smtClean="0"/>
              <a:t>: Li, Na, K, </a:t>
            </a:r>
            <a:r>
              <a:rPr lang="en-US" dirty="0" err="1" smtClean="0"/>
              <a:t>Rb</a:t>
            </a:r>
            <a:r>
              <a:rPr lang="en-US" dirty="0" smtClean="0"/>
              <a:t>, Cs, Fr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Traits</a:t>
            </a:r>
            <a:r>
              <a:rPr lang="en-US" dirty="0" smtClean="0"/>
              <a:t>: One valence e-, +1 charge (easier to lose 1 e-)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u="sng" dirty="0" smtClean="0"/>
              <a:t>(Almost) Always In a relationship</a:t>
            </a:r>
            <a:r>
              <a:rPr lang="en-US" dirty="0" smtClean="0"/>
              <a:t>: with </a:t>
            </a:r>
            <a:r>
              <a:rPr lang="en-US" b="1" dirty="0" smtClean="0"/>
              <a:t>female monogamists…</a:t>
            </a:r>
            <a:r>
              <a:rPr lang="en-US" dirty="0" smtClean="0"/>
              <a:t>– VERY REACTIVE</a:t>
            </a:r>
            <a:endParaRPr lang="en-US" dirty="0"/>
          </a:p>
        </p:txBody>
      </p:sp>
      <p:pic>
        <p:nvPicPr>
          <p:cNvPr id="46082" name="Picture 2" descr="http://cdn.memegenerator.net/instances/250x250/2340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476750"/>
            <a:ext cx="3733800" cy="2381250"/>
          </a:xfrm>
          <a:prstGeom prst="rect">
            <a:avLst/>
          </a:prstGeom>
          <a:noFill/>
        </p:spPr>
      </p:pic>
      <p:pic>
        <p:nvPicPr>
          <p:cNvPr id="46084" name="Picture 4" descr="http://www.chem4kids.com/files/art/elem_alkalimetal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447800"/>
            <a:ext cx="37338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159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Family/Group 2: </a:t>
            </a:r>
            <a:br>
              <a:rPr lang="en-US" dirty="0" smtClean="0"/>
            </a:br>
            <a:r>
              <a:rPr lang="en-US" dirty="0" smtClean="0"/>
              <a:t>Alkaline Earth “Player”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1"/>
            <a:ext cx="4502944" cy="5257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Be, Mg, Ca, </a:t>
            </a:r>
            <a:r>
              <a:rPr lang="en-US" dirty="0" err="1" smtClean="0"/>
              <a:t>Sr</a:t>
            </a:r>
            <a:r>
              <a:rPr lang="en-US" dirty="0" smtClean="0"/>
              <a:t>, </a:t>
            </a:r>
            <a:r>
              <a:rPr lang="en-US" dirty="0" err="1" smtClean="0"/>
              <a:t>Ba</a:t>
            </a:r>
            <a:r>
              <a:rPr lang="en-US" dirty="0" smtClean="0"/>
              <a:t>, Ra</a:t>
            </a:r>
          </a:p>
          <a:p>
            <a:endParaRPr lang="en-US" dirty="0" smtClean="0"/>
          </a:p>
          <a:p>
            <a:r>
              <a:rPr lang="en-US" b="1" u="sng" dirty="0" smtClean="0"/>
              <a:t>Traits</a:t>
            </a:r>
            <a:r>
              <a:rPr lang="en-US" dirty="0" smtClean="0"/>
              <a:t>: 2 valence electrons, +2 charge (easier to lose 2 e-)</a:t>
            </a:r>
          </a:p>
          <a:p>
            <a:endParaRPr lang="en-US" dirty="0" smtClean="0"/>
          </a:p>
          <a:p>
            <a:r>
              <a:rPr lang="en-US" dirty="0" smtClean="0"/>
              <a:t>Seen with: Group 7 Halogens (two of them)</a:t>
            </a:r>
          </a:p>
          <a:p>
            <a:pPr>
              <a:buNone/>
            </a:pPr>
            <a:r>
              <a:rPr lang="en-US" dirty="0" smtClean="0"/>
              <a:t> OR Group 6 nonmetals (oxygen)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3950" y="2485087"/>
            <a:ext cx="3749675" cy="24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0680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Group:</a:t>
            </a:r>
            <a:br>
              <a:rPr lang="en-US" dirty="0" smtClean="0"/>
            </a:br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70501"/>
            <a:ext cx="4502944" cy="5087499"/>
          </a:xfrm>
        </p:spPr>
        <p:txBody>
          <a:bodyPr/>
          <a:lstStyle/>
          <a:p>
            <a:r>
              <a:rPr lang="en-US" dirty="0" smtClean="0"/>
              <a:t>Scandium to Zinc</a:t>
            </a:r>
          </a:p>
          <a:p>
            <a:r>
              <a:rPr lang="en-US" dirty="0" smtClean="0"/>
              <a:t>Zinc to Mercury</a:t>
            </a:r>
          </a:p>
          <a:p>
            <a:endParaRPr lang="en-US" dirty="0" smtClean="0"/>
          </a:p>
          <a:p>
            <a:r>
              <a:rPr lang="en-US" dirty="0" smtClean="0"/>
              <a:t>Found in middle of table</a:t>
            </a:r>
          </a:p>
          <a:p>
            <a:r>
              <a:rPr lang="en-US" dirty="0" smtClean="0"/>
              <a:t>Ones in each column = similar properties</a:t>
            </a:r>
          </a:p>
          <a:p>
            <a:endParaRPr lang="en-US" dirty="0" smtClean="0"/>
          </a:p>
          <a:p>
            <a:r>
              <a:rPr lang="en-US" dirty="0" smtClean="0"/>
              <a:t>Different charges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33950" y="2461589"/>
            <a:ext cx="3749675" cy="254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7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6.1 and 6.2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Periodic Table Explained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92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Quiz #1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502920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Draw the Bohr Model notation for: </a:t>
            </a:r>
            <a:r>
              <a:rPr lang="en-US" sz="3000" b="1" u="sng" dirty="0" smtClean="0"/>
              <a:t>Phosphorus</a:t>
            </a:r>
            <a:r>
              <a:rPr lang="en-US" sz="3000" dirty="0" smtClean="0"/>
              <a:t>.  Predict its charge, and explain why this would be its charge.</a:t>
            </a:r>
          </a:p>
          <a:p>
            <a:endParaRPr lang="en-US" sz="3000" dirty="0" smtClean="0"/>
          </a:p>
          <a:p>
            <a:r>
              <a:rPr lang="en-US" sz="3000" dirty="0" smtClean="0"/>
              <a:t>Why did Mendeleev leave blank spaces on the Periodic Table he constructed?  Why was Mendeleev not able to arrange his periodic table in order of increasing atomic number?</a:t>
            </a:r>
          </a:p>
          <a:p>
            <a:endParaRPr lang="en-US" sz="3000" dirty="0" smtClean="0"/>
          </a:p>
          <a:p>
            <a:r>
              <a:rPr lang="en-US" sz="3000" dirty="0" smtClean="0"/>
              <a:t>How does the octet rule explain the natural charges of almost every element on the Periodic Table?</a:t>
            </a:r>
            <a:endParaRPr lang="en-US" sz="30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Possible options in the 3</a:t>
            </a:r>
            <a:r>
              <a:rPr lang="en-US" baseline="30000" dirty="0" smtClean="0"/>
              <a:t>rd</a:t>
            </a:r>
            <a:r>
              <a:rPr lang="en-US" dirty="0" smtClean="0"/>
              <a:t> ring: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28600" y="1481328"/>
            <a:ext cx="4267200" cy="5148072"/>
          </a:xfrm>
        </p:spPr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ring = 2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ring = 8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ring = 8 OR 18</a:t>
            </a:r>
          </a:p>
          <a:p>
            <a:endParaRPr lang="en-US" dirty="0" smtClean="0"/>
          </a:p>
          <a:p>
            <a:r>
              <a:rPr lang="en-US" dirty="0" smtClean="0"/>
              <a:t>8…if 3</a:t>
            </a:r>
            <a:r>
              <a:rPr lang="en-US" baseline="30000" dirty="0" smtClean="0"/>
              <a:t>rd</a:t>
            </a:r>
            <a:r>
              <a:rPr lang="en-US" dirty="0" smtClean="0"/>
              <a:t> row/K/Ca</a:t>
            </a:r>
          </a:p>
          <a:p>
            <a:pPr lvl="1"/>
            <a:r>
              <a:rPr lang="en-US" dirty="0" smtClean="0"/>
              <a:t>Chlorine: 2, 8, 7</a:t>
            </a:r>
          </a:p>
          <a:p>
            <a:endParaRPr lang="en-US" dirty="0" smtClean="0"/>
          </a:p>
          <a:p>
            <a:r>
              <a:rPr lang="en-US" dirty="0" smtClean="0"/>
              <a:t>18…if 4</a:t>
            </a:r>
            <a:r>
              <a:rPr lang="en-US" baseline="30000" dirty="0" smtClean="0"/>
              <a:t>th</a:t>
            </a:r>
            <a:r>
              <a:rPr lang="en-US" dirty="0" smtClean="0"/>
              <a:t> row and beyond (transition metals)</a:t>
            </a:r>
          </a:p>
          <a:p>
            <a:pPr lvl="1"/>
            <a:r>
              <a:rPr lang="en-US" dirty="0" smtClean="0"/>
              <a:t>Bromine: 2, 8, 18, 7</a:t>
            </a:r>
            <a:endParaRPr lang="en-US" dirty="0"/>
          </a:p>
        </p:txBody>
      </p:sp>
      <p:pic>
        <p:nvPicPr>
          <p:cNvPr id="1026" name="Picture 2" descr="File:Electron shell 017 Chlorine (diatomic nonmetal) - no label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19200"/>
            <a:ext cx="2286000" cy="2286000"/>
          </a:xfrm>
          <a:prstGeom prst="rect">
            <a:avLst/>
          </a:prstGeom>
          <a:noFill/>
        </p:spPr>
      </p:pic>
      <p:pic>
        <p:nvPicPr>
          <p:cNvPr id="1028" name="Picture 4" descr="File:Electron shell 035 Bromine (diatomic nonmetal) - no label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657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428244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Draw the Bohr Model notation for:</a:t>
            </a:r>
          </a:p>
          <a:p>
            <a:endParaRPr lang="en-US" dirty="0" smtClean="0"/>
          </a:p>
          <a:p>
            <a:r>
              <a:rPr lang="en-US" sz="4000" dirty="0" smtClean="0"/>
              <a:t>Silicon</a:t>
            </a:r>
          </a:p>
          <a:p>
            <a:endParaRPr lang="en-US" sz="4000" dirty="0" smtClean="0"/>
          </a:p>
          <a:p>
            <a:r>
              <a:rPr lang="en-US" sz="4000" dirty="0" smtClean="0"/>
              <a:t>Selenium</a:t>
            </a:r>
          </a:p>
          <a:p>
            <a:endParaRPr lang="en-US" sz="4000" dirty="0" smtClean="0"/>
          </a:p>
          <a:p>
            <a:r>
              <a:rPr lang="en-US" sz="4000" dirty="0" smtClean="0"/>
              <a:t>Potassium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Creater</a:t>
            </a:r>
            <a:r>
              <a:rPr lang="en-US" dirty="0" smtClean="0"/>
              <a:t>: </a:t>
            </a:r>
            <a:r>
              <a:rPr lang="en-US" dirty="0" err="1" smtClean="0"/>
              <a:t>Dmetri</a:t>
            </a:r>
            <a:r>
              <a:rPr lang="en-US" dirty="0" smtClean="0"/>
              <a:t> Mendeleev (1869)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920084"/>
            <a:ext cx="6172200" cy="49379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Russian chemist</a:t>
            </a:r>
          </a:p>
          <a:p>
            <a:endParaRPr lang="en-US" dirty="0" smtClean="0"/>
          </a:p>
          <a:p>
            <a:r>
              <a:rPr lang="en-US" dirty="0" smtClean="0"/>
              <a:t>Organized discovered elements into table:</a:t>
            </a:r>
          </a:p>
          <a:p>
            <a:endParaRPr lang="en-US" dirty="0" smtClean="0"/>
          </a:p>
          <a:p>
            <a:r>
              <a:rPr lang="en-US" b="1" u="sng" dirty="0" smtClean="0"/>
              <a:t>Rows </a:t>
            </a:r>
            <a:r>
              <a:rPr lang="en-US" dirty="0" smtClean="0"/>
              <a:t>(Periods) = increasing atomic mass</a:t>
            </a:r>
          </a:p>
          <a:p>
            <a:pPr lvl="1"/>
            <a:r>
              <a:rPr lang="en-US" dirty="0" smtClean="0"/>
              <a:t>Our table – increasing atomic NUMBER</a:t>
            </a:r>
          </a:p>
          <a:p>
            <a:endParaRPr lang="en-US" dirty="0" smtClean="0"/>
          </a:p>
          <a:p>
            <a:r>
              <a:rPr lang="en-US" b="1" u="sng" dirty="0" smtClean="0"/>
              <a:t>Columns</a:t>
            </a:r>
            <a:r>
              <a:rPr lang="en-US" dirty="0" smtClean="0"/>
              <a:t> (Groups) = similar properties</a:t>
            </a:r>
          </a:p>
          <a:p>
            <a:endParaRPr lang="en-US" dirty="0" smtClean="0"/>
          </a:p>
          <a:p>
            <a:r>
              <a:rPr lang="en-US" b="1" u="sng" dirty="0" smtClean="0"/>
              <a:t>Left blank spaces </a:t>
            </a:r>
            <a:r>
              <a:rPr lang="en-US" dirty="0" smtClean="0"/>
              <a:t>(undiscovered elements)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eka</a:t>
            </a:r>
            <a:r>
              <a:rPr lang="en-US" dirty="0" smtClean="0"/>
              <a:t>-Cesium” = below Cesium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38242" y="1752600"/>
            <a:ext cx="320575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3956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Mendeleev’s Table (1869)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35" y="1981200"/>
            <a:ext cx="8500965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170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Periodic Table of Elements </a:t>
            </a:r>
            <a:br>
              <a:rPr lang="en-US" dirty="0" smtClean="0"/>
            </a:br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3040" y="1447800"/>
            <a:ext cx="6675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809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His Table vs. Today’s Table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Mendeleev’s Table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Today’s Table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2514600"/>
            <a:ext cx="4497388" cy="434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56 known elements</a:t>
            </a:r>
          </a:p>
          <a:p>
            <a:endParaRPr lang="en-US" dirty="0" smtClean="0"/>
          </a:p>
          <a:p>
            <a:r>
              <a:rPr lang="en-US" dirty="0" smtClean="0"/>
              <a:t>Blank spaces for undiscovered elements</a:t>
            </a:r>
          </a:p>
          <a:p>
            <a:endParaRPr lang="en-US" dirty="0" smtClean="0"/>
          </a:p>
          <a:p>
            <a:r>
              <a:rPr lang="en-US" dirty="0" smtClean="0"/>
              <a:t>8 Groups (Columns)</a:t>
            </a:r>
          </a:p>
          <a:p>
            <a:endParaRPr lang="en-US" dirty="0" smtClean="0"/>
          </a:p>
          <a:p>
            <a:r>
              <a:rPr lang="en-US" dirty="0" smtClean="0"/>
              <a:t>No noble gasses (He, Ne, </a:t>
            </a:r>
            <a:r>
              <a:rPr lang="en-US" dirty="0" err="1" smtClean="0"/>
              <a:t>Ar</a:t>
            </a:r>
            <a:r>
              <a:rPr lang="en-US" dirty="0" smtClean="0"/>
              <a:t>, Kr)</a:t>
            </a:r>
          </a:p>
          <a:p>
            <a:endParaRPr lang="en-US" dirty="0" smtClean="0"/>
          </a:p>
          <a:p>
            <a:r>
              <a:rPr lang="en-US" dirty="0" smtClean="0"/>
              <a:t>No atomic number (protons)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"/>
          </p:nvPr>
        </p:nvSpPr>
        <p:spPr>
          <a:xfrm>
            <a:off x="4645025" y="2514600"/>
            <a:ext cx="4346575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118 known elements</a:t>
            </a:r>
          </a:p>
          <a:p>
            <a:endParaRPr lang="en-US" dirty="0" smtClean="0"/>
          </a:p>
          <a:p>
            <a:r>
              <a:rPr lang="en-US" dirty="0" smtClean="0"/>
              <a:t>No blank spaces needed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18 Groups (Columns)</a:t>
            </a:r>
          </a:p>
          <a:p>
            <a:endParaRPr lang="en-US" dirty="0" smtClean="0"/>
          </a:p>
          <a:p>
            <a:r>
              <a:rPr lang="en-US" b="1" u="sng" dirty="0" smtClean="0"/>
              <a:t>Noble gasses </a:t>
            </a:r>
            <a:r>
              <a:rPr lang="en-US" dirty="0" smtClean="0"/>
              <a:t>(He, Ne, </a:t>
            </a:r>
            <a:r>
              <a:rPr lang="en-US" dirty="0" err="1" smtClean="0"/>
              <a:t>Ar</a:t>
            </a:r>
            <a:r>
              <a:rPr lang="en-US" dirty="0" smtClean="0"/>
              <a:t>, Kr)</a:t>
            </a:r>
          </a:p>
          <a:p>
            <a:endParaRPr lang="en-US" dirty="0" smtClean="0"/>
          </a:p>
          <a:p>
            <a:r>
              <a:rPr lang="en-US" b="1" u="sng" dirty="0" smtClean="0"/>
              <a:t>Atomic numbers (protons)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xmlns="" val="22852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Periodic Table Pictured (again)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63040" y="1447800"/>
            <a:ext cx="6675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455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1637</TotalTime>
  <Words>778</Words>
  <Application>Microsoft Office PowerPoint</Application>
  <PresentationFormat>On-screen Show (4:3)</PresentationFormat>
  <Paragraphs>153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Warm Up #3</vt:lpstr>
      <vt:lpstr>The Periodic Table Explained</vt:lpstr>
      <vt:lpstr>Possible options in the 3rd ring:</vt:lpstr>
      <vt:lpstr>Practice:</vt:lpstr>
      <vt:lpstr>Creater: Dmetri Mendeleev (1869)</vt:lpstr>
      <vt:lpstr>Mendeleev’s Table (1869)</vt:lpstr>
      <vt:lpstr>Periodic Table of Elements  Today</vt:lpstr>
      <vt:lpstr>His Table vs. Today’s Table</vt:lpstr>
      <vt:lpstr>Periodic Table Pictured (again)</vt:lpstr>
      <vt:lpstr>How It Works</vt:lpstr>
      <vt:lpstr>How Periodic Table is Arranged </vt:lpstr>
      <vt:lpstr>Main Groups</vt:lpstr>
      <vt:lpstr>Why Most Elements Have a Charge in Nature</vt:lpstr>
      <vt:lpstr>Family/Group 8: Noble Gasses The Popular Girls</vt:lpstr>
      <vt:lpstr>Looking at the Periodic Table</vt:lpstr>
      <vt:lpstr>Halogens… The female serial monogamists…</vt:lpstr>
      <vt:lpstr>Alkali Metals… The male serial monogamists..</vt:lpstr>
      <vt:lpstr>Family/Group 2:  Alkaline Earth “Player” Metals</vt:lpstr>
      <vt:lpstr>Group: Transition Metals</vt:lpstr>
      <vt:lpstr>Quick Quiz #1</vt:lpstr>
    </vt:vector>
  </TitlesOfParts>
  <Company>BHUSD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#2</dc:title>
  <dc:creator>Graham Lockett</dc:creator>
  <cp:lastModifiedBy>Windows User</cp:lastModifiedBy>
  <cp:revision>20</cp:revision>
  <dcterms:created xsi:type="dcterms:W3CDTF">2012-10-09T23:24:15Z</dcterms:created>
  <dcterms:modified xsi:type="dcterms:W3CDTF">2013-10-01T19:44:26Z</dcterms:modified>
</cp:coreProperties>
</file>